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452" r:id="rId127"/>
    <p:sldId id="382" r:id="rId128"/>
    <p:sldId id="383" r:id="rId129"/>
    <p:sldId id="384" r:id="rId130"/>
    <p:sldId id="385" r:id="rId131"/>
    <p:sldId id="386" r:id="rId132"/>
    <p:sldId id="387" r:id="rId133"/>
    <p:sldId id="388" r:id="rId134"/>
    <p:sldId id="451" r:id="rId135"/>
    <p:sldId id="389" r:id="rId136"/>
    <p:sldId id="390" r:id="rId137"/>
    <p:sldId id="391" r:id="rId138"/>
    <p:sldId id="392" r:id="rId139"/>
    <p:sldId id="393" r:id="rId140"/>
    <p:sldId id="394" r:id="rId141"/>
    <p:sldId id="395" r:id="rId142"/>
    <p:sldId id="396" r:id="rId143"/>
    <p:sldId id="397" r:id="rId144"/>
    <p:sldId id="398" r:id="rId145"/>
    <p:sldId id="453" r:id="rId146"/>
    <p:sldId id="399" r:id="rId147"/>
    <p:sldId id="400" r:id="rId148"/>
    <p:sldId id="401" r:id="rId149"/>
    <p:sldId id="402"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4" r:id="rId198"/>
    <p:sldId id="455" r:id="rId199"/>
    <p:sldId id="456" r:id="rId200"/>
    <p:sldId id="457" r:id="rId201"/>
    <p:sldId id="458" r:id="rId202"/>
    <p:sldId id="459" r:id="rId203"/>
    <p:sldId id="460" r:id="rId204"/>
    <p:sldId id="461" r:id="rId205"/>
    <p:sldId id="462" r:id="rId206"/>
    <p:sldId id="463" r:id="rId207"/>
    <p:sldId id="491" r:id="rId208"/>
    <p:sldId id="492" r:id="rId209"/>
    <p:sldId id="465" r:id="rId210"/>
    <p:sldId id="466" r:id="rId211"/>
    <p:sldId id="467" r:id="rId212"/>
    <p:sldId id="468" r:id="rId213"/>
    <p:sldId id="469" r:id="rId214"/>
    <p:sldId id="485" r:id="rId215"/>
    <p:sldId id="486" r:id="rId216"/>
    <p:sldId id="487" r:id="rId217"/>
    <p:sldId id="489" r:id="rId218"/>
    <p:sldId id="266" r:id="rId219"/>
    <p:sldId id="493" r:id="rId220"/>
    <p:sldId id="494" r:id="rId221"/>
    <p:sldId id="495" r:id="rId222"/>
    <p:sldId id="496" r:id="rId223"/>
    <p:sldId id="497" r:id="rId224"/>
    <p:sldId id="498" r:id="rId225"/>
    <p:sldId id="499" r:id="rId226"/>
    <p:sldId id="500" r:id="rId227"/>
    <p:sldId id="501" r:id="rId228"/>
    <p:sldId id="502" r:id="rId229"/>
    <p:sldId id="503"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79070" autoAdjust="0"/>
  </p:normalViewPr>
  <p:slideViewPr>
    <p:cSldViewPr>
      <p:cViewPr varScale="1">
        <p:scale>
          <a:sx n="57" d="100"/>
          <a:sy n="57" d="100"/>
        </p:scale>
        <p:origin x="-1734"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7CA7AB-C551-43BF-B55D-1D93BD170BCD}" type="datetimeFigureOut">
              <a:rPr lang="en-US" smtClean="0"/>
              <a:pPr/>
              <a:t>1/28/2021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FF9271-6DCF-4510-869B-066918B7B7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9E546CE7-BA48-4D37-9C54-18E108512042}" type="slidenum">
              <a:rPr lang="en-US" altLang="en-US" smtClean="0">
                <a:cs typeface="Arial" pitchFamily="34" charset="0"/>
              </a:rPr>
              <a:pPr/>
              <a:t>117</a:t>
            </a:fld>
            <a:endParaRPr lang="en-US" altLang="en-US" smtClean="0">
              <a:cs typeface="Arial" pitchFamily="34"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02772DA-A412-488C-B40E-1E8A90199326}" type="slidenum">
              <a:rPr lang="en-US" altLang="en-US" smtClean="0">
                <a:cs typeface="Arial" pitchFamily="34" charset="0"/>
              </a:rPr>
              <a:pPr/>
              <a:t>127</a:t>
            </a:fld>
            <a:endParaRPr lang="en-US" altLang="en-US" smtClean="0">
              <a:cs typeface="Arial" pitchFamily="3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EF64AF0F-26BE-4753-AE7D-A7361CBC894E}" type="slidenum">
              <a:rPr lang="en-US" altLang="en-US" smtClean="0">
                <a:cs typeface="Arial" pitchFamily="34" charset="0"/>
              </a:rPr>
              <a:pPr/>
              <a:t>128</a:t>
            </a:fld>
            <a:endParaRPr lang="en-US" altLang="en-US" smtClean="0">
              <a:cs typeface="Arial" pitchFamily="34"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9589B67F-CFC0-4A06-A8AD-FFC503C7347F}" type="slidenum">
              <a:rPr lang="en-US" altLang="en-US" smtClean="0">
                <a:cs typeface="Arial" pitchFamily="34" charset="0"/>
              </a:rPr>
              <a:pPr/>
              <a:t>129</a:t>
            </a:fld>
            <a:endParaRPr lang="en-US" altLang="en-US" smtClean="0">
              <a:cs typeface="Arial" pitchFamily="3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C63FEC2E-4D0F-4145-A960-621869C94FF9}" type="slidenum">
              <a:rPr lang="en-US" altLang="en-US" smtClean="0">
                <a:cs typeface="Arial" pitchFamily="34" charset="0"/>
              </a:rPr>
              <a:pPr/>
              <a:t>130</a:t>
            </a:fld>
            <a:endParaRPr lang="en-US" altLang="en-US" smtClean="0">
              <a:cs typeface="Arial"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A6366E3E-D7EE-4CCC-B502-E8FE5ADCC6CA}" type="slidenum">
              <a:rPr lang="en-US" altLang="en-US" smtClean="0">
                <a:cs typeface="Arial" pitchFamily="34" charset="0"/>
              </a:rPr>
              <a:pPr/>
              <a:t>131</a:t>
            </a:fld>
            <a:endParaRPr lang="en-US" altLang="en-US" smtClean="0">
              <a:cs typeface="Arial" pitchFamily="34"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BFD53EBC-46BC-49BE-8DF9-4FD177A34421}" type="slidenum">
              <a:rPr lang="en-US" altLang="en-US" smtClean="0">
                <a:cs typeface="Arial" pitchFamily="34" charset="0"/>
              </a:rPr>
              <a:pPr/>
              <a:t>132</a:t>
            </a:fld>
            <a:endParaRPr lang="en-US" altLang="en-US" smtClean="0">
              <a:cs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3F4FDBC-C5CA-4B0D-BAA7-C229E6BE6793}" type="slidenum">
              <a:rPr lang="en-US" altLang="en-US" smtClean="0">
                <a:cs typeface="Arial" pitchFamily="34" charset="0"/>
              </a:rPr>
              <a:pPr/>
              <a:t>133</a:t>
            </a:fld>
            <a:endParaRPr lang="en-US" altLang="en-US" smtClean="0">
              <a:cs typeface="Arial" pitchFamily="3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FE3DCF8-5FD7-4D0B-85C4-7CD2408CAB6E}" type="slidenum">
              <a:rPr lang="en-US" altLang="en-US" smtClean="0">
                <a:cs typeface="Arial" pitchFamily="34" charset="0"/>
              </a:rPr>
              <a:pPr/>
              <a:t>135</a:t>
            </a:fld>
            <a:endParaRPr lang="en-US" altLang="en-US" smtClean="0">
              <a:cs typeface="Arial"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D39DB78-906A-49E9-A4E0-F168A0843E3A}" type="slidenum">
              <a:rPr lang="en-US" altLang="en-US" smtClean="0">
                <a:cs typeface="Arial" pitchFamily="34" charset="0"/>
              </a:rPr>
              <a:pPr/>
              <a:t>136</a:t>
            </a:fld>
            <a:endParaRPr lang="en-US" altLang="en-US" smtClean="0">
              <a:cs typeface="Arial" pitchFamily="3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9113D0D-9001-4E8F-943B-DE631833401D}" type="slidenum">
              <a:rPr lang="en-US" altLang="en-US" smtClean="0">
                <a:cs typeface="Arial" pitchFamily="34" charset="0"/>
              </a:rPr>
              <a:pPr/>
              <a:t>137</a:t>
            </a:fld>
            <a:endParaRPr lang="en-US" altLang="en-US" smtClean="0">
              <a:cs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3AA4B0E1-FB6A-48A7-9046-A926535543ED}" type="slidenum">
              <a:rPr lang="en-US" altLang="en-US" smtClean="0">
                <a:cs typeface="Arial" pitchFamily="34" charset="0"/>
              </a:rPr>
              <a:pPr/>
              <a:t>118</a:t>
            </a:fld>
            <a:endParaRPr lang="en-US" altLang="en-US" smtClean="0">
              <a:cs typeface="Arial"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B1C157F-BC1B-4178-A7C1-F0327F7F89FE}" type="slidenum">
              <a:rPr lang="en-US" altLang="en-US" smtClean="0">
                <a:cs typeface="Arial" pitchFamily="34" charset="0"/>
              </a:rPr>
              <a:pPr/>
              <a:t>138</a:t>
            </a:fld>
            <a:endParaRPr lang="en-US" altLang="en-US" smtClean="0">
              <a:cs typeface="Arial"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0ADE92C0-4CD9-4410-9120-6E50F7C16884}" type="slidenum">
              <a:rPr lang="en-US" altLang="en-US" smtClean="0">
                <a:cs typeface="Arial" pitchFamily="34" charset="0"/>
              </a:rPr>
              <a:pPr/>
              <a:t>139</a:t>
            </a:fld>
            <a:endParaRPr lang="en-US" altLang="en-US" smtClean="0">
              <a:cs typeface="Arial"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A5F706AC-B09E-421D-9BAD-92471F89ABFC}" type="slidenum">
              <a:rPr lang="en-US" altLang="en-US" smtClean="0">
                <a:cs typeface="Arial" pitchFamily="34" charset="0"/>
              </a:rPr>
              <a:pPr/>
              <a:t>140</a:t>
            </a:fld>
            <a:endParaRPr lang="en-US" altLang="en-US" smtClean="0">
              <a:cs typeface="Arial" pitchFamily="3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B2A9A206-823C-47D6-BBF3-D4117AD3A678}" type="slidenum">
              <a:rPr lang="en-US" altLang="en-US" smtClean="0">
                <a:cs typeface="Arial" pitchFamily="34" charset="0"/>
              </a:rPr>
              <a:pPr/>
              <a:t>141</a:t>
            </a:fld>
            <a:endParaRPr lang="en-US" altLang="en-US" smtClean="0">
              <a:cs typeface="Arial"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EF42F911-DBFC-453F-B231-7CC13EBE9059}" type="slidenum">
              <a:rPr lang="en-US" altLang="en-US" smtClean="0">
                <a:cs typeface="Arial" pitchFamily="34" charset="0"/>
              </a:rPr>
              <a:pPr/>
              <a:t>142</a:t>
            </a:fld>
            <a:endParaRPr lang="en-US" altLang="en-US" smtClean="0">
              <a:cs typeface="Arial"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868EED7C-5A0B-435C-AF48-9AA2C4BCA42F}" type="slidenum">
              <a:rPr lang="en-US" altLang="en-US" smtClean="0">
                <a:cs typeface="Arial" pitchFamily="34" charset="0"/>
              </a:rPr>
              <a:pPr/>
              <a:t>143</a:t>
            </a:fld>
            <a:endParaRPr lang="en-US" altLang="en-US" smtClean="0">
              <a:cs typeface="Arial"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78B48A83-0620-4E15-8E2A-54024547B942}" type="slidenum">
              <a:rPr lang="en-US" altLang="en-US" smtClean="0">
                <a:cs typeface="Arial" pitchFamily="34" charset="0"/>
              </a:rPr>
              <a:pPr/>
              <a:t>144</a:t>
            </a:fld>
            <a:endParaRPr lang="en-US" altLang="en-US" smtClean="0">
              <a:cs typeface="Arial"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656C7F67-E7E6-4385-BDB0-8DC67F0F5A70}" type="slidenum">
              <a:rPr lang="en-US" altLang="en-US" smtClean="0">
                <a:cs typeface="Arial" pitchFamily="34" charset="0"/>
              </a:rPr>
              <a:pPr/>
              <a:t>146</a:t>
            </a:fld>
            <a:endParaRPr lang="en-US" altLang="en-US" smtClean="0">
              <a:cs typeface="Arial" pitchFamily="3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184BD360-410B-4B3D-9CC5-BC49178B4D6A}" type="slidenum">
              <a:rPr lang="en-US" altLang="en-US" smtClean="0">
                <a:cs typeface="Arial" pitchFamily="34" charset="0"/>
              </a:rPr>
              <a:pPr/>
              <a:t>147</a:t>
            </a:fld>
            <a:endParaRPr lang="en-US" altLang="en-US" smtClean="0">
              <a:cs typeface="Arial" pitchFamily="3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D7BE4C52-C534-4B44-831C-F421F933E382}" type="slidenum">
              <a:rPr lang="en-US" altLang="en-US" smtClean="0">
                <a:cs typeface="Arial" pitchFamily="34" charset="0"/>
              </a:rPr>
              <a:pPr/>
              <a:t>148</a:t>
            </a:fld>
            <a:endParaRPr lang="en-US" altLang="en-US" smtClean="0">
              <a:cs typeface="Arial"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BFD53F61-973E-42D1-A83B-9964B34178EC}" type="slidenum">
              <a:rPr lang="en-US" altLang="en-US" smtClean="0">
                <a:cs typeface="Arial" pitchFamily="34" charset="0"/>
              </a:rPr>
              <a:pPr/>
              <a:t>119</a:t>
            </a:fld>
            <a:endParaRPr lang="en-US" altLang="en-US" smtClean="0">
              <a:cs typeface="Arial"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p:spPr>
        <p:txBody>
          <a:bodyPr wrap="none" anchor="ctr"/>
          <a:lstStyle/>
          <a:p>
            <a:endParaRPr lang="en-US"/>
          </a:p>
        </p:txBody>
      </p:sp>
      <p:sp>
        <p:nvSpPr>
          <p:cNvPr id="19458" name="Rectangle 2"/>
          <p:cNvSpPr txBox="1">
            <a:spLocks noGrp="1" noChangeArrowheads="1"/>
          </p:cNvSpPr>
          <p:nvPr>
            <p:ph type="body"/>
          </p:nvPr>
        </p:nvSpPr>
        <p:spPr bwMode="auto">
          <a:xfrm>
            <a:off x="685800" y="4343400"/>
            <a:ext cx="5484813"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p:spPr>
        <p:txBody>
          <a:bodyPr wrap="none" anchor="ctr"/>
          <a:lstStyle/>
          <a:p>
            <a:endParaRPr lang="en-US"/>
          </a:p>
        </p:txBody>
      </p:sp>
      <p:sp>
        <p:nvSpPr>
          <p:cNvPr id="20482" name="Rectangle 2"/>
          <p:cNvSpPr txBox="1">
            <a:spLocks noGrp="1" noChangeArrowheads="1"/>
          </p:cNvSpPr>
          <p:nvPr>
            <p:ph type="body"/>
          </p:nvPr>
        </p:nvSpPr>
        <p:spPr bwMode="auto">
          <a:xfrm>
            <a:off x="685800" y="4343400"/>
            <a:ext cx="5484813"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a:xfrm>
            <a:off x="1152525" y="692150"/>
            <a:ext cx="4554538" cy="3416300"/>
          </a:xfrm>
          <a:noFill/>
          <a:ln w="12700" cap="flat">
            <a:solidFill>
              <a:schemeClr val="tx1"/>
            </a:solidFill>
          </a:ln>
        </p:spPr>
      </p:sp>
      <p:sp>
        <p:nvSpPr>
          <p:cNvPr id="249859" name="Rectangle 3"/>
          <p:cNvSpPr>
            <a:spLocks noGrp="1" noChangeArrowheads="1"/>
          </p:cNvSpPr>
          <p:nvPr>
            <p:ph type="body" idx="1"/>
          </p:nvPr>
        </p:nvSpPr>
        <p:spPr>
          <a:xfrm>
            <a:off x="914400" y="4343400"/>
            <a:ext cx="5029200" cy="4114800"/>
          </a:xfrm>
          <a:noFill/>
          <a:ln/>
        </p:spPr>
        <p:txBody>
          <a:bodyPr lIns="92075" tIns="46038" rIns="92075" bIns="46038"/>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xfrm>
            <a:off x="1152525" y="692150"/>
            <a:ext cx="4554538" cy="3416300"/>
          </a:xfrm>
          <a:noFill/>
          <a:ln w="12700" cap="flat">
            <a:solidFill>
              <a:schemeClr val="tx1"/>
            </a:solidFill>
          </a:ln>
        </p:spPr>
      </p:sp>
      <p:sp>
        <p:nvSpPr>
          <p:cNvPr id="251907" name="Rectangle 3"/>
          <p:cNvSpPr>
            <a:spLocks noGrp="1" noChangeArrowheads="1"/>
          </p:cNvSpPr>
          <p:nvPr>
            <p:ph type="body" idx="1"/>
          </p:nvPr>
        </p:nvSpPr>
        <p:spPr>
          <a:xfrm>
            <a:off x="914400" y="4343400"/>
            <a:ext cx="5029200" cy="4114800"/>
          </a:xfrm>
          <a:noFill/>
          <a:ln/>
        </p:spPr>
        <p:txBody>
          <a:bodyPr lIns="92075" tIns="46038" rIns="92075" bIns="46038"/>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xfrm>
            <a:off x="1152525" y="692150"/>
            <a:ext cx="4554538" cy="3416300"/>
          </a:xfrm>
          <a:noFill/>
          <a:ln w="12700" cap="flat">
            <a:solidFill>
              <a:schemeClr val="tx1"/>
            </a:solidFill>
          </a:ln>
        </p:spPr>
      </p:sp>
      <p:sp>
        <p:nvSpPr>
          <p:cNvPr id="256003" name="Rectangle 3"/>
          <p:cNvSpPr>
            <a:spLocks noGrp="1" noChangeArrowheads="1"/>
          </p:cNvSpPr>
          <p:nvPr>
            <p:ph type="body" idx="1"/>
          </p:nvPr>
        </p:nvSpPr>
        <p:spPr>
          <a:xfrm>
            <a:off x="914400" y="4343400"/>
            <a:ext cx="5029200" cy="4114800"/>
          </a:xfrm>
          <a:noFill/>
          <a:ln/>
        </p:spPr>
        <p:txBody>
          <a:bodyPr lIns="92075" tIns="46038" rIns="92075" bIns="46038"/>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spect="1" noChangeArrowheads="1" noTextEdit="1"/>
          </p:cNvSpPr>
          <p:nvPr>
            <p:ph type="sldImg"/>
          </p:nvPr>
        </p:nvSpPr>
        <p:spPr>
          <a:xfrm>
            <a:off x="1152525" y="692150"/>
            <a:ext cx="4554538" cy="3416300"/>
          </a:xfrm>
          <a:noFill/>
          <a:ln w="12700" cap="flat">
            <a:solidFill>
              <a:schemeClr val="tx1"/>
            </a:solidFill>
          </a:ln>
        </p:spPr>
      </p:sp>
      <p:sp>
        <p:nvSpPr>
          <p:cNvPr id="253955" name="Rectangle 3"/>
          <p:cNvSpPr>
            <a:spLocks noGrp="1" noChangeArrowheads="1"/>
          </p:cNvSpPr>
          <p:nvPr>
            <p:ph type="body" idx="1"/>
          </p:nvPr>
        </p:nvSpPr>
        <p:spPr>
          <a:xfrm>
            <a:off x="914400" y="4343400"/>
            <a:ext cx="5029200" cy="4114800"/>
          </a:xfrm>
          <a:noFill/>
          <a:ln/>
        </p:spPr>
        <p:txBody>
          <a:bodyPr lIns="92075" tIns="46038" rIns="92075" bIns="46038"/>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AC2349-5803-4AEC-AF56-A78E2F4A36BF}" type="slidenum">
              <a:rPr lang="en-US"/>
              <a:pPr/>
              <a:t>190</a:t>
            </a:fld>
            <a:endParaRPr lang="en-US"/>
          </a:p>
        </p:txBody>
      </p:sp>
      <p:sp>
        <p:nvSpPr>
          <p:cNvPr id="83970" name="Rectangle 2"/>
          <p:cNvSpPr>
            <a:spLocks noGrp="1" noRot="1" noChangeAspect="1" noChangeArrowheads="1" noTextEdit="1"/>
          </p:cNvSpPr>
          <p:nvPr>
            <p:ph type="sldImg"/>
          </p:nvPr>
        </p:nvSpPr>
        <p:spPr>
          <a:xfrm>
            <a:off x="1154113" y="692150"/>
            <a:ext cx="4552950" cy="3414713"/>
          </a:xfrm>
          <a:ln/>
        </p:spPr>
      </p:sp>
      <p:sp>
        <p:nvSpPr>
          <p:cNvPr id="83971" name="Rectangle 3"/>
          <p:cNvSpPr>
            <a:spLocks noGrp="1" noChangeArrowheads="1"/>
          </p:cNvSpPr>
          <p:nvPr>
            <p:ph type="body" idx="1"/>
          </p:nvPr>
        </p:nvSpPr>
        <p:spPr>
          <a:xfrm>
            <a:off x="914711" y="4342464"/>
            <a:ext cx="5028579" cy="4114487"/>
          </a:xfr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miter lim="800000"/>
            <a:headEnd/>
            <a:tailEnd/>
          </a:ln>
        </p:spPr>
        <p:txBody>
          <a:bodyPr/>
          <a:lstStyle/>
          <a:p>
            <a:fld id="{CD07551E-316E-4463-8E86-DE8037A7F5A9}" type="slidenum">
              <a:rPr lang="en-US" altLang="en-US"/>
              <a:pPr/>
              <a:t>197</a:t>
            </a:fld>
            <a:endParaRPr lang="en-US" altLang="en-US"/>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r>
              <a:rPr lang="en-US" altLang="en-US" smtClean="0"/>
              <a:t>As we covered in chapter 1, the basic process of the computer is the fetch-execute cycle.  The Control Unit is programmed to perform this cycle.  It issues commands to perform an instruction fetch (from memory to CPU), place the instruction in the instruction register, decode the instruction which comprises both determining what command will be issued (whether an arithmetic/logic operation, data movement, or condition and branch), fetch any operands (from memory or registers), execute the command, store the result (either to memory or registers) and determine if an interrupt has arisen during this cycle.  We explore this in more detail later in this chapter.</a:t>
            </a:r>
          </a:p>
          <a:p>
            <a:pPr eaLnBrk="1" hangingPunct="1"/>
            <a:endParaRPr lang="en-US"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07FAAC13-C2FD-4530-A82E-FF2059137053}" type="slidenum">
              <a:rPr lang="en-US" altLang="en-US"/>
              <a:pPr/>
              <a:t>198</a:t>
            </a:fld>
            <a:endParaRPr lang="en-US" alt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r>
              <a:rPr lang="en-US" altLang="en-US" smtClean="0"/>
              <a:t>The typical notation for assembly instructions, like Add R1, R2, R3, is that the first operand listed is the destination and the next operands are the source.  Some instructions use 2 operands instead, in which case the first operand is taken to be both destination and source.  For instance, Add R1, R2 </a:t>
            </a:r>
            <a:r>
              <a:rPr lang="en-US" altLang="en-US" smtClean="0">
                <a:sym typeface="Wingdings" pitchFamily="2" charset="2"/>
              </a:rPr>
              <a:t> R1  R1 + R2.  Notice that these are destructive operations in that one operand is over-written.  Some instructions use only 1 operand, in which case the other operand is implied to be a special purpose register like the accumulator (AC).  Add X is taken to mean AC  AC + X.</a:t>
            </a:r>
            <a:endParaRPr lang="en-US"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miter lim="800000"/>
            <a:headEnd/>
            <a:tailEnd/>
          </a:ln>
        </p:spPr>
        <p:txBody>
          <a:bodyPr/>
          <a:lstStyle/>
          <a:p>
            <a:fld id="{54DDBB39-641D-4A40-85EF-CD26C95DE03C}" type="slidenum">
              <a:rPr lang="en-US" altLang="en-US"/>
              <a:pPr/>
              <a:t>199</a:t>
            </a:fld>
            <a:endParaRPr lang="en-US" altLang="en-US"/>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r>
              <a:rPr lang="en-US" altLang="en-US" smtClean="0"/>
              <a:t>We visited the ALU circuits in chapter 3 (or most of them).  Recall that all circuits in the ALU operate when passed in data.  We use a MUX to select the proper device’s output to pass back along the bus and into a destination register.  Also, the various circuits will send result info to the status flag (positve, negative or zero, carry, overflow).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0D974D9A-17B0-45C1-9A08-45862A5D9942}" type="slidenum">
              <a:rPr lang="en-US" altLang="en-US" smtClean="0">
                <a:cs typeface="Arial" pitchFamily="34" charset="0"/>
              </a:rPr>
              <a:pPr/>
              <a:t>120</a:t>
            </a:fld>
            <a:endParaRPr lang="en-US" altLang="en-US" smtClean="0">
              <a:cs typeface="Arial" pitchFamily="3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miter lim="800000"/>
            <a:headEnd/>
            <a:tailEnd/>
          </a:ln>
        </p:spPr>
        <p:txBody>
          <a:bodyPr/>
          <a:lstStyle/>
          <a:p>
            <a:fld id="{142ED646-EEE5-4120-8DC8-1AA1D3F91074}" type="slidenum">
              <a:rPr lang="en-US" altLang="en-US"/>
              <a:pPr/>
              <a:t>200</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US" altLang="en-US" smtClean="0"/>
              <a:t>It may be surprising, but system clock speed does not equate to processor speed.  There are many complicated factors that determine how fast a processor is.  It was discovered in the late 80s that a pipeline will greatly increase processor speed, moreso than clock speed.  So computer architects have been more focused on determining how to best provide parallelism both in terms of the ability to overlap instructions and in terms of offering extra hardware than on increasing clock speed.  In fact, clock speed is not so much limited to any technological factor as it is limited by “what is the shortest operation available” because the system clock is often tuned to an operation.  In RISC instruction sets, which we explore in chapter 5, we see that the system clock is often tuned to the time it takes to perform a cache access.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miter lim="800000"/>
            <a:headEnd/>
            <a:tailEnd/>
          </a:ln>
        </p:spPr>
        <p:txBody>
          <a:bodyPr/>
          <a:lstStyle/>
          <a:p>
            <a:fld id="{2F335DAE-C3EF-46E6-BF0F-480338D9D0B4}" type="slidenum">
              <a:rPr lang="en-US" altLang="en-US"/>
              <a:pPr/>
              <a:t>201</a:t>
            </a:fld>
            <a:endParaRPr lang="en-US" altLang="en-US"/>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r>
              <a:rPr lang="en-US" altLang="en-US" smtClean="0"/>
              <a:t>We study measuring CPU performance in CSC 462/562 (Computer Architecture).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miter lim="800000"/>
            <a:headEnd/>
            <a:tailEnd/>
          </a:ln>
        </p:spPr>
        <p:txBody>
          <a:bodyPr/>
          <a:lstStyle/>
          <a:p>
            <a:fld id="{4EF140CE-2B50-40C3-A046-E72EB9888F8D}" type="slidenum">
              <a:rPr lang="en-US" altLang="en-US"/>
              <a:pPr/>
              <a:t>202</a:t>
            </a:fld>
            <a:endParaRPr lang="en-US" altLang="en-US"/>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eaLnBrk="1" hangingPunct="1"/>
            <a:r>
              <a:rPr lang="en-US" altLang="en-US" dirty="0" smtClean="0"/>
              <a:t>The address bus is </a:t>
            </a:r>
            <a:r>
              <a:rPr lang="en-US" altLang="en-US" dirty="0" err="1" smtClean="0"/>
              <a:t>uni</a:t>
            </a:r>
            <a:r>
              <a:rPr lang="en-US" altLang="en-US" dirty="0" smtClean="0"/>
              <a:t>-directional, the CPU always sends out the address, no other devices will send an address.  The control bus is bi-directional, the CPU sends out commands to memory (read/write) and I/O devices (input, output, possible fast forward, rewind, format) and requests (are you available?) and the devices can send responses (busy/available) and interrupts (calls for attention).  Data bus is bi-directional – data is sent from the CPU to memory for a store command, from CPU to I/O for an output command, from memory to CPU for a load command, from I/O to CPU for an input.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miter lim="800000"/>
            <a:headEnd/>
            <a:tailEnd/>
          </a:ln>
        </p:spPr>
        <p:txBody>
          <a:bodyPr/>
          <a:lstStyle/>
          <a:p>
            <a:fld id="{84B3AF88-F189-47F6-9529-25DD8088F2B2}" type="slidenum">
              <a:rPr lang="en-US" altLang="en-US"/>
              <a:pPr/>
              <a:t>203</a:t>
            </a:fld>
            <a:endParaRPr lang="en-US" alt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miter lim="800000"/>
            <a:headEnd/>
            <a:tailEnd/>
          </a:ln>
        </p:spPr>
        <p:txBody>
          <a:bodyPr/>
          <a:lstStyle/>
          <a:p>
            <a:fld id="{68B58683-D0C1-4D7C-BBEC-682266D05D4D}" type="slidenum">
              <a:rPr lang="en-US" altLang="en-US"/>
              <a:pPr/>
              <a:t>204</a:t>
            </a:fld>
            <a:endParaRPr lang="en-US" alt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eaLnBrk="1" hangingPunct="1"/>
            <a:r>
              <a:rPr lang="en-US" altLang="en-US" smtClean="0"/>
              <a:t>This slide is not very important.  The most important thing to get from it is that masters can initiate requests and that slaves only respond.  Memory is a slave device, the CPU is a master device, and I/O devices are both.  Few buses are point-to-point except within the CPU.  The system bus connects to the expansion bus, and the expansion bus connects to the network, so you can think of a computer network as an extension to the expansion (I/O) bus.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miter lim="800000"/>
            <a:headEnd/>
            <a:tailEnd/>
          </a:ln>
        </p:spPr>
        <p:txBody>
          <a:bodyPr/>
          <a:lstStyle/>
          <a:p>
            <a:fld id="{909419E8-6DFD-46EC-83C1-37C2A766E443}" type="slidenum">
              <a:rPr lang="en-US" altLang="en-US"/>
              <a:pPr/>
              <a:t>205</a:t>
            </a:fld>
            <a:endParaRPr lang="en-US"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miter lim="800000"/>
            <a:headEnd/>
            <a:tailEnd/>
          </a:ln>
        </p:spPr>
        <p:txBody>
          <a:bodyPr/>
          <a:lstStyle/>
          <a:p>
            <a:fld id="{7C7C5C69-A0FF-4CD0-8C95-397D583669DE}" type="slidenum">
              <a:rPr lang="en-US" altLang="en-US"/>
              <a:pPr/>
              <a:t>206</a:t>
            </a:fld>
            <a:endParaRPr lang="en-US" alt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r>
              <a:rPr lang="en-US" altLang="en-US" smtClean="0"/>
              <a:t>I/O interfaces contain registers and in some cases, memory buffers.  So each of these is given its own address.  In memory-mapped I/O, these addresses overlap those of memory so that a request issued to one of these memory addresses is actually a request of I/O, not memory and memory ignores the request.  In such a system, the addresses are the earliest (say the first 5000 addresses).  As an example, a disk interface might have these storage locations:</a:t>
            </a:r>
          </a:p>
          <a:p>
            <a:pPr eaLnBrk="1" hangingPunct="1"/>
            <a:r>
              <a:rPr lang="en-US" altLang="en-US" smtClean="0"/>
              <a:t>0:  control register (bits for:  the command, is the device available?  did an interrupt arise?  has the interrupt been acknowledged?)</a:t>
            </a:r>
          </a:p>
          <a:p>
            <a:pPr eaLnBrk="1" hangingPunct="1"/>
            <a:r>
              <a:rPr lang="en-US" altLang="en-US" smtClean="0"/>
              <a:t>1:  address (what memory address will we be sending the datum to once it is loaded from disk?)</a:t>
            </a:r>
          </a:p>
          <a:p>
            <a:pPr eaLnBrk="1" hangingPunct="1"/>
            <a:r>
              <a:rPr lang="en-US" altLang="en-US" smtClean="0"/>
              <a:t>2:  count (how many bytes/words will we transfer?)</a:t>
            </a:r>
          </a:p>
          <a:p>
            <a:pPr eaLnBrk="1" hangingPunct="1"/>
            <a:r>
              <a:rPr lang="en-US" altLang="en-US" smtClean="0"/>
              <a:t>3-1026:  (1K worth of storage)</a:t>
            </a:r>
          </a:p>
          <a:p>
            <a:pPr eaLnBrk="1" hangingPunct="1"/>
            <a:endParaRPr lang="en-US" altLang="en-US" smtClean="0"/>
          </a:p>
          <a:p>
            <a:pPr eaLnBrk="1" hangingPunct="1"/>
            <a:r>
              <a:rPr lang="en-US" altLang="en-US" smtClean="0"/>
              <a:t>In isolated I/O, the 5000 or so addresses are separate from memory, so that we need an extra control line to indicate if the address is a memory address or an I/O address.  In memory-mapped I/O, the early addresses are shared so that, if one of these addresses is sent out, memory ignores it.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miter lim="800000"/>
            <a:headEnd/>
            <a:tailEnd/>
          </a:ln>
        </p:spPr>
        <p:txBody>
          <a:bodyPr/>
          <a:lstStyle/>
          <a:p>
            <a:fld id="{76E4046E-5EFA-4E14-B056-AAAD0797A7D8}" type="slidenum">
              <a:rPr lang="en-US" altLang="en-US"/>
              <a:pPr/>
              <a:t>209</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lnSpc>
                <a:spcPct val="90000"/>
              </a:lnSpc>
            </a:pPr>
            <a:r>
              <a:rPr lang="en-US" altLang="en-US" sz="1000" smtClean="0"/>
              <a:t>We must differentiate between the size of memory and the number of addresses in memory.  Computers may be </a:t>
            </a:r>
          </a:p>
          <a:p>
            <a:pPr eaLnBrk="1" hangingPunct="1">
              <a:lnSpc>
                <a:spcPct val="90000"/>
              </a:lnSpc>
              <a:buFontTx/>
              <a:buChar char="•"/>
            </a:pPr>
            <a:r>
              <a:rPr lang="en-US" altLang="en-US" sz="1000" smtClean="0"/>
              <a:t>  byte addressable, in which case every byte is its own address and therefore the two sizes are the same (size of memory in bytes, number of addresses)</a:t>
            </a:r>
          </a:p>
          <a:p>
            <a:pPr eaLnBrk="1" hangingPunct="1">
              <a:lnSpc>
                <a:spcPct val="90000"/>
              </a:lnSpc>
              <a:buFontTx/>
              <a:buChar char="•"/>
            </a:pPr>
            <a:r>
              <a:rPr lang="en-US" altLang="en-US" sz="1000" smtClean="0"/>
              <a:t>  word addressable, in which case a single memory address denotes a collection of bytes so that the two sizes differ</a:t>
            </a:r>
          </a:p>
          <a:p>
            <a:pPr eaLnBrk="1" hangingPunct="1">
              <a:lnSpc>
                <a:spcPct val="90000"/>
              </a:lnSpc>
            </a:pPr>
            <a:r>
              <a:rPr lang="en-US" altLang="en-US" sz="1000" smtClean="0"/>
              <a:t>For instance, above on the right, we have a computer of M addresses where each address stored 16 bitrs (2 bytes), so that in fact the computer has a size of 2*M Bytes or M Words.  When a computer is word addressable, we will have to translate memory sizes from bytes to words.</a:t>
            </a:r>
          </a:p>
          <a:p>
            <a:pPr eaLnBrk="1" hangingPunct="1">
              <a:lnSpc>
                <a:spcPct val="90000"/>
              </a:lnSpc>
            </a:pPr>
            <a:endParaRPr lang="en-US" altLang="en-US" sz="1000" smtClean="0"/>
          </a:p>
          <a:p>
            <a:pPr eaLnBrk="1" hangingPunct="1">
              <a:lnSpc>
                <a:spcPct val="90000"/>
              </a:lnSpc>
            </a:pPr>
            <a:r>
              <a:rPr lang="en-US" altLang="en-US" sz="1000" smtClean="0"/>
              <a:t>We will want to know the number of bits needed to specify an address.  We need this to know the size of the address bus and also to know how big an address register needs to be.  In most computers, we use 32 bit or 64 bit registers and buses.  A 32 bit address is a decent size but today’s computers are beginning to require larger addresses.</a:t>
            </a:r>
          </a:p>
          <a:p>
            <a:pPr eaLnBrk="1" hangingPunct="1">
              <a:lnSpc>
                <a:spcPct val="90000"/>
              </a:lnSpc>
            </a:pPr>
            <a:endParaRPr lang="en-US" altLang="en-US" sz="1000" smtClean="0"/>
          </a:p>
          <a:p>
            <a:pPr eaLnBrk="1" hangingPunct="1">
              <a:lnSpc>
                <a:spcPct val="90000"/>
              </a:lnSpc>
            </a:pPr>
            <a:r>
              <a:rPr lang="en-US" altLang="en-US" sz="1000" smtClean="0"/>
              <a:t>To determine the number of bits per address, we use log </a:t>
            </a:r>
            <a:r>
              <a:rPr lang="en-US" altLang="en-US" sz="1000" baseline="-25000" smtClean="0"/>
              <a:t>2</a:t>
            </a:r>
            <a:r>
              <a:rPr lang="en-US" altLang="en-US" sz="1000" smtClean="0"/>
              <a:t> number of addresses.  If we are dealing with a byte addressable computer, then this is log </a:t>
            </a:r>
            <a:r>
              <a:rPr lang="en-US" altLang="en-US" sz="1000" baseline="-25000" smtClean="0"/>
              <a:t>2 </a:t>
            </a:r>
            <a:r>
              <a:rPr lang="en-US" altLang="en-US" sz="1000" smtClean="0"/>
              <a:t>memory size in bytes.  If we are dealing with a word addressable computer, then this is log </a:t>
            </a:r>
            <a:r>
              <a:rPr lang="en-US" altLang="en-US" sz="1000" baseline="-25000" smtClean="0"/>
              <a:t>2 </a:t>
            </a:r>
            <a:r>
              <a:rPr lang="en-US" altLang="en-US" sz="1000" smtClean="0"/>
              <a:t>number of addresses.  The number of addresses for a word addressable computer = memory size in bytes / number of bytes per word.  The number of bytes per word is the word size / 8 bits (word size is usually given in bits, such as 32 bits).</a:t>
            </a:r>
          </a:p>
          <a:p>
            <a:pPr eaLnBrk="1" hangingPunct="1">
              <a:lnSpc>
                <a:spcPct val="90000"/>
              </a:lnSpc>
            </a:pPr>
            <a:r>
              <a:rPr lang="en-US" altLang="en-US" sz="1000" smtClean="0"/>
              <a:t>Examples:  We have a 4 GByte computer where the word size = 32 bits.  If the computer is byte addressable, then there are 4 G memory locations and we need log </a:t>
            </a:r>
            <a:r>
              <a:rPr lang="en-US" altLang="en-US" sz="1000" baseline="-25000" smtClean="0"/>
              <a:t>2 </a:t>
            </a:r>
            <a:r>
              <a:rPr lang="en-US" altLang="en-US" sz="1000" smtClean="0"/>
              <a:t>4G = 32 bits for an address.  If the computer is word addressable, then there are 4 GByte / 4 bytes/word = 1 GWord and we need log </a:t>
            </a:r>
            <a:r>
              <a:rPr lang="en-US" altLang="en-US" sz="1000" baseline="-25000" smtClean="0"/>
              <a:t>2 </a:t>
            </a:r>
            <a:r>
              <a:rPr lang="en-US" altLang="en-US" sz="1000" smtClean="0"/>
              <a:t>1G = 30 bits for an address.</a:t>
            </a:r>
          </a:p>
          <a:p>
            <a:pPr eaLnBrk="1" hangingPunct="1">
              <a:lnSpc>
                <a:spcPct val="90000"/>
              </a:lnSpc>
            </a:pPr>
            <a:endParaRPr lang="en-US" altLang="en-US" sz="1000" smtClean="0"/>
          </a:p>
          <a:p>
            <a:pPr eaLnBrk="1" hangingPunct="1">
              <a:lnSpc>
                <a:spcPct val="90000"/>
              </a:lnSpc>
            </a:pPr>
            <a:r>
              <a:rPr lang="en-US" altLang="en-US" sz="1000" smtClean="0"/>
              <a:t>What about a 32 GByte computer with word size = 64 bits?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miter lim="800000"/>
            <a:headEnd/>
            <a:tailEnd/>
          </a:ln>
        </p:spPr>
        <p:txBody>
          <a:bodyPr/>
          <a:lstStyle/>
          <a:p>
            <a:fld id="{4CFF71D1-21AB-4512-AB26-0D8E0783F719}" type="slidenum">
              <a:rPr lang="en-US" altLang="en-US"/>
              <a:pPr/>
              <a:t>210</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lnSpc>
                <a:spcPct val="90000"/>
              </a:lnSpc>
            </a:pPr>
            <a:r>
              <a:rPr lang="en-US" altLang="en-US" sz="1000" smtClean="0"/>
              <a:t>We create our computer memories by spreading them across multiple RAM chips.  In the above example, we use 32 2Kx8 chips to build a 64 KByte computer.  One advantage to spreading memory over several chips is that it creates distinct memory banks (in the figure above, these are unfortunately called rows).  We discuss the use of memory banks on the next slide.</a:t>
            </a:r>
          </a:p>
          <a:p>
            <a:pPr eaLnBrk="1" hangingPunct="1">
              <a:lnSpc>
                <a:spcPct val="90000"/>
              </a:lnSpc>
            </a:pPr>
            <a:r>
              <a:rPr lang="en-US" altLang="en-US" sz="1000" smtClean="0"/>
              <a:t>We would assume that for the above example, the word size is 16 bits, that is, going across one complete row or address is 16 bits, spread across two chips. So for instance, in memory location 0, the first 8 bits are placed on one chip and the last 8 bits are placed on a second chip. We would also assume that the machine is word addressable (most computers are today).  So for the above example of a 16-bit word addressable computer, there are a total of 32K addresses making up 64KByte.  With 32K of addresses, we need log </a:t>
            </a:r>
            <a:r>
              <a:rPr lang="en-US" altLang="en-US" sz="1000" baseline="-25000" smtClean="0"/>
              <a:t>2</a:t>
            </a:r>
            <a:r>
              <a:rPr lang="en-US" altLang="en-US" sz="1000" smtClean="0"/>
              <a:t> 32K = 15 address bits.  Now further notice that each chip stores 2K addresses of the 32K.  There are 16 banks.  Out of the 15 address bits, 11 of them are used on the chip to denote the specific address for that chip (actually, for that pair of chips, so its more accurate to say that the 11 bits denote the specific address for that bank).  What about the other 4 bits?  They are used to denote the bank number (4 bits lets us address 16 banks).</a:t>
            </a:r>
          </a:p>
          <a:p>
            <a:pPr eaLnBrk="1" hangingPunct="1">
              <a:lnSpc>
                <a:spcPct val="90000"/>
              </a:lnSpc>
            </a:pPr>
            <a:endParaRPr lang="en-US" altLang="en-US" sz="1000" smtClean="0"/>
          </a:p>
          <a:p>
            <a:pPr eaLnBrk="1" hangingPunct="1">
              <a:lnSpc>
                <a:spcPct val="90000"/>
              </a:lnSpc>
            </a:pPr>
            <a:r>
              <a:rPr lang="en-US" altLang="en-US" sz="1000" smtClean="0"/>
              <a:t>Assume instead that we have 16GBytes where each chip stores 128Mx8, and the machine is word addressable with a word size of 32 bits.  How many chips are there?  How many banks are there?  How many bits does it take to make an address?  Of those bits, how many are used for the address on the bank and how many to select the bank?</a:t>
            </a:r>
          </a:p>
          <a:p>
            <a:pPr eaLnBrk="1" hangingPunct="1">
              <a:lnSpc>
                <a:spcPct val="90000"/>
              </a:lnSpc>
            </a:pPr>
            <a:endParaRPr lang="en-US" altLang="en-US" sz="1000" smtClean="0"/>
          </a:p>
          <a:p>
            <a:pPr eaLnBrk="1" hangingPunct="1">
              <a:lnSpc>
                <a:spcPct val="90000"/>
              </a:lnSpc>
            </a:pPr>
            <a:r>
              <a:rPr lang="en-US" altLang="en-US" sz="1000" smtClean="0"/>
              <a:t>Before we compute the number of chips, we have to convert memory size to size in words.  16GB of 32-bit words = 16GB / 4 bytes/word = 4GWords (32 bits = 4 words, so we divided 16GB by 4).  This makes memory 4Gx32.  </a:t>
            </a:r>
          </a:p>
          <a:p>
            <a:pPr eaLnBrk="1" hangingPunct="1">
              <a:lnSpc>
                <a:spcPct val="90000"/>
              </a:lnSpc>
            </a:pPr>
            <a:endParaRPr lang="en-US" altLang="en-US" sz="1000" smtClean="0"/>
          </a:p>
          <a:p>
            <a:pPr eaLnBrk="1" hangingPunct="1">
              <a:lnSpc>
                <a:spcPct val="90000"/>
              </a:lnSpc>
            </a:pPr>
            <a:r>
              <a:rPr lang="en-US" altLang="en-US" sz="1000" smtClean="0"/>
              <a:t>To compute the number of chips, divide the size of memory by the size of a chip.  The chip size, 128Mx8 means 128M addresses of 8 bits each.  We get 4Gx32 / 128Mx8 = 32*4 = 128 chips.  The number of banks is 128 chips / (32 / 8) = 32 banks.   The size of an address is log </a:t>
            </a:r>
            <a:r>
              <a:rPr lang="en-US" altLang="en-US" sz="1000" baseline="-25000" smtClean="0"/>
              <a:t>2 </a:t>
            </a:r>
            <a:r>
              <a:rPr lang="en-US" altLang="en-US" sz="1000" smtClean="0"/>
              <a:t>4G = 32.  Of the 32 bits, we need log </a:t>
            </a:r>
            <a:r>
              <a:rPr lang="en-US" altLang="en-US" sz="1000" baseline="-25000" smtClean="0"/>
              <a:t>2 </a:t>
            </a:r>
            <a:r>
              <a:rPr lang="en-US" altLang="en-US" sz="1000" smtClean="0"/>
              <a:t>32 = 5 bits for the bank select, leaving 32 – 5 = 27 bits for the address sent to the bank.  Note that 2^27 = 128M, which means that we did this correctly in that each bank stores 128M addresses.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miter lim="800000"/>
            <a:headEnd/>
            <a:tailEnd/>
          </a:ln>
        </p:spPr>
        <p:txBody>
          <a:bodyPr/>
          <a:lstStyle/>
          <a:p>
            <a:fld id="{F6D79FE4-A8FB-487D-83EC-BA7DCE4638FF}" type="slidenum">
              <a:rPr lang="en-US" altLang="en-US"/>
              <a:pPr/>
              <a:t>211</a:t>
            </a:fld>
            <a:endParaRPr lang="en-US" alt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xfrm>
            <a:off x="457200" y="4343400"/>
            <a:ext cx="6096000" cy="4419600"/>
          </a:xfrm>
          <a:noFill/>
        </p:spPr>
        <p:txBody>
          <a:bodyPr/>
          <a:lstStyle/>
          <a:p>
            <a:pPr eaLnBrk="1" hangingPunct="1">
              <a:lnSpc>
                <a:spcPct val="80000"/>
              </a:lnSpc>
            </a:pPr>
            <a:r>
              <a:rPr lang="en-US" altLang="en-US" sz="1000" smtClean="0"/>
              <a:t>You can see the pattern of interleaving addresses across banks (here referred to as modules for some reason).  Notice that in this above example, they erroneously start the modules at 1 instead of numbering them 0-7.  Lets assume that in fact Module 1 refers to Bank 0 and Module 8 refers to Bank 7.</a:t>
            </a:r>
          </a:p>
          <a:p>
            <a:pPr eaLnBrk="1" hangingPunct="1">
              <a:lnSpc>
                <a:spcPct val="80000"/>
              </a:lnSpc>
            </a:pPr>
            <a:endParaRPr lang="en-US" altLang="en-US" sz="1000" smtClean="0"/>
          </a:p>
          <a:p>
            <a:pPr eaLnBrk="1" hangingPunct="1">
              <a:lnSpc>
                <a:spcPct val="80000"/>
              </a:lnSpc>
            </a:pPr>
            <a:r>
              <a:rPr lang="en-US" altLang="en-US" sz="1000" smtClean="0"/>
              <a:t>In the above computer, we have 32 total memory locations (we will assume to match the figure that each memory location is placed on a single chip).  Thus, we need log </a:t>
            </a:r>
            <a:r>
              <a:rPr lang="en-US" altLang="en-US" sz="1000" baseline="-25000" smtClean="0"/>
              <a:t>2 </a:t>
            </a:r>
            <a:r>
              <a:rPr lang="en-US" altLang="en-US" sz="1000" smtClean="0"/>
              <a:t>32 = 5 bits for any address.  With 8 banks, we need log </a:t>
            </a:r>
            <a:r>
              <a:rPr lang="en-US" altLang="en-US" sz="1000" baseline="-25000" smtClean="0"/>
              <a:t>2 </a:t>
            </a:r>
            <a:r>
              <a:rPr lang="en-US" altLang="en-US" sz="1000" smtClean="0"/>
              <a:t>8 = 3 bits for a bank and that leaves 2 bits for the address on a bank (and this is confirmed by seeing that every bank stores 4 different addresses).  Lets further assume that we want to track down memory location 13 = 01101 in binary.  In high-order interleave, the bank number is the first set of bits (in this case, the left-most 3 bits) and the address on the bank is the last set of bits (in this case, the right-most 2 bits).  So address 13 should be on bank 011 and location 01.  Recall that Bank 3 will really be Module 4.  So look at Module 4 above in position 1 (the top position is location 0) and you will see 13.  In low-order interleave, the bank number is the last set of numbers.  For this example then, we will find location 13 at location 01 of bank 101 (bank 5 is Module 6).  Look at module 6 position 1 and you will find 13!</a:t>
            </a:r>
          </a:p>
          <a:p>
            <a:pPr eaLnBrk="1" hangingPunct="1">
              <a:lnSpc>
                <a:spcPct val="80000"/>
              </a:lnSpc>
            </a:pPr>
            <a:endParaRPr lang="en-US" altLang="en-US" sz="1000" smtClean="0"/>
          </a:p>
          <a:p>
            <a:pPr eaLnBrk="1" hangingPunct="1">
              <a:lnSpc>
                <a:spcPct val="80000"/>
              </a:lnSpc>
            </a:pPr>
            <a:r>
              <a:rPr lang="en-US" altLang="en-US" sz="1000" smtClean="0"/>
              <a:t>Now notice that for high-order interleave, successive memory locations are located on the same bank.  Assume that our memory is connected to multiple buses (for instance, memory connects to the CPU over the system bus and to I/O devices over the expansion bus).  Since the CPU and an I/O device will most likely be referencing different processes (or perhaps the same process, but different parts of it), then high order interleave makes it likely that the devices will want to communicate with different parts of memory.  A single memory bank can only respond to a single access at a time, but if two devices were contacting different banks, then both banks could potentially respond simultaneously.  This is the advantage of high-order interleave.  </a:t>
            </a:r>
          </a:p>
          <a:p>
            <a:pPr eaLnBrk="1" hangingPunct="1">
              <a:lnSpc>
                <a:spcPct val="80000"/>
              </a:lnSpc>
            </a:pPr>
            <a:endParaRPr lang="en-US" altLang="en-US" sz="1000" smtClean="0"/>
          </a:p>
          <a:p>
            <a:pPr eaLnBrk="1" hangingPunct="1">
              <a:lnSpc>
                <a:spcPct val="80000"/>
              </a:lnSpc>
            </a:pPr>
            <a:r>
              <a:rPr lang="en-US" altLang="en-US" sz="1000" smtClean="0"/>
              <a:t>Low-order interleave supports a different idea.  Notice in low-order interleave that successive memory locations are stored on separate banks.  Many high performance processors will request not just a single item from memory, but its successors too (a look-ahead fetch for instance).  Instead of making the processor wait for 4 consecutive memory accesses, which is slow, all 4 accesses can occur simultaneously and then be shipped back to the CPU over the bus in 4 transfers.  Since the bus transfer is faster than the memory access, a CPU can request one item and while processing it, 3 more of its neighbors could be on the way for the next few cycles.  </a:t>
            </a:r>
          </a:p>
          <a:p>
            <a:pPr eaLnBrk="1" hangingPunct="1">
              <a:lnSpc>
                <a:spcPct val="80000"/>
              </a:lnSpc>
            </a:pPr>
            <a:endParaRPr lang="en-US" altLang="en-US" sz="1000" smtClean="0"/>
          </a:p>
          <a:p>
            <a:pPr eaLnBrk="1" hangingPunct="1">
              <a:lnSpc>
                <a:spcPct val="80000"/>
              </a:lnSpc>
            </a:pPr>
            <a:r>
              <a:rPr lang="en-US" altLang="en-US" sz="1000" smtClean="0"/>
              <a:t>Some computers will use low-order interleave and some use high-order depending on which form of parallelism is felt to be more warranted.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718D3011-8A8E-4930-A0D0-FFDF1708AC98}" type="slidenum">
              <a:rPr lang="en-US" altLang="en-US" smtClean="0">
                <a:cs typeface="Arial" pitchFamily="34" charset="0"/>
              </a:rPr>
              <a:pPr/>
              <a:t>121</a:t>
            </a:fld>
            <a:endParaRPr lang="en-US" altLang="en-US" smtClean="0">
              <a:cs typeface="Arial" pitchFamily="34"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miter lim="800000"/>
            <a:headEnd/>
            <a:tailEnd/>
          </a:ln>
        </p:spPr>
        <p:txBody>
          <a:bodyPr/>
          <a:lstStyle/>
          <a:p>
            <a:fld id="{0FB0C510-FA2B-47D0-9A99-DD6469940EEB}" type="slidenum">
              <a:rPr lang="en-US" altLang="en-US"/>
              <a:pPr/>
              <a:t>212</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miter lim="800000"/>
            <a:headEnd/>
            <a:tailEnd/>
          </a:ln>
        </p:spPr>
        <p:txBody>
          <a:bodyPr/>
          <a:lstStyle/>
          <a:p>
            <a:fld id="{CD11121A-6BFF-4200-90F8-F8653F01F803}" type="slidenum">
              <a:rPr lang="en-US" altLang="en-US"/>
              <a:pPr/>
              <a:t>213</a:t>
            </a:fld>
            <a:endParaRPr lang="en-US" alt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pPr eaLnBrk="1" hangingPunct="1"/>
            <a:r>
              <a:rPr lang="en-US" altLang="en-US" smtClean="0"/>
              <a:t>Note that while a device may raise an interrupt at any time, an interrupt of the CPU will only be processed at the end of a fetch-execute cycle.  Thus, an instruction cannot be interrupted although a program can be.</a:t>
            </a:r>
          </a:p>
          <a:p>
            <a:pPr eaLnBrk="1" hangingPunct="1"/>
            <a:endParaRPr lang="en-US" altLang="en-US" smtClean="0"/>
          </a:p>
          <a:p>
            <a:pPr eaLnBrk="1" hangingPunct="1"/>
            <a:r>
              <a:rPr lang="en-US" altLang="en-US" smtClean="0"/>
              <a:t>What information does the CPU save?  Since the CPU must resume the process at the next instruction, it saves the PC (which has already been incremented to point at the next instruction).  The status flags need to also be saved, as is the stack pointer register, which points to the program’s run-time stack (not to be confused with the operating system’s run-time stack mentioned in the slide above).  The accumulator or other data registers may also be saved.</a:t>
            </a:r>
          </a:p>
          <a:p>
            <a:pPr eaLnBrk="1" hangingPunct="1"/>
            <a:endParaRPr lang="en-US" altLang="en-US" smtClean="0"/>
          </a:p>
          <a:p>
            <a:pPr eaLnBrk="1" hangingPunct="1"/>
            <a:r>
              <a:rPr lang="en-US" altLang="en-US" smtClean="0"/>
              <a:t>Some high-performance computers use two sets of registers so that an interrupt does not require saving the process information (registers) to a run-time stack in memory.  Instead, these values are moved into a second set of registers and then these values are moved back into the original registers when the interrupt is over.  Since the extra set of registers is more expensive, this is limited to high-performance computers only.  Also, we still may need to use the run-time stack if an interrupt arises while we are handling the interrupt.  We discuss how interrupts are handled in more detail in chapter 7.</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miter lim="800000"/>
            <a:headEnd/>
            <a:tailEnd/>
          </a:ln>
        </p:spPr>
        <p:txBody>
          <a:bodyPr/>
          <a:lstStyle/>
          <a:p>
            <a:fld id="{D1EFDFFA-D797-4612-8E0C-581A07C3EAA9}" type="slidenum">
              <a:rPr lang="en-US" altLang="en-US"/>
              <a:pPr/>
              <a:t>214</a:t>
            </a:fld>
            <a:endParaRPr lang="en-US" alt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miter lim="800000"/>
            <a:headEnd/>
            <a:tailEnd/>
          </a:ln>
        </p:spPr>
        <p:txBody>
          <a:bodyPr/>
          <a:lstStyle/>
          <a:p>
            <a:fld id="{8606620E-5C0E-482C-99FE-FF3EDEF09EAE}" type="slidenum">
              <a:rPr lang="en-US" altLang="en-US"/>
              <a:pPr/>
              <a:t>215</a:t>
            </a:fld>
            <a:endParaRPr lang="en-US" alt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r>
              <a:rPr lang="en-US" altLang="en-US" smtClean="0"/>
              <a:t>The idea behind a hardwired control unit is that it is a big decoder.  It receives the particular step of the fetch execute cycle that we are on (for instance, in clock cycle 0, we are doing PC </a:t>
            </a:r>
            <a:r>
              <a:rPr lang="en-US" altLang="en-US" smtClean="0">
                <a:sym typeface="Wingdings" pitchFamily="2" charset="2"/>
              </a:rPr>
              <a:t> MAR, in clock cycle 3 we are signaling a read from memory, in clock cycle 5 we are doing MAR  IR[11..0], etc)  If we are doing part of the fetch, then it will always be the same, so the signal to move PC MAR is always given if we are on clock cycle 0, and PC  PC + 1 is always given if we are on clock cycle 2.  </a:t>
            </a:r>
          </a:p>
          <a:p>
            <a:pPr eaLnBrk="1" hangingPunct="1"/>
            <a:r>
              <a:rPr lang="en-US" altLang="en-US" smtClean="0">
                <a:sym typeface="Wingdings" pitchFamily="2" charset="2"/>
              </a:rPr>
              <a:t>For MAR  IR[11..0], we must first inspect the IR.  If the op code is one that requires an operand (op code = 1, 2, 3, 4, 9, 11, 12) and we are in clock cycle 5, then we signal this operation.</a:t>
            </a:r>
          </a:p>
          <a:p>
            <a:pPr eaLnBrk="1" hangingPunct="1"/>
            <a:r>
              <a:rPr lang="en-US" altLang="en-US" smtClean="0"/>
              <a:t>For the execute phase, each instruction has between 1 and 5 (JnS) actual operations during the execute phase.  For instance, AC </a:t>
            </a:r>
            <a:r>
              <a:rPr lang="en-US" altLang="en-US" smtClean="0">
                <a:sym typeface="Wingdings" pitchFamily="2" charset="2"/>
              </a:rPr>
              <a:t> AC + MBR is signaled if and only if we are in clock cycle 6 and the op code = 3 OR we are in clock cycle 8 and the op code = 11 (ADDI), and AC  AC – MBR is signaled if and only if we are in clock cycle 6 and the op code = 4.  The control unit’s combinational circuit is very complex even for the 13 instruction MARIE.  The advantage is that the CPU is able to execute all phases of the fetch-execute cycle very quickly.</a:t>
            </a:r>
            <a:endParaRPr lang="en-US"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miter lim="800000"/>
            <a:headEnd/>
            <a:tailEnd/>
          </a:ln>
        </p:spPr>
        <p:txBody>
          <a:bodyPr/>
          <a:lstStyle/>
          <a:p>
            <a:fld id="{FE96D0C9-216C-437C-B227-0474C3BDC875}" type="slidenum">
              <a:rPr lang="en-US" altLang="en-US"/>
              <a:pPr/>
              <a:t>216</a:t>
            </a:fld>
            <a:endParaRPr lang="en-US" alt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r>
              <a:rPr lang="en-US" altLang="en-US" smtClean="0"/>
              <a:t>Here, the steps for each instruction are broken into miniprograms called mircoprograms.  For instance, the ADD operation has these microinstructions:</a:t>
            </a:r>
          </a:p>
          <a:p>
            <a:pPr eaLnBrk="1" hangingPunct="1"/>
            <a:r>
              <a:rPr lang="en-US" altLang="en-US" smtClean="0"/>
              <a:t>MAR </a:t>
            </a:r>
            <a:r>
              <a:rPr lang="en-US" altLang="en-US" smtClean="0">
                <a:sym typeface="Wingdings" pitchFamily="2" charset="2"/>
              </a:rPr>
              <a:t> X</a:t>
            </a:r>
          </a:p>
          <a:p>
            <a:pPr eaLnBrk="1" hangingPunct="1"/>
            <a:r>
              <a:rPr lang="en-US" altLang="en-US" smtClean="0">
                <a:sym typeface="Wingdings" pitchFamily="2" charset="2"/>
              </a:rPr>
              <a:t>MBR  M[MAR]</a:t>
            </a:r>
          </a:p>
          <a:p>
            <a:pPr eaLnBrk="1" hangingPunct="1"/>
            <a:r>
              <a:rPr lang="en-US" altLang="en-US" smtClean="0">
                <a:sym typeface="Wingdings" pitchFamily="2" charset="2"/>
              </a:rPr>
              <a:t>AC  AC + MBR</a:t>
            </a:r>
          </a:p>
          <a:p>
            <a:pPr eaLnBrk="1" hangingPunct="1"/>
            <a:r>
              <a:rPr lang="en-US" altLang="en-US" smtClean="0">
                <a:sym typeface="Wingdings" pitchFamily="2" charset="2"/>
              </a:rPr>
              <a:t>All 13 instructions share the same fetch/decode microprograms.  So, MARIE would have a total of 16 microprograms, one for fetch, one for decode, one for each of the 13 instructions, and one for interrupts.  A real computer would probably have hundreds of separate microprograms.  All of these microprograms are stored, microinstruction by microinstruction, in the control store (ROM memory).  We use a micro-fetch-execute cycle by generating the address of the next microinstruction using the microinstruction address generator, fetching the microinstruction and moving it into the microinstruction buffer where it is then executed.  To save space, we encode our instructions and use a microinstruction buffer to decode it.  This is all very complex stuff so we are going to skip over any more details.  We cover this in a little more detail in 462/562.  </a:t>
            </a:r>
          </a:p>
          <a:p>
            <a:pPr eaLnBrk="1" hangingPunct="1"/>
            <a:endParaRPr lang="en-US" altLang="en-US" smtClean="0">
              <a:sym typeface="Wingdings" pitchFamily="2" charset="2"/>
            </a:endParaRPr>
          </a:p>
          <a:p>
            <a:pPr eaLnBrk="1" hangingPunct="1"/>
            <a:r>
              <a:rPr lang="en-US" altLang="en-US" smtClean="0">
                <a:sym typeface="Wingdings" pitchFamily="2" charset="2"/>
              </a:rPr>
              <a:t>An example of MARIE’s control store is given on the next slide.</a:t>
            </a:r>
            <a:endParaRPr lang="en-US"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miter lim="800000"/>
            <a:headEnd/>
            <a:tailEnd/>
          </a:ln>
        </p:spPr>
        <p:txBody>
          <a:bodyPr/>
          <a:lstStyle/>
          <a:p>
            <a:fld id="{F30C681D-7456-400A-8AC4-737B5D6424D4}" type="slidenum">
              <a:rPr lang="en-US" altLang="en-US"/>
              <a:pPr/>
              <a:t>217</a:t>
            </a:fld>
            <a:endParaRPr lang="en-US" alt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1DE5F95B-086D-434F-8CDD-015A924FF9A1}" type="slidenum">
              <a:rPr lang="en-US" altLang="en-US" smtClean="0">
                <a:cs typeface="Arial" pitchFamily="34" charset="0"/>
              </a:rPr>
              <a:pPr/>
              <a:t>122</a:t>
            </a:fld>
            <a:endParaRPr lang="en-US" altLang="en-US" smtClean="0">
              <a:cs typeface="Arial" pitchFamily="3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E3F2A36B-68F9-487C-BFA9-A5AE9D2B26C5}" type="slidenum">
              <a:rPr lang="en-US" altLang="en-US" smtClean="0">
                <a:cs typeface="Arial" pitchFamily="34" charset="0"/>
              </a:rPr>
              <a:pPr/>
              <a:t>123</a:t>
            </a:fld>
            <a:endParaRPr lang="en-US" altLang="en-US" smtClean="0">
              <a:cs typeface="Arial" pitchFamily="3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D52B02-EF5D-442F-835D-191782A2CDC5}" type="slidenum">
              <a:rPr lang="en-US" altLang="en-US" smtClean="0">
                <a:cs typeface="Arial" pitchFamily="34" charset="0"/>
              </a:rPr>
              <a:pPr/>
              <a:t>124</a:t>
            </a:fld>
            <a:endParaRPr lang="en-US" altLang="en-US" smtClean="0">
              <a:cs typeface="Arial" pitchFamily="3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22D68095-EA58-4594-8D80-7CBBFE94E9B9}" type="slidenum">
              <a:rPr lang="en-US" altLang="en-US" smtClean="0">
                <a:cs typeface="Arial" pitchFamily="34" charset="0"/>
              </a:rPr>
              <a:pPr/>
              <a:t>125</a:t>
            </a:fld>
            <a:endParaRPr lang="en-US" altLang="en-US" smtClean="0">
              <a:cs typeface="Arial" pitchFamily="3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CB1FF-0941-499F-ACF0-CC117158E1B5}"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A6AAC7-A806-4777-BF96-A974610019C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CB1FF-0941-499F-ACF0-CC117158E1B5}"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A6AAC7-A806-4777-BF96-A974610019C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CB1FF-0941-499F-ACF0-CC117158E1B5}"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A6AAC7-A806-4777-BF96-A974610019C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8EF05B48-0D7D-4343-B902-63E806886AF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CB1FF-0941-499F-ACF0-CC117158E1B5}"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A6AAC7-A806-4777-BF96-A974610019C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CB1FF-0941-499F-ACF0-CC117158E1B5}"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A6AAC7-A806-4777-BF96-A974610019C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CB1FF-0941-499F-ACF0-CC117158E1B5}"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A6AAC7-A806-4777-BF96-A974610019C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CB1FF-0941-499F-ACF0-CC117158E1B5}" type="datetimeFigureOut">
              <a:rPr lang="en-US" smtClean="0"/>
              <a:pPr/>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A6AAC7-A806-4777-BF96-A974610019C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CB1FF-0941-499F-ACF0-CC117158E1B5}" type="datetimeFigureOut">
              <a:rPr lang="en-US" smtClean="0"/>
              <a:pPr/>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A6AAC7-A806-4777-BF96-A974610019C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CB1FF-0941-499F-ACF0-CC117158E1B5}" type="datetimeFigureOut">
              <a:rPr lang="en-US" smtClean="0"/>
              <a:pPr/>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A6AAC7-A806-4777-BF96-A974610019C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CB1FF-0941-499F-ACF0-CC117158E1B5}"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A6AAC7-A806-4777-BF96-A974610019C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CB1FF-0941-499F-ACF0-CC117158E1B5}"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A6AAC7-A806-4777-BF96-A974610019C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CB1FF-0941-499F-ACF0-CC117158E1B5}" type="datetimeFigureOut">
              <a:rPr lang="en-US" smtClean="0"/>
              <a:pPr/>
              <a:t>1/28/2021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A6AAC7-A806-4777-BF96-A974610019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1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wmf"/><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hyperlink" Target="https://www.geeksforgeeks.org/purpose-of-an-interrupt-in-computer-organization/"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en.wikipedia.org/wiki/Calculator" TargetMode="External"/><Relationship Id="rId2" Type="http://schemas.openxmlformats.org/officeDocument/2006/relationships/hyperlink" Target="http://en.wikipedia.org/wiki/Digital_computer" TargetMode="External"/><Relationship Id="rId1" Type="http://schemas.openxmlformats.org/officeDocument/2006/relationships/slideLayout" Target="../slideLayouts/slideLayout1.xml"/><Relationship Id="rId4" Type="http://schemas.openxmlformats.org/officeDocument/2006/relationships/hyperlink" Target="http://en.wikipedia.org/wiki/Number_(mathematic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en.wikipedia.org/wiki/State_(computer_science)"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hyperlink" Target="http://en.wikipedia.org/wiki/Information"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hyperlink" Target="http://en.wikipedia.org/wiki/State_(computer_science)" TargetMode="Externa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hyperlink" Target="http://en.wikipedia.org/wiki/Information"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hyperlink" Target="http://en.wikipedia.org/wiki/Number" TargetMode="External"/><Relationship Id="rId2" Type="http://schemas.openxmlformats.org/officeDocument/2006/relationships/hyperlink" Target="http://en.wikipedia.org/wiki/Nibble" TargetMode="Externa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2"/>
                </a:solidFill>
              </a:rPr>
              <a:t>20MCA16 - PROGRAMMING LOGIC AND DESIGN </a:t>
            </a:r>
            <a:endParaRPr lang="en-US" dirty="0">
              <a:solidFill>
                <a:schemeClr val="accent2"/>
              </a:solidFill>
            </a:endParaRPr>
          </a:p>
        </p:txBody>
      </p:sp>
      <p:sp>
        <p:nvSpPr>
          <p:cNvPr id="3" name="Subtitle 2"/>
          <p:cNvSpPr>
            <a:spLocks noGrp="1"/>
          </p:cNvSpPr>
          <p:nvPr>
            <p:ph type="subTitle" idx="1"/>
          </p:nvPr>
        </p:nvSpPr>
        <p:spPr/>
        <p:txBody>
          <a:bodyPr/>
          <a:lstStyle/>
          <a:p>
            <a:r>
              <a:rPr lang="en-US" dirty="0" err="1" smtClean="0">
                <a:solidFill>
                  <a:srgbClr val="0070C0"/>
                </a:solidFill>
              </a:rPr>
              <a:t>Dr.B.Meenakshi</a:t>
            </a:r>
            <a:r>
              <a:rPr lang="en-US" dirty="0" smtClean="0">
                <a:solidFill>
                  <a:srgbClr val="0070C0"/>
                </a:solidFill>
              </a:rPr>
              <a:t> </a:t>
            </a:r>
            <a:r>
              <a:rPr lang="en-US" dirty="0" err="1" smtClean="0">
                <a:solidFill>
                  <a:srgbClr val="0070C0"/>
                </a:solidFill>
              </a:rPr>
              <a:t>Sundaram</a:t>
            </a:r>
            <a:endParaRPr lang="en-US" dirty="0" smtClean="0">
              <a:solidFill>
                <a:srgbClr val="0070C0"/>
              </a:solidFill>
            </a:endParaRPr>
          </a:p>
          <a:p>
            <a:r>
              <a:rPr lang="en-US" dirty="0" smtClean="0">
                <a:solidFill>
                  <a:srgbClr val="0070C0"/>
                </a:solidFill>
              </a:rPr>
              <a:t>Associate Professor</a:t>
            </a:r>
          </a:p>
          <a:p>
            <a:r>
              <a:rPr lang="en-US" dirty="0" smtClean="0">
                <a:solidFill>
                  <a:srgbClr val="0070C0"/>
                </a:solidFill>
              </a:rPr>
              <a:t>Department of MCA, NHCE </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BOOKS</a:t>
            </a:r>
            <a:endParaRPr lang="en-US" dirty="0"/>
          </a:p>
        </p:txBody>
      </p:sp>
      <p:sp>
        <p:nvSpPr>
          <p:cNvPr id="3" name="Content Placeholder 2"/>
          <p:cNvSpPr>
            <a:spLocks noGrp="1"/>
          </p:cNvSpPr>
          <p:nvPr>
            <p:ph idx="1"/>
          </p:nvPr>
        </p:nvSpPr>
        <p:spPr/>
        <p:txBody>
          <a:bodyPr/>
          <a:lstStyle/>
          <a:p>
            <a:pPr>
              <a:lnSpc>
                <a:spcPct val="150000"/>
              </a:lnSpc>
              <a:buFont typeface="Wingdings" pitchFamily="2" charset="2"/>
              <a:buChar char="q"/>
            </a:pPr>
            <a:r>
              <a:rPr lang="en-IN" dirty="0" smtClean="0"/>
              <a:t> </a:t>
            </a:r>
            <a:r>
              <a:rPr lang="en-IN" sz="2400" dirty="0"/>
              <a:t>Peter Norton, “Introduction to Computers”, 4th Edition, TMH Ltd, New Delhi, 2001.  </a:t>
            </a:r>
            <a:endParaRPr lang="en-US" sz="2400" dirty="0"/>
          </a:p>
          <a:p>
            <a:pPr>
              <a:lnSpc>
                <a:spcPct val="150000"/>
              </a:lnSpc>
              <a:buFont typeface="Wingdings" pitchFamily="2" charset="2"/>
              <a:buChar char="q"/>
            </a:pPr>
            <a:r>
              <a:rPr lang="en-IN" sz="2400" dirty="0"/>
              <a:t> Carl </a:t>
            </a:r>
            <a:r>
              <a:rPr lang="en-IN" sz="2400" dirty="0" err="1"/>
              <a:t>Hamacher</a:t>
            </a:r>
            <a:r>
              <a:rPr lang="en-IN" sz="2400" dirty="0"/>
              <a:t>, </a:t>
            </a:r>
            <a:r>
              <a:rPr lang="en-IN" sz="2400" dirty="0" err="1"/>
              <a:t>Zvonko</a:t>
            </a:r>
            <a:r>
              <a:rPr lang="en-IN" sz="2400" dirty="0"/>
              <a:t> </a:t>
            </a:r>
            <a:r>
              <a:rPr lang="en-IN" sz="2400" dirty="0" err="1"/>
              <a:t>Vranesic</a:t>
            </a:r>
            <a:r>
              <a:rPr lang="en-IN" sz="2400" dirty="0"/>
              <a:t> </a:t>
            </a:r>
            <a:r>
              <a:rPr lang="en-IN" sz="2400" dirty="0" err="1"/>
              <a:t>Safwat</a:t>
            </a:r>
            <a:r>
              <a:rPr lang="en-IN" sz="2400" dirty="0"/>
              <a:t> </a:t>
            </a:r>
            <a:r>
              <a:rPr lang="en-IN" sz="2400" dirty="0" err="1"/>
              <a:t>Zaky</a:t>
            </a:r>
            <a:r>
              <a:rPr lang="en-IN" sz="2400" dirty="0"/>
              <a:t>, ”Computer Organization”, 5th edition, Tata McGraw-Hill, 2011.</a:t>
            </a:r>
            <a:endParaRPr lang="en-US" sz="2400" dirty="0"/>
          </a:p>
          <a:p>
            <a:pPr>
              <a:lnSpc>
                <a:spcPct val="150000"/>
              </a:lnSpc>
              <a:buFont typeface="Wingdings" pitchFamily="2" charset="2"/>
              <a:buChar char="q"/>
            </a:pPr>
            <a:r>
              <a:rPr lang="en-IN" sz="2400" dirty="0"/>
              <a:t> V </a:t>
            </a:r>
            <a:r>
              <a:rPr lang="en-IN" sz="2400" dirty="0" err="1"/>
              <a:t>Rajaraman</a:t>
            </a:r>
            <a:r>
              <a:rPr lang="en-IN" sz="2400" dirty="0"/>
              <a:t>: Computer Programming in C, PHI, 2013.</a:t>
            </a:r>
            <a:endParaRPr lang="en-US" sz="2400" dirty="0"/>
          </a:p>
          <a:p>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Convert Binary to Hex</a:t>
            </a:r>
          </a:p>
        </p:txBody>
      </p:sp>
      <p:sp>
        <p:nvSpPr>
          <p:cNvPr id="97283"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7285"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7286" name="Rectangle 6"/>
          <p:cNvSpPr>
            <a:spLocks noChangeArrowheads="1"/>
          </p:cNvSpPr>
          <p:nvPr/>
        </p:nvSpPr>
        <p:spPr bwMode="auto">
          <a:xfrm>
            <a:off x="381000" y="2133600"/>
            <a:ext cx="8077200" cy="4237038"/>
          </a:xfrm>
          <a:prstGeom prst="rect">
            <a:avLst/>
          </a:prstGeom>
          <a:noFill/>
          <a:ln w="9525">
            <a:noFill/>
            <a:miter lim="800000"/>
            <a:headEnd/>
            <a:tailEnd/>
          </a:ln>
          <a:effectLst/>
        </p:spPr>
        <p:txBody>
          <a:bodyPr>
            <a:spAutoFit/>
          </a:bodyPr>
          <a:lstStyle/>
          <a:p>
            <a:r>
              <a:rPr lang="en-US" sz="3200">
                <a:latin typeface="Times New Roman" pitchFamily="18" charset="0"/>
              </a:rPr>
              <a:t>Example: Convert 1001 1110 0111 0000 to Hex</a:t>
            </a:r>
          </a:p>
          <a:p>
            <a:endParaRPr lang="en-US" sz="3200">
              <a:latin typeface="Times New Roman" pitchFamily="18" charset="0"/>
            </a:endParaRPr>
          </a:p>
          <a:p>
            <a:r>
              <a:rPr lang="en-US" sz="2800">
                <a:latin typeface="Times New Roman" pitchFamily="18" charset="0"/>
              </a:rPr>
              <a:t>After grouping follow the procedure as discussed in the previous section use the symbols of Hex number system  like 13=E</a:t>
            </a:r>
          </a:p>
          <a:p>
            <a:endParaRPr lang="en-US" sz="2800">
              <a:latin typeface="Times New Roman" pitchFamily="18" charset="0"/>
            </a:endParaRPr>
          </a:p>
          <a:p>
            <a:r>
              <a:rPr lang="en-US" sz="3200">
                <a:latin typeface="Times New Roman" pitchFamily="18" charset="0"/>
              </a:rPr>
              <a:t>1001   1110     0111   0000</a:t>
            </a:r>
          </a:p>
          <a:p>
            <a:r>
              <a:rPr lang="en-US" sz="3200">
                <a:latin typeface="Times New Roman" pitchFamily="18" charset="0"/>
              </a:rPr>
              <a:t>   9         E           7         0</a:t>
            </a:r>
          </a:p>
          <a:p>
            <a:endParaRPr lang="en-US" sz="3200">
              <a:latin typeface="Times New Roman" pitchFamily="18" charset="0"/>
            </a:endParaRPr>
          </a:p>
        </p:txBody>
      </p:sp>
      <p:sp>
        <p:nvSpPr>
          <p:cNvPr id="97287" name="Line 7"/>
          <p:cNvSpPr>
            <a:spLocks noChangeShapeType="1"/>
          </p:cNvSpPr>
          <p:nvPr/>
        </p:nvSpPr>
        <p:spPr bwMode="auto">
          <a:xfrm>
            <a:off x="3886200" y="4800600"/>
            <a:ext cx="0" cy="685800"/>
          </a:xfrm>
          <a:prstGeom prst="line">
            <a:avLst/>
          </a:prstGeom>
          <a:noFill/>
          <a:ln w="9525">
            <a:solidFill>
              <a:schemeClr val="tx1"/>
            </a:solidFill>
            <a:round/>
            <a:headEnd/>
            <a:tailEnd/>
          </a:ln>
          <a:effectLst/>
        </p:spPr>
        <p:txBody>
          <a:bodyPr/>
          <a:lstStyle/>
          <a:p>
            <a:endParaRPr lang="en-US"/>
          </a:p>
        </p:txBody>
      </p:sp>
      <p:sp>
        <p:nvSpPr>
          <p:cNvPr id="97288" name="Line 8"/>
          <p:cNvSpPr>
            <a:spLocks noChangeShapeType="1"/>
          </p:cNvSpPr>
          <p:nvPr/>
        </p:nvSpPr>
        <p:spPr bwMode="auto">
          <a:xfrm>
            <a:off x="2743200" y="4800600"/>
            <a:ext cx="0" cy="685800"/>
          </a:xfrm>
          <a:prstGeom prst="line">
            <a:avLst/>
          </a:prstGeom>
          <a:noFill/>
          <a:ln w="9525">
            <a:solidFill>
              <a:schemeClr val="tx1"/>
            </a:solidFill>
            <a:round/>
            <a:headEnd/>
            <a:tailEnd/>
          </a:ln>
          <a:effectLst/>
        </p:spPr>
        <p:txBody>
          <a:bodyPr/>
          <a:lstStyle/>
          <a:p>
            <a:endParaRPr lang="en-US"/>
          </a:p>
        </p:txBody>
      </p:sp>
      <p:sp>
        <p:nvSpPr>
          <p:cNvPr id="97289" name="Line 9"/>
          <p:cNvSpPr>
            <a:spLocks noChangeShapeType="1"/>
          </p:cNvSpPr>
          <p:nvPr/>
        </p:nvSpPr>
        <p:spPr bwMode="auto">
          <a:xfrm>
            <a:off x="1447800" y="4800600"/>
            <a:ext cx="0" cy="68580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Convert Binary to Hex</a:t>
            </a:r>
          </a:p>
        </p:txBody>
      </p:sp>
      <p:sp>
        <p:nvSpPr>
          <p:cNvPr id="98307"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8309"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8310" name="Rectangle 6"/>
          <p:cNvSpPr>
            <a:spLocks noChangeArrowheads="1"/>
          </p:cNvSpPr>
          <p:nvPr/>
        </p:nvSpPr>
        <p:spPr bwMode="auto">
          <a:xfrm>
            <a:off x="381000" y="2133600"/>
            <a:ext cx="8077200" cy="3503613"/>
          </a:xfrm>
          <a:prstGeom prst="rect">
            <a:avLst/>
          </a:prstGeom>
          <a:noFill/>
          <a:ln w="9525">
            <a:noFill/>
            <a:miter lim="800000"/>
            <a:headEnd/>
            <a:tailEnd/>
          </a:ln>
          <a:effectLst/>
        </p:spPr>
        <p:txBody>
          <a:bodyPr>
            <a:spAutoFit/>
          </a:bodyPr>
          <a:lstStyle/>
          <a:p>
            <a:r>
              <a:rPr lang="en-US" sz="3200">
                <a:latin typeface="Times New Roman" pitchFamily="18" charset="0"/>
              </a:rPr>
              <a:t>Example: Convert 100 1010 011 0000 to Hex</a:t>
            </a:r>
          </a:p>
          <a:p>
            <a:endParaRPr lang="en-US" sz="3200">
              <a:latin typeface="Times New Roman" pitchFamily="18" charset="0"/>
            </a:endParaRPr>
          </a:p>
          <a:p>
            <a:r>
              <a:rPr lang="en-US" sz="3200">
                <a:latin typeface="Times New Roman" pitchFamily="18" charset="0"/>
              </a:rPr>
              <a:t>     10        0101     0011       0000          </a:t>
            </a:r>
          </a:p>
          <a:p>
            <a:endParaRPr lang="en-US" sz="3200">
              <a:latin typeface="Times New Roman" pitchFamily="18" charset="0"/>
            </a:endParaRPr>
          </a:p>
          <a:p>
            <a:endParaRPr lang="en-US" sz="3200">
              <a:latin typeface="Times New Roman" pitchFamily="18" charset="0"/>
            </a:endParaRPr>
          </a:p>
          <a:p>
            <a:r>
              <a:rPr lang="en-US" sz="3200">
                <a:latin typeface="Times New Roman" pitchFamily="18" charset="0"/>
              </a:rPr>
              <a:t>0010     0101    0011   0000                          </a:t>
            </a:r>
          </a:p>
          <a:p>
            <a:r>
              <a:rPr lang="en-US" sz="3200">
                <a:latin typeface="Times New Roman" pitchFamily="18" charset="0"/>
              </a:rPr>
              <a:t>   2            5          3         0</a:t>
            </a:r>
          </a:p>
        </p:txBody>
      </p:sp>
      <p:sp>
        <p:nvSpPr>
          <p:cNvPr id="98311" name="Line 7"/>
          <p:cNvSpPr>
            <a:spLocks noChangeShapeType="1"/>
          </p:cNvSpPr>
          <p:nvPr/>
        </p:nvSpPr>
        <p:spPr bwMode="auto">
          <a:xfrm>
            <a:off x="4724400" y="3124200"/>
            <a:ext cx="0" cy="685800"/>
          </a:xfrm>
          <a:prstGeom prst="line">
            <a:avLst/>
          </a:prstGeom>
          <a:noFill/>
          <a:ln w="9525">
            <a:solidFill>
              <a:schemeClr val="tx1"/>
            </a:solidFill>
            <a:round/>
            <a:headEnd/>
            <a:tailEnd/>
          </a:ln>
          <a:effectLst/>
        </p:spPr>
        <p:txBody>
          <a:bodyPr/>
          <a:lstStyle/>
          <a:p>
            <a:endParaRPr lang="en-US"/>
          </a:p>
        </p:txBody>
      </p:sp>
      <p:sp>
        <p:nvSpPr>
          <p:cNvPr id="98312" name="Line 8"/>
          <p:cNvSpPr>
            <a:spLocks noChangeShapeType="1"/>
          </p:cNvSpPr>
          <p:nvPr/>
        </p:nvSpPr>
        <p:spPr bwMode="auto">
          <a:xfrm>
            <a:off x="3276600" y="3124200"/>
            <a:ext cx="0" cy="685800"/>
          </a:xfrm>
          <a:prstGeom prst="line">
            <a:avLst/>
          </a:prstGeom>
          <a:noFill/>
          <a:ln w="9525">
            <a:solidFill>
              <a:schemeClr val="tx1"/>
            </a:solidFill>
            <a:round/>
            <a:headEnd/>
            <a:tailEnd/>
          </a:ln>
          <a:effectLst/>
        </p:spPr>
        <p:txBody>
          <a:bodyPr/>
          <a:lstStyle/>
          <a:p>
            <a:endParaRPr lang="en-US"/>
          </a:p>
        </p:txBody>
      </p:sp>
      <p:sp>
        <p:nvSpPr>
          <p:cNvPr id="98313" name="Line 9"/>
          <p:cNvSpPr>
            <a:spLocks noChangeShapeType="1"/>
          </p:cNvSpPr>
          <p:nvPr/>
        </p:nvSpPr>
        <p:spPr bwMode="auto">
          <a:xfrm>
            <a:off x="1905000" y="3124200"/>
            <a:ext cx="0" cy="685800"/>
          </a:xfrm>
          <a:prstGeom prst="line">
            <a:avLst/>
          </a:prstGeom>
          <a:noFill/>
          <a:ln w="9525">
            <a:solidFill>
              <a:schemeClr val="tx1"/>
            </a:solidFill>
            <a:round/>
            <a:headEnd/>
            <a:tailEnd/>
          </a:ln>
          <a:effectLst/>
        </p:spPr>
        <p:txBody>
          <a:bodyPr/>
          <a:lstStyle/>
          <a:p>
            <a:endParaRPr lang="en-US"/>
          </a:p>
        </p:txBody>
      </p:sp>
      <p:sp>
        <p:nvSpPr>
          <p:cNvPr id="98314" name="Line 10"/>
          <p:cNvSpPr>
            <a:spLocks noChangeShapeType="1"/>
          </p:cNvSpPr>
          <p:nvPr/>
        </p:nvSpPr>
        <p:spPr bwMode="auto">
          <a:xfrm>
            <a:off x="1143000" y="3581400"/>
            <a:ext cx="914400" cy="457200"/>
          </a:xfrm>
          <a:prstGeom prst="line">
            <a:avLst/>
          </a:prstGeom>
          <a:noFill/>
          <a:ln w="9525">
            <a:solidFill>
              <a:schemeClr val="tx1"/>
            </a:solidFill>
            <a:round/>
            <a:headEnd/>
            <a:tailEnd type="triangle" w="med" len="med"/>
          </a:ln>
          <a:effectLst/>
        </p:spPr>
        <p:txBody>
          <a:bodyPr/>
          <a:lstStyle/>
          <a:p>
            <a:endParaRPr lang="en-US"/>
          </a:p>
        </p:txBody>
      </p:sp>
      <p:sp>
        <p:nvSpPr>
          <p:cNvPr id="98315" name="Text Box 11"/>
          <p:cNvSpPr txBox="1">
            <a:spLocks noChangeArrowheads="1"/>
          </p:cNvSpPr>
          <p:nvPr/>
        </p:nvSpPr>
        <p:spPr bwMode="auto">
          <a:xfrm>
            <a:off x="2057400" y="3733800"/>
            <a:ext cx="6629400" cy="822325"/>
          </a:xfrm>
          <a:prstGeom prst="rect">
            <a:avLst/>
          </a:prstGeom>
          <a:noFill/>
          <a:ln w="9525">
            <a:noFill/>
            <a:miter lim="800000"/>
            <a:headEnd/>
            <a:tailEnd/>
          </a:ln>
          <a:effectLst/>
        </p:spPr>
        <p:txBody>
          <a:bodyPr>
            <a:spAutoFit/>
          </a:bodyPr>
          <a:lstStyle/>
          <a:p>
            <a:pPr>
              <a:spcBef>
                <a:spcPct val="50000"/>
              </a:spcBef>
            </a:pPr>
            <a:r>
              <a:rPr lang="en-US" sz="2400">
                <a:solidFill>
                  <a:srgbClr val="FF0000"/>
                </a:solidFill>
                <a:latin typeface="Times New Roman" pitchFamily="18" charset="0"/>
              </a:rPr>
              <a:t>This group has only two bits, to make it a group of 4 bits add zeros in MSB position</a:t>
            </a:r>
          </a:p>
        </p:txBody>
      </p:sp>
      <p:sp>
        <p:nvSpPr>
          <p:cNvPr id="98316" name="Line 12"/>
          <p:cNvSpPr>
            <a:spLocks noChangeShapeType="1"/>
          </p:cNvSpPr>
          <p:nvPr/>
        </p:nvSpPr>
        <p:spPr bwMode="auto">
          <a:xfrm>
            <a:off x="1524000" y="4648200"/>
            <a:ext cx="0" cy="685800"/>
          </a:xfrm>
          <a:prstGeom prst="line">
            <a:avLst/>
          </a:prstGeom>
          <a:noFill/>
          <a:ln w="9525">
            <a:solidFill>
              <a:schemeClr val="tx1"/>
            </a:solidFill>
            <a:round/>
            <a:headEnd/>
            <a:tailEnd/>
          </a:ln>
          <a:effectLst/>
        </p:spPr>
        <p:txBody>
          <a:bodyPr/>
          <a:lstStyle/>
          <a:p>
            <a:endParaRPr lang="en-US"/>
          </a:p>
        </p:txBody>
      </p:sp>
      <p:sp>
        <p:nvSpPr>
          <p:cNvPr id="98317" name="Line 13"/>
          <p:cNvSpPr>
            <a:spLocks noChangeShapeType="1"/>
          </p:cNvSpPr>
          <p:nvPr/>
        </p:nvSpPr>
        <p:spPr bwMode="auto">
          <a:xfrm>
            <a:off x="2819400" y="4648200"/>
            <a:ext cx="0" cy="685800"/>
          </a:xfrm>
          <a:prstGeom prst="line">
            <a:avLst/>
          </a:prstGeom>
          <a:noFill/>
          <a:ln w="9525">
            <a:solidFill>
              <a:schemeClr val="tx1"/>
            </a:solidFill>
            <a:round/>
            <a:headEnd/>
            <a:tailEnd/>
          </a:ln>
          <a:effectLst/>
        </p:spPr>
        <p:txBody>
          <a:bodyPr/>
          <a:lstStyle/>
          <a:p>
            <a:endParaRPr lang="en-US"/>
          </a:p>
        </p:txBody>
      </p:sp>
      <p:sp>
        <p:nvSpPr>
          <p:cNvPr id="98318" name="Line 14"/>
          <p:cNvSpPr>
            <a:spLocks noChangeShapeType="1"/>
          </p:cNvSpPr>
          <p:nvPr/>
        </p:nvSpPr>
        <p:spPr bwMode="auto">
          <a:xfrm>
            <a:off x="3962400" y="4648200"/>
            <a:ext cx="0" cy="68580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Convert Hex to Binary</a:t>
            </a:r>
          </a:p>
        </p:txBody>
      </p:sp>
      <p:sp>
        <p:nvSpPr>
          <p:cNvPr id="99331"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9333"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9334" name="Rectangle 6"/>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609600" indent="-609600">
              <a:spcBef>
                <a:spcPct val="20000"/>
              </a:spcBef>
              <a:buFontTx/>
              <a:buChar char="•"/>
            </a:pPr>
            <a:r>
              <a:rPr lang="en-US" sz="3200">
                <a:latin typeface="Times New Roman" pitchFamily="18" charset="0"/>
              </a:rPr>
              <a:t>For each of the Hex digit write its binary equivalent (use 4 bits to represent)</a:t>
            </a:r>
          </a:p>
          <a:p>
            <a:pPr marL="609600" indent="-609600">
              <a:spcBef>
                <a:spcPct val="20000"/>
              </a:spcBef>
              <a:buFontTx/>
              <a:buChar char="•"/>
            </a:pPr>
            <a:r>
              <a:rPr lang="en-US" sz="3200">
                <a:latin typeface="Times New Roman" pitchFamily="18" charset="0"/>
              </a:rPr>
              <a:t>Example</a:t>
            </a:r>
          </a:p>
          <a:p>
            <a:pPr marL="609600" indent="-609600">
              <a:spcBef>
                <a:spcPct val="20000"/>
              </a:spcBef>
            </a:pPr>
            <a:r>
              <a:rPr lang="en-US" sz="3200">
                <a:latin typeface="Times New Roman" pitchFamily="18" charset="0"/>
              </a:rPr>
              <a:t>       Convert 25A0 to binary</a:t>
            </a:r>
          </a:p>
          <a:p>
            <a:pPr marL="609600" indent="-609600">
              <a:spcBef>
                <a:spcPct val="20000"/>
              </a:spcBef>
            </a:pPr>
            <a:r>
              <a:rPr lang="en-US" sz="3200">
                <a:latin typeface="Times New Roman" pitchFamily="18" charset="0"/>
              </a:rPr>
              <a:t>                                                       </a:t>
            </a:r>
          </a:p>
          <a:p>
            <a:pPr marL="609600" indent="-609600">
              <a:spcBef>
                <a:spcPct val="20000"/>
              </a:spcBef>
            </a:pPr>
            <a:r>
              <a:rPr lang="en-US" sz="3200">
                <a:latin typeface="Times New Roman" pitchFamily="18" charset="0"/>
              </a:rPr>
              <a:t>         0010  0101  1010  0000                                                            </a:t>
            </a:r>
          </a:p>
        </p:txBody>
      </p:sp>
      <p:sp>
        <p:nvSpPr>
          <p:cNvPr id="99335" name="Line 7"/>
          <p:cNvSpPr>
            <a:spLocks noChangeShapeType="1"/>
          </p:cNvSpPr>
          <p:nvPr/>
        </p:nvSpPr>
        <p:spPr bwMode="auto">
          <a:xfrm>
            <a:off x="3429000" y="4191000"/>
            <a:ext cx="1371600" cy="914400"/>
          </a:xfrm>
          <a:prstGeom prst="line">
            <a:avLst/>
          </a:prstGeom>
          <a:noFill/>
          <a:ln w="9525">
            <a:solidFill>
              <a:schemeClr val="tx1"/>
            </a:solidFill>
            <a:round/>
            <a:headEnd/>
            <a:tailEnd type="triangle" w="med" len="med"/>
          </a:ln>
          <a:effectLst/>
        </p:spPr>
        <p:txBody>
          <a:bodyPr/>
          <a:lstStyle/>
          <a:p>
            <a:endParaRPr lang="en-US"/>
          </a:p>
        </p:txBody>
      </p:sp>
      <p:sp>
        <p:nvSpPr>
          <p:cNvPr id="99336" name="Line 8"/>
          <p:cNvSpPr>
            <a:spLocks noChangeShapeType="1"/>
          </p:cNvSpPr>
          <p:nvPr/>
        </p:nvSpPr>
        <p:spPr bwMode="auto">
          <a:xfrm>
            <a:off x="3124200" y="4191000"/>
            <a:ext cx="533400" cy="838200"/>
          </a:xfrm>
          <a:prstGeom prst="line">
            <a:avLst/>
          </a:prstGeom>
          <a:noFill/>
          <a:ln w="9525">
            <a:solidFill>
              <a:schemeClr val="tx1"/>
            </a:solidFill>
            <a:round/>
            <a:headEnd/>
            <a:tailEnd type="triangle" w="med" len="med"/>
          </a:ln>
          <a:effectLst/>
        </p:spPr>
        <p:txBody>
          <a:bodyPr/>
          <a:lstStyle/>
          <a:p>
            <a:endParaRPr lang="en-US"/>
          </a:p>
        </p:txBody>
      </p:sp>
      <p:sp>
        <p:nvSpPr>
          <p:cNvPr id="99338" name="Line 10"/>
          <p:cNvSpPr>
            <a:spLocks noChangeShapeType="1"/>
          </p:cNvSpPr>
          <p:nvPr/>
        </p:nvSpPr>
        <p:spPr bwMode="auto">
          <a:xfrm flipH="1">
            <a:off x="2667000" y="4191000"/>
            <a:ext cx="152400" cy="838200"/>
          </a:xfrm>
          <a:prstGeom prst="line">
            <a:avLst/>
          </a:prstGeom>
          <a:noFill/>
          <a:ln w="9525">
            <a:solidFill>
              <a:schemeClr val="tx1"/>
            </a:solidFill>
            <a:round/>
            <a:headEnd/>
            <a:tailEnd type="triangle" w="med" len="med"/>
          </a:ln>
          <a:effectLst/>
        </p:spPr>
        <p:txBody>
          <a:bodyPr/>
          <a:lstStyle/>
          <a:p>
            <a:endParaRPr lang="en-US"/>
          </a:p>
        </p:txBody>
      </p:sp>
      <p:sp>
        <p:nvSpPr>
          <p:cNvPr id="99339" name="Line 11"/>
          <p:cNvSpPr>
            <a:spLocks noChangeShapeType="1"/>
          </p:cNvSpPr>
          <p:nvPr/>
        </p:nvSpPr>
        <p:spPr bwMode="auto">
          <a:xfrm flipH="1">
            <a:off x="1752600" y="4191000"/>
            <a:ext cx="762000" cy="7620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Convert Binary to Octal</a:t>
            </a:r>
          </a:p>
        </p:txBody>
      </p:sp>
      <p:sp>
        <p:nvSpPr>
          <p:cNvPr id="104451"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104452" name="Rectangle 4"/>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104453" name="Rectangle 5"/>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609600" indent="-609600">
              <a:spcBef>
                <a:spcPct val="20000"/>
              </a:spcBef>
              <a:buFontTx/>
              <a:buChar char="•"/>
            </a:pPr>
            <a:r>
              <a:rPr lang="en-US" sz="3200"/>
              <a:t> </a:t>
            </a:r>
            <a:r>
              <a:rPr lang="en-US" sz="3200">
                <a:latin typeface="Times New Roman" pitchFamily="18" charset="0"/>
              </a:rPr>
              <a:t>Group into 3's starting at least significant symbol (if the number of bits is not evenly divisible by 3, then add 0's at the most significant end)</a:t>
            </a:r>
          </a:p>
          <a:p>
            <a:pPr marL="609600" indent="-609600">
              <a:spcBef>
                <a:spcPct val="20000"/>
              </a:spcBef>
              <a:buFontTx/>
              <a:buChar char="•"/>
            </a:pPr>
            <a:r>
              <a:rPr lang="en-US" sz="3200">
                <a:latin typeface="Times New Roman" pitchFamily="18" charset="0"/>
              </a:rPr>
              <a:t> write 1 octal digit for each group </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Convert Binary to Octal</a:t>
            </a:r>
          </a:p>
        </p:txBody>
      </p:sp>
      <p:sp>
        <p:nvSpPr>
          <p:cNvPr id="106499"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106500" name="Rectangle 4"/>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106501" name="Rectangle 5"/>
          <p:cNvSpPr>
            <a:spLocks noChangeArrowheads="1"/>
          </p:cNvSpPr>
          <p:nvPr/>
        </p:nvSpPr>
        <p:spPr bwMode="auto">
          <a:xfrm>
            <a:off x="381000" y="2133600"/>
            <a:ext cx="8077200" cy="4724400"/>
          </a:xfrm>
          <a:prstGeom prst="rect">
            <a:avLst/>
          </a:prstGeom>
          <a:noFill/>
          <a:ln w="9525">
            <a:noFill/>
            <a:miter lim="800000"/>
            <a:headEnd/>
            <a:tailEnd/>
          </a:ln>
          <a:effectLst/>
        </p:spPr>
        <p:txBody>
          <a:bodyPr>
            <a:spAutoFit/>
          </a:bodyPr>
          <a:lstStyle/>
          <a:p>
            <a:r>
              <a:rPr lang="en-US" sz="3200">
                <a:latin typeface="Times New Roman" pitchFamily="18" charset="0"/>
              </a:rPr>
              <a:t>Example: Convert 1001 1110 0111 0000 to Oct</a:t>
            </a:r>
          </a:p>
          <a:p>
            <a:endParaRPr lang="en-US" sz="3200">
              <a:latin typeface="Times New Roman" pitchFamily="18" charset="0"/>
            </a:endParaRPr>
          </a:p>
          <a:p>
            <a:r>
              <a:rPr lang="en-US" sz="2800">
                <a:latin typeface="Times New Roman" pitchFamily="18" charset="0"/>
              </a:rPr>
              <a:t>After grouping follow the procedure as discussed in the previous section use the symbols of Oct number system  like </a:t>
            </a:r>
          </a:p>
          <a:p>
            <a:r>
              <a:rPr lang="en-US" sz="2800">
                <a:latin typeface="Times New Roman" pitchFamily="18" charset="0"/>
              </a:rPr>
              <a:t>                     add two zeros here</a:t>
            </a:r>
          </a:p>
          <a:p>
            <a:r>
              <a:rPr lang="en-US" sz="3200">
                <a:latin typeface="Times New Roman" pitchFamily="18" charset="0"/>
              </a:rPr>
              <a:t>001   001    111    001   110  000</a:t>
            </a:r>
          </a:p>
          <a:p>
            <a:r>
              <a:rPr lang="en-US" sz="3200">
                <a:latin typeface="Times New Roman" pitchFamily="18" charset="0"/>
              </a:rPr>
              <a:t>   1      1        7        1        6     0</a:t>
            </a:r>
          </a:p>
          <a:p>
            <a:r>
              <a:rPr lang="en-US" sz="3200">
                <a:latin typeface="Times New Roman" pitchFamily="18" charset="0"/>
              </a:rPr>
              <a:t>Answer = 117160</a:t>
            </a:r>
            <a:r>
              <a:rPr lang="en-US" sz="3200" baseline="-25000">
                <a:latin typeface="Times New Roman" pitchFamily="18" charset="0"/>
              </a:rPr>
              <a:t>8</a:t>
            </a:r>
          </a:p>
          <a:p>
            <a:endParaRPr lang="en-US" sz="3200">
              <a:latin typeface="Times New Roman" pitchFamily="18" charset="0"/>
            </a:endParaRPr>
          </a:p>
        </p:txBody>
      </p:sp>
      <p:sp>
        <p:nvSpPr>
          <p:cNvPr id="106505" name="Line 9"/>
          <p:cNvSpPr>
            <a:spLocks noChangeShapeType="1"/>
          </p:cNvSpPr>
          <p:nvPr/>
        </p:nvSpPr>
        <p:spPr bwMode="auto">
          <a:xfrm flipH="1">
            <a:off x="609600" y="4724400"/>
            <a:ext cx="1752600" cy="381000"/>
          </a:xfrm>
          <a:prstGeom prst="line">
            <a:avLst/>
          </a:prstGeom>
          <a:noFill/>
          <a:ln w="9525">
            <a:solidFill>
              <a:schemeClr val="tx1"/>
            </a:solidFill>
            <a:round/>
            <a:headEnd/>
            <a:tailEnd type="triangle" w="med" len="med"/>
          </a:ln>
          <a:effectLst/>
        </p:spPr>
        <p:txBody>
          <a:bodyPr/>
          <a:lstStyle/>
          <a:p>
            <a:endParaRPr lang="en-US"/>
          </a:p>
        </p:txBody>
      </p:sp>
      <p:sp>
        <p:nvSpPr>
          <p:cNvPr id="106508" name="Line 12"/>
          <p:cNvSpPr>
            <a:spLocks noChangeShapeType="1"/>
          </p:cNvSpPr>
          <p:nvPr/>
        </p:nvSpPr>
        <p:spPr bwMode="auto">
          <a:xfrm>
            <a:off x="6477000" y="2133600"/>
            <a:ext cx="0" cy="609600"/>
          </a:xfrm>
          <a:prstGeom prst="line">
            <a:avLst/>
          </a:prstGeom>
          <a:noFill/>
          <a:ln w="9525">
            <a:solidFill>
              <a:schemeClr val="tx1"/>
            </a:solidFill>
            <a:round/>
            <a:headEnd/>
            <a:tailEnd/>
          </a:ln>
          <a:effectLst/>
        </p:spPr>
        <p:txBody>
          <a:bodyPr/>
          <a:lstStyle/>
          <a:p>
            <a:endParaRPr lang="en-US"/>
          </a:p>
        </p:txBody>
      </p:sp>
      <p:sp>
        <p:nvSpPr>
          <p:cNvPr id="106509" name="Line 13"/>
          <p:cNvSpPr>
            <a:spLocks noChangeShapeType="1"/>
          </p:cNvSpPr>
          <p:nvPr/>
        </p:nvSpPr>
        <p:spPr bwMode="auto">
          <a:xfrm>
            <a:off x="5791200" y="2209800"/>
            <a:ext cx="0" cy="609600"/>
          </a:xfrm>
          <a:prstGeom prst="line">
            <a:avLst/>
          </a:prstGeom>
          <a:noFill/>
          <a:ln w="9525">
            <a:solidFill>
              <a:schemeClr val="tx1"/>
            </a:solidFill>
            <a:round/>
            <a:headEnd/>
            <a:tailEnd/>
          </a:ln>
          <a:effectLst/>
        </p:spPr>
        <p:txBody>
          <a:bodyPr/>
          <a:lstStyle/>
          <a:p>
            <a:endParaRPr lang="en-US"/>
          </a:p>
        </p:txBody>
      </p:sp>
      <p:sp>
        <p:nvSpPr>
          <p:cNvPr id="106510" name="Line 14"/>
          <p:cNvSpPr>
            <a:spLocks noChangeShapeType="1"/>
          </p:cNvSpPr>
          <p:nvPr/>
        </p:nvSpPr>
        <p:spPr bwMode="auto">
          <a:xfrm>
            <a:off x="5029200" y="2209800"/>
            <a:ext cx="0" cy="609600"/>
          </a:xfrm>
          <a:prstGeom prst="line">
            <a:avLst/>
          </a:prstGeom>
          <a:noFill/>
          <a:ln w="9525">
            <a:solidFill>
              <a:schemeClr val="tx1"/>
            </a:solidFill>
            <a:round/>
            <a:headEnd/>
            <a:tailEnd/>
          </a:ln>
          <a:effectLst/>
        </p:spPr>
        <p:txBody>
          <a:bodyPr/>
          <a:lstStyle/>
          <a:p>
            <a:endParaRPr lang="en-US"/>
          </a:p>
        </p:txBody>
      </p:sp>
      <p:sp>
        <p:nvSpPr>
          <p:cNvPr id="106511" name="Line 15"/>
          <p:cNvSpPr>
            <a:spLocks noChangeShapeType="1"/>
          </p:cNvSpPr>
          <p:nvPr/>
        </p:nvSpPr>
        <p:spPr bwMode="auto">
          <a:xfrm>
            <a:off x="4419600" y="2209800"/>
            <a:ext cx="0" cy="609600"/>
          </a:xfrm>
          <a:prstGeom prst="line">
            <a:avLst/>
          </a:prstGeom>
          <a:noFill/>
          <a:ln w="9525">
            <a:solidFill>
              <a:schemeClr val="tx1"/>
            </a:solidFill>
            <a:round/>
            <a:headEnd/>
            <a:tailEnd/>
          </a:ln>
          <a:effectLst/>
        </p:spPr>
        <p:txBody>
          <a:bodyPr/>
          <a:lstStyle/>
          <a:p>
            <a:endParaRPr lang="en-US"/>
          </a:p>
        </p:txBody>
      </p:sp>
      <p:sp>
        <p:nvSpPr>
          <p:cNvPr id="106512" name="Line 16"/>
          <p:cNvSpPr>
            <a:spLocks noChangeShapeType="1"/>
          </p:cNvSpPr>
          <p:nvPr/>
        </p:nvSpPr>
        <p:spPr bwMode="auto">
          <a:xfrm>
            <a:off x="3733800" y="2209800"/>
            <a:ext cx="0" cy="609600"/>
          </a:xfrm>
          <a:prstGeom prst="line">
            <a:avLst/>
          </a:prstGeom>
          <a:noFill/>
          <a:ln w="9525">
            <a:solidFill>
              <a:schemeClr val="tx1"/>
            </a:solidFill>
            <a:round/>
            <a:headEnd/>
            <a:tailEnd/>
          </a:ln>
          <a:effectLst/>
        </p:spPr>
        <p:txBody>
          <a:bodyPr/>
          <a:lstStyle/>
          <a:p>
            <a:endParaRPr lang="en-US"/>
          </a:p>
        </p:txBody>
      </p:sp>
      <p:sp>
        <p:nvSpPr>
          <p:cNvPr id="106513" name="Line 17"/>
          <p:cNvSpPr>
            <a:spLocks noChangeShapeType="1"/>
          </p:cNvSpPr>
          <p:nvPr/>
        </p:nvSpPr>
        <p:spPr bwMode="auto">
          <a:xfrm flipH="1">
            <a:off x="5562600" y="2590800"/>
            <a:ext cx="1219200" cy="2362200"/>
          </a:xfrm>
          <a:prstGeom prst="line">
            <a:avLst/>
          </a:prstGeom>
          <a:noFill/>
          <a:ln w="9525">
            <a:solidFill>
              <a:schemeClr val="tx1"/>
            </a:solidFill>
            <a:round/>
            <a:headEnd/>
            <a:tailEnd type="triangle" w="med" len="med"/>
          </a:ln>
          <a:effectLst/>
        </p:spPr>
        <p:txBody>
          <a:bodyPr/>
          <a:lstStyle/>
          <a:p>
            <a:endParaRPr lang="en-US"/>
          </a:p>
        </p:txBody>
      </p:sp>
      <p:sp>
        <p:nvSpPr>
          <p:cNvPr id="106514" name="Line 18"/>
          <p:cNvSpPr>
            <a:spLocks noChangeShapeType="1"/>
          </p:cNvSpPr>
          <p:nvPr/>
        </p:nvSpPr>
        <p:spPr bwMode="auto">
          <a:xfrm flipH="1">
            <a:off x="4800600" y="2514600"/>
            <a:ext cx="1295400" cy="2438400"/>
          </a:xfrm>
          <a:prstGeom prst="line">
            <a:avLst/>
          </a:prstGeom>
          <a:noFill/>
          <a:ln w="9525">
            <a:solidFill>
              <a:schemeClr val="tx1"/>
            </a:solidFill>
            <a:round/>
            <a:headEnd/>
            <a:tailEnd type="triangle" w="med" len="med"/>
          </a:ln>
          <a:effectLst/>
        </p:spPr>
        <p:txBody>
          <a:bodyPr/>
          <a:lstStyle/>
          <a:p>
            <a:endParaRPr lang="en-US"/>
          </a:p>
        </p:txBody>
      </p:sp>
      <p:sp>
        <p:nvSpPr>
          <p:cNvPr id="106516" name="Line 20"/>
          <p:cNvSpPr>
            <a:spLocks noChangeShapeType="1"/>
          </p:cNvSpPr>
          <p:nvPr/>
        </p:nvSpPr>
        <p:spPr bwMode="auto">
          <a:xfrm flipH="1">
            <a:off x="3733800" y="2514600"/>
            <a:ext cx="1600200" cy="2438400"/>
          </a:xfrm>
          <a:prstGeom prst="line">
            <a:avLst/>
          </a:prstGeom>
          <a:noFill/>
          <a:ln w="9525">
            <a:solidFill>
              <a:schemeClr val="tx1"/>
            </a:solidFill>
            <a:round/>
            <a:headEnd/>
            <a:tailEnd type="triangle" w="med" len="med"/>
          </a:ln>
          <a:effectLst/>
        </p:spPr>
        <p:txBody>
          <a:bodyPr/>
          <a:lstStyle/>
          <a:p>
            <a:endParaRPr lang="en-US"/>
          </a:p>
        </p:txBody>
      </p:sp>
      <p:sp>
        <p:nvSpPr>
          <p:cNvPr id="106517" name="Line 21"/>
          <p:cNvSpPr>
            <a:spLocks noChangeShapeType="1"/>
          </p:cNvSpPr>
          <p:nvPr/>
        </p:nvSpPr>
        <p:spPr bwMode="auto">
          <a:xfrm flipH="1">
            <a:off x="2819400" y="2590800"/>
            <a:ext cx="1905000" cy="2362200"/>
          </a:xfrm>
          <a:prstGeom prst="line">
            <a:avLst/>
          </a:prstGeom>
          <a:noFill/>
          <a:ln w="9525">
            <a:solidFill>
              <a:schemeClr val="tx1"/>
            </a:solidFill>
            <a:round/>
            <a:headEnd/>
            <a:tailEnd type="triangle" w="med" len="med"/>
          </a:ln>
          <a:effectLst/>
        </p:spPr>
        <p:txBody>
          <a:bodyPr/>
          <a:lstStyle/>
          <a:p>
            <a:endParaRPr lang="en-US"/>
          </a:p>
        </p:txBody>
      </p:sp>
      <p:sp>
        <p:nvSpPr>
          <p:cNvPr id="106518" name="Line 22"/>
          <p:cNvSpPr>
            <a:spLocks noChangeShapeType="1"/>
          </p:cNvSpPr>
          <p:nvPr/>
        </p:nvSpPr>
        <p:spPr bwMode="auto">
          <a:xfrm flipH="1">
            <a:off x="1905000" y="2590800"/>
            <a:ext cx="2133600" cy="24384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513"/>
                                        </p:tgtEl>
                                        <p:attrNameLst>
                                          <p:attrName>style.visibility</p:attrName>
                                        </p:attrNameLst>
                                      </p:cBhvr>
                                      <p:to>
                                        <p:strVal val="visible"/>
                                      </p:to>
                                    </p:set>
                                    <p:anim calcmode="lin" valueType="num">
                                      <p:cBhvr additive="base">
                                        <p:cTn id="7" dur="500" fill="hold"/>
                                        <p:tgtEl>
                                          <p:spTgt spid="106513"/>
                                        </p:tgtEl>
                                        <p:attrNameLst>
                                          <p:attrName>ppt_x</p:attrName>
                                        </p:attrNameLst>
                                      </p:cBhvr>
                                      <p:tavLst>
                                        <p:tav tm="0">
                                          <p:val>
                                            <p:strVal val="#ppt_x"/>
                                          </p:val>
                                        </p:tav>
                                        <p:tav tm="100000">
                                          <p:val>
                                            <p:strVal val="#ppt_x"/>
                                          </p:val>
                                        </p:tav>
                                      </p:tavLst>
                                    </p:anim>
                                    <p:anim calcmode="lin" valueType="num">
                                      <p:cBhvr additive="base">
                                        <p:cTn id="8" dur="500" fill="hold"/>
                                        <p:tgtEl>
                                          <p:spTgt spid="1065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6514"/>
                                        </p:tgtEl>
                                        <p:attrNameLst>
                                          <p:attrName>style.visibility</p:attrName>
                                        </p:attrNameLst>
                                      </p:cBhvr>
                                      <p:to>
                                        <p:strVal val="visible"/>
                                      </p:to>
                                    </p:set>
                                    <p:anim calcmode="lin" valueType="num">
                                      <p:cBhvr additive="base">
                                        <p:cTn id="13" dur="500" fill="hold"/>
                                        <p:tgtEl>
                                          <p:spTgt spid="106514"/>
                                        </p:tgtEl>
                                        <p:attrNameLst>
                                          <p:attrName>ppt_x</p:attrName>
                                        </p:attrNameLst>
                                      </p:cBhvr>
                                      <p:tavLst>
                                        <p:tav tm="0">
                                          <p:val>
                                            <p:strVal val="#ppt_x"/>
                                          </p:val>
                                        </p:tav>
                                        <p:tav tm="100000">
                                          <p:val>
                                            <p:strVal val="#ppt_x"/>
                                          </p:val>
                                        </p:tav>
                                      </p:tavLst>
                                    </p:anim>
                                    <p:anim calcmode="lin" valueType="num">
                                      <p:cBhvr additive="base">
                                        <p:cTn id="14" dur="500" fill="hold"/>
                                        <p:tgtEl>
                                          <p:spTgt spid="1065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516"/>
                                        </p:tgtEl>
                                        <p:attrNameLst>
                                          <p:attrName>style.visibility</p:attrName>
                                        </p:attrNameLst>
                                      </p:cBhvr>
                                      <p:to>
                                        <p:strVal val="visible"/>
                                      </p:to>
                                    </p:set>
                                    <p:anim calcmode="lin" valueType="num">
                                      <p:cBhvr additive="base">
                                        <p:cTn id="19" dur="500" fill="hold"/>
                                        <p:tgtEl>
                                          <p:spTgt spid="106516"/>
                                        </p:tgtEl>
                                        <p:attrNameLst>
                                          <p:attrName>ppt_x</p:attrName>
                                        </p:attrNameLst>
                                      </p:cBhvr>
                                      <p:tavLst>
                                        <p:tav tm="0">
                                          <p:val>
                                            <p:strVal val="#ppt_x"/>
                                          </p:val>
                                        </p:tav>
                                        <p:tav tm="100000">
                                          <p:val>
                                            <p:strVal val="#ppt_x"/>
                                          </p:val>
                                        </p:tav>
                                      </p:tavLst>
                                    </p:anim>
                                    <p:anim calcmode="lin" valueType="num">
                                      <p:cBhvr additive="base">
                                        <p:cTn id="20" dur="500" fill="hold"/>
                                        <p:tgtEl>
                                          <p:spTgt spid="1065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6517"/>
                                        </p:tgtEl>
                                        <p:attrNameLst>
                                          <p:attrName>style.visibility</p:attrName>
                                        </p:attrNameLst>
                                      </p:cBhvr>
                                      <p:to>
                                        <p:strVal val="visible"/>
                                      </p:to>
                                    </p:set>
                                    <p:anim calcmode="lin" valueType="num">
                                      <p:cBhvr additive="base">
                                        <p:cTn id="25" dur="500" fill="hold"/>
                                        <p:tgtEl>
                                          <p:spTgt spid="106517"/>
                                        </p:tgtEl>
                                        <p:attrNameLst>
                                          <p:attrName>ppt_x</p:attrName>
                                        </p:attrNameLst>
                                      </p:cBhvr>
                                      <p:tavLst>
                                        <p:tav tm="0">
                                          <p:val>
                                            <p:strVal val="#ppt_x"/>
                                          </p:val>
                                        </p:tav>
                                        <p:tav tm="100000">
                                          <p:val>
                                            <p:strVal val="#ppt_x"/>
                                          </p:val>
                                        </p:tav>
                                      </p:tavLst>
                                    </p:anim>
                                    <p:anim calcmode="lin" valueType="num">
                                      <p:cBhvr additive="base">
                                        <p:cTn id="26" dur="500" fill="hold"/>
                                        <p:tgtEl>
                                          <p:spTgt spid="1065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6518"/>
                                        </p:tgtEl>
                                        <p:attrNameLst>
                                          <p:attrName>style.visibility</p:attrName>
                                        </p:attrNameLst>
                                      </p:cBhvr>
                                      <p:to>
                                        <p:strVal val="visible"/>
                                      </p:to>
                                    </p:set>
                                    <p:anim calcmode="lin" valueType="num">
                                      <p:cBhvr additive="base">
                                        <p:cTn id="31" dur="500" fill="hold"/>
                                        <p:tgtEl>
                                          <p:spTgt spid="106518"/>
                                        </p:tgtEl>
                                        <p:attrNameLst>
                                          <p:attrName>ppt_x</p:attrName>
                                        </p:attrNameLst>
                                      </p:cBhvr>
                                      <p:tavLst>
                                        <p:tav tm="0">
                                          <p:val>
                                            <p:strVal val="#ppt_x"/>
                                          </p:val>
                                        </p:tav>
                                        <p:tav tm="100000">
                                          <p:val>
                                            <p:strVal val="#ppt_x"/>
                                          </p:val>
                                        </p:tav>
                                      </p:tavLst>
                                    </p:anim>
                                    <p:anim calcmode="lin" valueType="num">
                                      <p:cBhvr additive="base">
                                        <p:cTn id="32" dur="500" fill="hold"/>
                                        <p:tgtEl>
                                          <p:spTgt spid="1065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6505"/>
                                        </p:tgtEl>
                                        <p:attrNameLst>
                                          <p:attrName>style.visibility</p:attrName>
                                        </p:attrNameLst>
                                      </p:cBhvr>
                                      <p:to>
                                        <p:strVal val="visible"/>
                                      </p:to>
                                    </p:set>
                                    <p:anim calcmode="lin" valueType="num">
                                      <p:cBhvr additive="base">
                                        <p:cTn id="37" dur="500" fill="hold"/>
                                        <p:tgtEl>
                                          <p:spTgt spid="106505"/>
                                        </p:tgtEl>
                                        <p:attrNameLst>
                                          <p:attrName>ppt_x</p:attrName>
                                        </p:attrNameLst>
                                      </p:cBhvr>
                                      <p:tavLst>
                                        <p:tav tm="0">
                                          <p:val>
                                            <p:strVal val="#ppt_x"/>
                                          </p:val>
                                        </p:tav>
                                        <p:tav tm="100000">
                                          <p:val>
                                            <p:strVal val="#ppt_x"/>
                                          </p:val>
                                        </p:tav>
                                      </p:tavLst>
                                    </p:anim>
                                    <p:anim calcmode="lin" valueType="num">
                                      <p:cBhvr additive="base">
                                        <p:cTn id="38" dur="500" fill="hold"/>
                                        <p:tgtEl>
                                          <p:spTgt spid="1065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5" grpId="0" animBg="1"/>
      <p:bldP spid="106513" grpId="0" animBg="1"/>
      <p:bldP spid="106514" grpId="0" animBg="1"/>
      <p:bldP spid="106516" grpId="0" animBg="1"/>
      <p:bldP spid="106517" grpId="0" animBg="1"/>
      <p:bldP spid="10651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Convert Octal to Binary</a:t>
            </a:r>
          </a:p>
        </p:txBody>
      </p:sp>
      <p:sp>
        <p:nvSpPr>
          <p:cNvPr id="107523"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107524" name="Rectangle 4"/>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107525" name="Rectangle 5"/>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609600" indent="-609600">
              <a:spcBef>
                <a:spcPct val="20000"/>
              </a:spcBef>
              <a:buFontTx/>
              <a:buChar char="•"/>
            </a:pPr>
            <a:r>
              <a:rPr lang="en-US" sz="3200">
                <a:latin typeface="Times New Roman" pitchFamily="18" charset="0"/>
              </a:rPr>
              <a:t>For each of the Octal digit write its binary equivalent </a:t>
            </a:r>
          </a:p>
          <a:p>
            <a:pPr marL="609600" indent="-609600">
              <a:spcBef>
                <a:spcPct val="20000"/>
              </a:spcBef>
              <a:buFontTx/>
              <a:buChar char="•"/>
            </a:pPr>
            <a:r>
              <a:rPr lang="en-US" sz="3200">
                <a:latin typeface="Times New Roman" pitchFamily="18" charset="0"/>
              </a:rPr>
              <a:t>Example</a:t>
            </a:r>
          </a:p>
          <a:p>
            <a:pPr marL="609600" indent="-609600">
              <a:spcBef>
                <a:spcPct val="20000"/>
              </a:spcBef>
            </a:pPr>
            <a:r>
              <a:rPr lang="en-US" sz="3200">
                <a:latin typeface="Times New Roman" pitchFamily="18" charset="0"/>
              </a:rPr>
              <a:t>       Convert 2570 to binary</a:t>
            </a:r>
          </a:p>
          <a:p>
            <a:pPr marL="609600" indent="-609600">
              <a:spcBef>
                <a:spcPct val="20000"/>
              </a:spcBef>
            </a:pPr>
            <a:r>
              <a:rPr lang="en-US" sz="3200">
                <a:latin typeface="Times New Roman" pitchFamily="18" charset="0"/>
              </a:rPr>
              <a:t>                                                       </a:t>
            </a:r>
          </a:p>
          <a:p>
            <a:pPr marL="609600" indent="-609600">
              <a:spcBef>
                <a:spcPct val="20000"/>
              </a:spcBef>
            </a:pPr>
            <a:r>
              <a:rPr lang="en-US" sz="3200">
                <a:latin typeface="Times New Roman" pitchFamily="18" charset="0"/>
              </a:rPr>
              <a:t>         010  101     111        000                                                            </a:t>
            </a:r>
          </a:p>
        </p:txBody>
      </p:sp>
      <p:sp>
        <p:nvSpPr>
          <p:cNvPr id="107526" name="Line 6"/>
          <p:cNvSpPr>
            <a:spLocks noChangeShapeType="1"/>
          </p:cNvSpPr>
          <p:nvPr/>
        </p:nvSpPr>
        <p:spPr bwMode="auto">
          <a:xfrm>
            <a:off x="3429000" y="4191000"/>
            <a:ext cx="1371600" cy="914400"/>
          </a:xfrm>
          <a:prstGeom prst="line">
            <a:avLst/>
          </a:prstGeom>
          <a:noFill/>
          <a:ln w="9525">
            <a:solidFill>
              <a:schemeClr val="tx1"/>
            </a:solidFill>
            <a:round/>
            <a:headEnd/>
            <a:tailEnd type="triangle" w="med" len="med"/>
          </a:ln>
          <a:effectLst/>
        </p:spPr>
        <p:txBody>
          <a:bodyPr/>
          <a:lstStyle/>
          <a:p>
            <a:endParaRPr lang="en-US"/>
          </a:p>
        </p:txBody>
      </p:sp>
      <p:sp>
        <p:nvSpPr>
          <p:cNvPr id="107527" name="Line 7"/>
          <p:cNvSpPr>
            <a:spLocks noChangeShapeType="1"/>
          </p:cNvSpPr>
          <p:nvPr/>
        </p:nvSpPr>
        <p:spPr bwMode="auto">
          <a:xfrm>
            <a:off x="3124200" y="4191000"/>
            <a:ext cx="533400" cy="838200"/>
          </a:xfrm>
          <a:prstGeom prst="line">
            <a:avLst/>
          </a:prstGeom>
          <a:noFill/>
          <a:ln w="9525">
            <a:solidFill>
              <a:schemeClr val="tx1"/>
            </a:solidFill>
            <a:round/>
            <a:headEnd/>
            <a:tailEnd type="triangle" w="med" len="med"/>
          </a:ln>
          <a:effectLst/>
        </p:spPr>
        <p:txBody>
          <a:bodyPr/>
          <a:lstStyle/>
          <a:p>
            <a:endParaRPr lang="en-US"/>
          </a:p>
        </p:txBody>
      </p:sp>
      <p:sp>
        <p:nvSpPr>
          <p:cNvPr id="107528" name="Line 8"/>
          <p:cNvSpPr>
            <a:spLocks noChangeShapeType="1"/>
          </p:cNvSpPr>
          <p:nvPr/>
        </p:nvSpPr>
        <p:spPr bwMode="auto">
          <a:xfrm flipH="1">
            <a:off x="2667000" y="4191000"/>
            <a:ext cx="152400" cy="838200"/>
          </a:xfrm>
          <a:prstGeom prst="line">
            <a:avLst/>
          </a:prstGeom>
          <a:noFill/>
          <a:ln w="9525">
            <a:solidFill>
              <a:schemeClr val="tx1"/>
            </a:solidFill>
            <a:round/>
            <a:headEnd/>
            <a:tailEnd type="triangle" w="med" len="med"/>
          </a:ln>
          <a:effectLst/>
        </p:spPr>
        <p:txBody>
          <a:bodyPr/>
          <a:lstStyle/>
          <a:p>
            <a:endParaRPr lang="en-US"/>
          </a:p>
        </p:txBody>
      </p:sp>
      <p:sp>
        <p:nvSpPr>
          <p:cNvPr id="107529" name="Line 9"/>
          <p:cNvSpPr>
            <a:spLocks noChangeShapeType="1"/>
          </p:cNvSpPr>
          <p:nvPr/>
        </p:nvSpPr>
        <p:spPr bwMode="auto">
          <a:xfrm flipH="1">
            <a:off x="1752600" y="4191000"/>
            <a:ext cx="762000" cy="7620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TOPICS</a:t>
            </a:r>
          </a:p>
        </p:txBody>
      </p:sp>
      <p:sp>
        <p:nvSpPr>
          <p:cNvPr id="108547"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Information Representation</a:t>
            </a:r>
          </a:p>
          <a:p>
            <a:pPr marL="342900" indent="-342900">
              <a:spcBef>
                <a:spcPct val="20000"/>
              </a:spcBef>
              <a:buFontTx/>
              <a:buChar char="•"/>
            </a:pPr>
            <a:r>
              <a:rPr lang="en-US" sz="3200">
                <a:latin typeface="Times New Roman" pitchFamily="18" charset="0"/>
              </a:rPr>
              <a:t>Characters and Images</a:t>
            </a:r>
          </a:p>
          <a:p>
            <a:pPr marL="342900" indent="-342900">
              <a:spcBef>
                <a:spcPct val="20000"/>
              </a:spcBef>
            </a:pPr>
            <a:endParaRPr lang="en-US" sz="3200">
              <a:latin typeface="Times New Roman" pitchFamily="18" charset="0"/>
            </a:endParaRPr>
          </a:p>
          <a:p>
            <a:pPr marL="342900" indent="-342900">
              <a:spcBef>
                <a:spcPct val="20000"/>
              </a:spcBef>
              <a:buFontTx/>
              <a:buChar char="•"/>
            </a:pPr>
            <a:endParaRPr lang="en-US" sz="2800">
              <a:latin typeface="Times New Roman" pitchFamily="18"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Information Representation</a:t>
            </a:r>
          </a:p>
        </p:txBody>
      </p:sp>
      <p:sp>
        <p:nvSpPr>
          <p:cNvPr id="109571" name="Rectangle 3"/>
          <p:cNvSpPr>
            <a:spLocks noChangeArrowheads="1"/>
          </p:cNvSpPr>
          <p:nvPr/>
        </p:nvSpPr>
        <p:spPr bwMode="auto">
          <a:xfrm>
            <a:off x="228600" y="1981200"/>
            <a:ext cx="8763000" cy="14478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All information must be rendered into binary in order to be stored on a computer.</a:t>
            </a:r>
          </a:p>
          <a:p>
            <a:pPr marL="342900" indent="-342900">
              <a:spcBef>
                <a:spcPct val="20000"/>
              </a:spcBef>
              <a:buFontTx/>
              <a:buChar char="•"/>
            </a:pPr>
            <a:r>
              <a:rPr lang="en-US" sz="3200">
                <a:latin typeface="Times New Roman" pitchFamily="18" charset="0"/>
              </a:rPr>
              <a:t>Besides numbers, almost all applications must store characters and string information.</a:t>
            </a:r>
          </a:p>
          <a:p>
            <a:pPr marL="342900" indent="-342900">
              <a:spcBef>
                <a:spcPct val="20000"/>
              </a:spcBef>
              <a:buFontTx/>
              <a:buChar char="•"/>
            </a:pPr>
            <a:r>
              <a:rPr lang="en-US" sz="3200">
                <a:latin typeface="Times New Roman" pitchFamily="18" charset="0"/>
              </a:rPr>
              <a:t>Images are pervasive in today’s internet world and must be rendered in binary to be handled by internet browsers.</a:t>
            </a:r>
          </a:p>
          <a:p>
            <a:pPr marL="342900" indent="-342900" algn="ctr">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buFontTx/>
              <a:buChar char="•"/>
            </a:pPr>
            <a:endParaRPr lang="en-US" sz="2800">
              <a:latin typeface="Times New Roman" pitchFamily="18"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Character Representation</a:t>
            </a:r>
          </a:p>
        </p:txBody>
      </p:sp>
      <p:sp>
        <p:nvSpPr>
          <p:cNvPr id="110595" name="Rectangle 3"/>
          <p:cNvSpPr>
            <a:spLocks noChangeArrowheads="1"/>
          </p:cNvSpPr>
          <p:nvPr/>
        </p:nvSpPr>
        <p:spPr bwMode="auto">
          <a:xfrm>
            <a:off x="228600" y="1981200"/>
            <a:ext cx="8763000" cy="2362200"/>
          </a:xfrm>
          <a:prstGeom prst="rect">
            <a:avLst/>
          </a:prstGeom>
          <a:noFill/>
          <a:ln w="9525">
            <a:noFill/>
            <a:miter lim="800000"/>
            <a:headEnd/>
            <a:tailEnd/>
          </a:ln>
          <a:effectLst/>
        </p:spPr>
        <p:txBody>
          <a:bodyPr/>
          <a:lstStyle/>
          <a:p>
            <a:pPr marL="342900" indent="-342900">
              <a:spcBef>
                <a:spcPct val="20000"/>
              </a:spcBef>
              <a:buFontTx/>
              <a:buChar char="•"/>
            </a:pPr>
            <a:r>
              <a:rPr lang="en-US" sz="3200" dirty="0">
                <a:latin typeface="Times New Roman" pitchFamily="18" charset="0"/>
              </a:rPr>
              <a:t>ASCII – PC workstations</a:t>
            </a:r>
          </a:p>
          <a:p>
            <a:pPr marL="342900" indent="-342900">
              <a:spcBef>
                <a:spcPct val="20000"/>
              </a:spcBef>
              <a:buFontTx/>
              <a:buChar char="•"/>
            </a:pPr>
            <a:r>
              <a:rPr lang="en-US" sz="3200" dirty="0">
                <a:latin typeface="Times New Roman" pitchFamily="18" charset="0"/>
              </a:rPr>
              <a:t>EBCDIC – IBM Mainframes</a:t>
            </a:r>
          </a:p>
          <a:p>
            <a:pPr marL="342900" indent="-342900">
              <a:spcBef>
                <a:spcPct val="20000"/>
              </a:spcBef>
              <a:buFontTx/>
              <a:buChar char="•"/>
            </a:pPr>
            <a:r>
              <a:rPr lang="en-US" sz="3200" dirty="0">
                <a:latin typeface="Times New Roman" pitchFamily="18" charset="0"/>
              </a:rPr>
              <a:t>Unicode – International Character sets</a:t>
            </a:r>
          </a:p>
          <a:p>
            <a:pPr marL="342900" indent="-342900" algn="ctr">
              <a:spcBef>
                <a:spcPct val="20000"/>
              </a:spcBef>
            </a:pPr>
            <a:endParaRPr lang="en-US" sz="3200" dirty="0">
              <a:latin typeface="Times New Roman" pitchFamily="18" charset="0"/>
            </a:endParaRPr>
          </a:p>
          <a:p>
            <a:pPr marL="342900" indent="-342900">
              <a:spcBef>
                <a:spcPct val="20000"/>
              </a:spcBef>
            </a:pPr>
            <a:endParaRPr lang="en-US" sz="3200" dirty="0">
              <a:latin typeface="Times New Roman" pitchFamily="18" charset="0"/>
            </a:endParaRPr>
          </a:p>
          <a:p>
            <a:pPr marL="342900" indent="-342900">
              <a:spcBef>
                <a:spcPct val="20000"/>
              </a:spcBef>
              <a:buFontTx/>
              <a:buChar char="•"/>
            </a:pPr>
            <a:endParaRPr lang="en-US" sz="2800" dirty="0">
              <a:latin typeface="Times New Roman" pitchFamily="18"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ASCII</a:t>
            </a:r>
          </a:p>
        </p:txBody>
      </p:sp>
      <p:sp>
        <p:nvSpPr>
          <p:cNvPr id="111619" name="Rectangle 3"/>
          <p:cNvSpPr>
            <a:spLocks noChangeArrowheads="1"/>
          </p:cNvSpPr>
          <p:nvPr/>
        </p:nvSpPr>
        <p:spPr bwMode="auto">
          <a:xfrm>
            <a:off x="228600" y="1981200"/>
            <a:ext cx="8763000" cy="1447800"/>
          </a:xfrm>
          <a:prstGeom prst="rect">
            <a:avLst/>
          </a:prstGeom>
          <a:noFill/>
          <a:ln w="9525">
            <a:noFill/>
            <a:miter lim="800000"/>
            <a:headEnd/>
            <a:tailEnd/>
          </a:ln>
          <a:effectLst/>
        </p:spPr>
        <p:txBody>
          <a:bodyPr/>
          <a:lstStyle/>
          <a:p>
            <a:pPr marL="342900" indent="-342900">
              <a:spcBef>
                <a:spcPct val="20000"/>
              </a:spcBef>
              <a:buFontTx/>
              <a:buChar char="•"/>
            </a:pPr>
            <a:r>
              <a:rPr lang="en-US" sz="2800" dirty="0">
                <a:latin typeface="Times New Roman" pitchFamily="18" charset="0"/>
              </a:rPr>
              <a:t>ASCII</a:t>
            </a:r>
          </a:p>
          <a:p>
            <a:pPr marL="342900" indent="-342900">
              <a:spcBef>
                <a:spcPct val="20000"/>
              </a:spcBef>
              <a:buFontTx/>
              <a:buChar char="•"/>
            </a:pPr>
            <a:r>
              <a:rPr lang="en-US" sz="2800" dirty="0">
                <a:latin typeface="Times New Roman" pitchFamily="18" charset="0"/>
              </a:rPr>
              <a:t>Expanded name </a:t>
            </a:r>
            <a:br>
              <a:rPr lang="en-US" sz="2800" dirty="0">
                <a:latin typeface="Times New Roman" pitchFamily="18" charset="0"/>
              </a:rPr>
            </a:br>
            <a:r>
              <a:rPr lang="en-US" sz="2800" dirty="0">
                <a:solidFill>
                  <a:srgbClr val="FF0000"/>
                </a:solidFill>
                <a:latin typeface="Times New Roman" pitchFamily="18" charset="0"/>
              </a:rPr>
              <a:t>American Standard Code for Information Interchange</a:t>
            </a:r>
            <a:r>
              <a:rPr lang="en-US" sz="2800" dirty="0">
                <a:latin typeface="Times New Roman" pitchFamily="18" charset="0"/>
              </a:rPr>
              <a:t> </a:t>
            </a:r>
          </a:p>
          <a:p>
            <a:pPr marL="342900" indent="-342900">
              <a:spcBef>
                <a:spcPct val="20000"/>
              </a:spcBef>
              <a:buFontTx/>
              <a:buChar char="•"/>
            </a:pPr>
            <a:r>
              <a:rPr lang="en-US" sz="2800" dirty="0">
                <a:latin typeface="Times New Roman" pitchFamily="18" charset="0"/>
              </a:rPr>
              <a:t>Area covered </a:t>
            </a:r>
            <a:br>
              <a:rPr lang="en-US" sz="2800" dirty="0">
                <a:latin typeface="Times New Roman" pitchFamily="18" charset="0"/>
              </a:rPr>
            </a:br>
            <a:r>
              <a:rPr lang="en-US" sz="2800" dirty="0">
                <a:latin typeface="Times New Roman" pitchFamily="18" charset="0"/>
              </a:rPr>
              <a:t>7-bit coded character set for information interchange </a:t>
            </a:r>
          </a:p>
          <a:p>
            <a:pPr marL="342900" indent="-342900">
              <a:spcBef>
                <a:spcPct val="20000"/>
              </a:spcBef>
              <a:buFontTx/>
              <a:buChar char="•"/>
            </a:pPr>
            <a:r>
              <a:rPr lang="en-US" sz="2800" dirty="0">
                <a:latin typeface="Times New Roman" pitchFamily="18" charset="0"/>
              </a:rPr>
              <a:t>Characteristics/description </a:t>
            </a:r>
            <a:br>
              <a:rPr lang="en-US" sz="2800" dirty="0">
                <a:latin typeface="Times New Roman" pitchFamily="18" charset="0"/>
              </a:rPr>
            </a:br>
            <a:r>
              <a:rPr lang="en-US" sz="2800" dirty="0">
                <a:latin typeface="Times New Roman" pitchFamily="18" charset="0"/>
              </a:rPr>
              <a:t>Specifies coding of space and a set of 94 characters (letters, digits and punctuation or mathematical symbols) suitable for the interchange of basic English language documents. Forms the basis for most computer code sets </a:t>
            </a:r>
          </a:p>
          <a:p>
            <a:pPr marL="342900" indent="-342900" algn="ctr">
              <a:spcBef>
                <a:spcPct val="20000"/>
              </a:spcBef>
            </a:pPr>
            <a:endParaRPr lang="en-US" sz="2800" dirty="0">
              <a:latin typeface="Times New Roman" pitchFamily="18" charset="0"/>
            </a:endParaRPr>
          </a:p>
          <a:p>
            <a:pPr marL="342900" indent="-342900">
              <a:spcBef>
                <a:spcPct val="20000"/>
              </a:spcBef>
            </a:pPr>
            <a:endParaRPr lang="en-US" sz="3200" dirty="0">
              <a:latin typeface="Times New Roman" pitchFamily="18" charset="0"/>
            </a:endParaRPr>
          </a:p>
          <a:p>
            <a:pPr marL="342900" indent="-342900">
              <a:spcBef>
                <a:spcPct val="20000"/>
              </a:spcBef>
              <a:buFontTx/>
              <a:buChar char="•"/>
            </a:pPr>
            <a:endParaRPr lang="en-US" sz="2800" dirty="0">
              <a:latin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UNIT-1</a:t>
            </a:r>
            <a:endParaRPr lang="en-US" dirty="0"/>
          </a:p>
        </p:txBody>
      </p:sp>
      <p:graphicFrame>
        <p:nvGraphicFramePr>
          <p:cNvPr id="4" name="Table 3"/>
          <p:cNvGraphicFramePr>
            <a:graphicFrameLocks noGrp="1"/>
          </p:cNvGraphicFramePr>
          <p:nvPr/>
        </p:nvGraphicFramePr>
        <p:xfrm>
          <a:off x="1142999" y="2185034"/>
          <a:ext cx="7315200" cy="3377566"/>
        </p:xfrm>
        <a:graphic>
          <a:graphicData uri="http://schemas.openxmlformats.org/drawingml/2006/table">
            <a:tbl>
              <a:tblPr>
                <a:tableStyleId>{2D5ABB26-0587-4C30-8999-92F81FD0307C}</a:tableStyleId>
              </a:tblPr>
              <a:tblGrid>
                <a:gridCol w="7315200"/>
              </a:tblGrid>
              <a:tr h="3377566">
                <a:tc>
                  <a:txBody>
                    <a:bodyPr/>
                    <a:lstStyle/>
                    <a:p>
                      <a:pPr marL="62865" marR="142875" algn="just">
                        <a:lnSpc>
                          <a:spcPct val="150000"/>
                        </a:lnSpc>
                        <a:spcBef>
                          <a:spcPts val="0"/>
                        </a:spcBef>
                        <a:spcAft>
                          <a:spcPts val="0"/>
                        </a:spcAft>
                      </a:pPr>
                      <a:r>
                        <a:rPr lang="en-IN" sz="1600" b="1" spc="-5" dirty="0"/>
                        <a:t>Binary   Systems   and   Digital   Computer Fundamentals</a:t>
                      </a:r>
                      <a:r>
                        <a:rPr lang="en-IN" sz="1600" b="1" dirty="0"/>
                        <a:t>: </a:t>
                      </a:r>
                      <a:r>
                        <a:rPr lang="en-IN" sz="1600" b="1" spc="5" dirty="0"/>
                        <a:t>Nu</a:t>
                      </a:r>
                      <a:r>
                        <a:rPr lang="en-IN" sz="1600" b="1" dirty="0"/>
                        <a:t>m</a:t>
                      </a:r>
                      <a:r>
                        <a:rPr lang="en-IN" sz="1600" b="1" spc="-5" dirty="0"/>
                        <a:t>b</a:t>
                      </a:r>
                      <a:r>
                        <a:rPr lang="en-IN" sz="1600" b="1" dirty="0"/>
                        <a:t>er</a:t>
                      </a:r>
                      <a:r>
                        <a:rPr lang="en-IN" sz="1600" b="1" spc="10" dirty="0"/>
                        <a:t> </a:t>
                      </a:r>
                      <a:r>
                        <a:rPr lang="en-IN" sz="1600" b="1" spc="-10" dirty="0"/>
                        <a:t>S</a:t>
                      </a:r>
                      <a:r>
                        <a:rPr lang="en-IN" sz="1600" b="1" spc="-15" dirty="0"/>
                        <a:t>ys</a:t>
                      </a:r>
                      <a:r>
                        <a:rPr lang="en-IN" sz="1600" b="1" spc="-5" dirty="0"/>
                        <a:t>t</a:t>
                      </a:r>
                      <a:r>
                        <a:rPr lang="en-IN" sz="1600" b="1" dirty="0"/>
                        <a:t>e</a:t>
                      </a:r>
                      <a:r>
                        <a:rPr lang="en-IN" sz="1600" b="1" spc="5" dirty="0"/>
                        <a:t>m</a:t>
                      </a:r>
                      <a:r>
                        <a:rPr lang="en-IN" sz="1600" b="1" dirty="0"/>
                        <a:t>s,</a:t>
                      </a:r>
                      <a:r>
                        <a:rPr lang="en-IN" sz="1600" b="1" spc="5" dirty="0"/>
                        <a:t> D</a:t>
                      </a:r>
                      <a:r>
                        <a:rPr lang="en-IN" sz="1600" b="1" dirty="0"/>
                        <a:t>ig</a:t>
                      </a:r>
                      <a:r>
                        <a:rPr lang="en-IN" sz="1600" b="1" spc="-10" dirty="0"/>
                        <a:t>i</a:t>
                      </a:r>
                      <a:r>
                        <a:rPr lang="en-IN" sz="1600" b="1" spc="-5" dirty="0"/>
                        <a:t>t</a:t>
                      </a:r>
                      <a:r>
                        <a:rPr lang="en-IN" sz="1600" b="1" dirty="0"/>
                        <a:t>al</a:t>
                      </a:r>
                      <a:r>
                        <a:rPr lang="en-IN" sz="1600" b="1" spc="5" dirty="0"/>
                        <a:t> </a:t>
                      </a:r>
                      <a:r>
                        <a:rPr lang="en-IN" sz="1600" b="1" dirty="0"/>
                        <a:t>Com</a:t>
                      </a:r>
                      <a:r>
                        <a:rPr lang="en-IN" sz="1600" b="1" spc="5" dirty="0"/>
                        <a:t>p</a:t>
                      </a:r>
                      <a:r>
                        <a:rPr lang="en-IN" sz="1600" b="1" spc="-5" dirty="0"/>
                        <a:t>ut</a:t>
                      </a:r>
                      <a:r>
                        <a:rPr lang="en-IN" sz="1600" b="1" dirty="0"/>
                        <a:t>e</a:t>
                      </a:r>
                      <a:r>
                        <a:rPr lang="en-IN" sz="1600" b="1" spc="-20" dirty="0"/>
                        <a:t>r</a:t>
                      </a:r>
                      <a:r>
                        <a:rPr lang="en-IN" sz="1600" b="1" dirty="0"/>
                        <a:t>s a</a:t>
                      </a:r>
                      <a:r>
                        <a:rPr lang="en-IN" sz="1600" b="1" spc="-5" dirty="0"/>
                        <a:t>n</a:t>
                      </a:r>
                      <a:r>
                        <a:rPr lang="en-IN" sz="1600" b="1" dirty="0"/>
                        <a:t>d</a:t>
                      </a:r>
                      <a:r>
                        <a:rPr lang="en-IN" sz="1600" b="1" spc="10" dirty="0"/>
                        <a:t> </a:t>
                      </a:r>
                      <a:r>
                        <a:rPr lang="en-IN" sz="1600" b="1" spc="5" dirty="0"/>
                        <a:t>D</a:t>
                      </a:r>
                      <a:r>
                        <a:rPr lang="en-IN" sz="1600" b="1" dirty="0"/>
                        <a:t>igi</a:t>
                      </a:r>
                      <a:r>
                        <a:rPr lang="en-IN" sz="1600" b="1" spc="-5" dirty="0"/>
                        <a:t>t</a:t>
                      </a:r>
                      <a:r>
                        <a:rPr lang="en-IN" sz="1600" b="1" dirty="0"/>
                        <a:t>al </a:t>
                      </a:r>
                      <a:r>
                        <a:rPr lang="en-IN" sz="1600" b="1" spc="-10" dirty="0"/>
                        <a:t>S</a:t>
                      </a:r>
                      <a:r>
                        <a:rPr lang="en-IN" sz="1600" b="1" spc="-15" dirty="0"/>
                        <a:t>ys</a:t>
                      </a:r>
                      <a:r>
                        <a:rPr lang="en-IN" sz="1600" b="1" spc="-5" dirty="0"/>
                        <a:t>t</a:t>
                      </a:r>
                      <a:r>
                        <a:rPr lang="en-IN" sz="1600" b="1" dirty="0"/>
                        <a:t>e</a:t>
                      </a:r>
                      <a:r>
                        <a:rPr lang="en-IN" sz="1600" b="1" spc="5" dirty="0"/>
                        <a:t>m</a:t>
                      </a:r>
                      <a:r>
                        <a:rPr lang="en-IN" sz="1600" b="1" dirty="0"/>
                        <a:t>s, </a:t>
                      </a:r>
                      <a:r>
                        <a:rPr lang="en-IN" sz="1600" b="1" spc="10" dirty="0"/>
                        <a:t> </a:t>
                      </a:r>
                      <a:r>
                        <a:rPr lang="en-IN" sz="1600" b="1" spc="-5" dirty="0"/>
                        <a:t>B</a:t>
                      </a:r>
                      <a:r>
                        <a:rPr lang="en-IN" sz="1600" b="1" dirty="0"/>
                        <a:t>i</a:t>
                      </a:r>
                      <a:r>
                        <a:rPr lang="en-IN" sz="1600" b="1" spc="5" dirty="0"/>
                        <a:t>n</a:t>
                      </a:r>
                      <a:r>
                        <a:rPr lang="en-IN" sz="1600" b="1" dirty="0"/>
                        <a:t>ar</a:t>
                      </a:r>
                      <a:r>
                        <a:rPr lang="en-IN" sz="1600" b="1" spc="-85" dirty="0"/>
                        <a:t>y</a:t>
                      </a:r>
                      <a:r>
                        <a:rPr lang="en-IN" sz="1600" b="1" dirty="0"/>
                        <a:t>, </a:t>
                      </a:r>
                      <a:r>
                        <a:rPr lang="en-IN" sz="1600" b="1" spc="10" dirty="0"/>
                        <a:t> </a:t>
                      </a:r>
                      <a:r>
                        <a:rPr lang="en-IN" sz="1600" b="1" dirty="0"/>
                        <a:t>O</a:t>
                      </a:r>
                      <a:r>
                        <a:rPr lang="en-IN" sz="1600" b="1" spc="-5" dirty="0"/>
                        <a:t>c</a:t>
                      </a:r>
                      <a:r>
                        <a:rPr lang="en-IN" sz="1600" b="1" spc="-20" dirty="0"/>
                        <a:t>t</a:t>
                      </a:r>
                      <a:r>
                        <a:rPr lang="en-IN" sz="1600" b="1" dirty="0"/>
                        <a:t>al </a:t>
                      </a:r>
                      <a:r>
                        <a:rPr lang="en-IN" sz="1600" b="1" spc="10" dirty="0"/>
                        <a:t> </a:t>
                      </a:r>
                      <a:r>
                        <a:rPr lang="en-IN" sz="1600" b="1" dirty="0"/>
                        <a:t>a</a:t>
                      </a:r>
                      <a:r>
                        <a:rPr lang="en-IN" sz="1600" b="1" spc="5" dirty="0"/>
                        <a:t>n</a:t>
                      </a:r>
                      <a:r>
                        <a:rPr lang="en-IN" sz="1600" b="1" dirty="0"/>
                        <a:t>d</a:t>
                      </a:r>
                      <a:r>
                        <a:rPr lang="en-IN" sz="1600" b="1" spc="270" dirty="0"/>
                        <a:t> </a:t>
                      </a:r>
                      <a:r>
                        <a:rPr lang="en-IN" sz="1600" b="1" spc="-5" dirty="0"/>
                        <a:t>H</a:t>
                      </a:r>
                      <a:r>
                        <a:rPr lang="en-IN" sz="1600" b="1" spc="-20" dirty="0"/>
                        <a:t>e</a:t>
                      </a:r>
                      <a:r>
                        <a:rPr lang="en-IN" sz="1600" b="1" spc="-30" dirty="0"/>
                        <a:t>x</a:t>
                      </a:r>
                      <a:r>
                        <a:rPr lang="en-IN" sz="1600" b="1" dirty="0"/>
                        <a:t>a</a:t>
                      </a:r>
                      <a:r>
                        <a:rPr lang="en-IN" sz="1600" b="1" spc="5" dirty="0"/>
                        <a:t>d</a:t>
                      </a:r>
                      <a:r>
                        <a:rPr lang="en-IN" sz="1600" b="1" dirty="0"/>
                        <a:t>ecimal </a:t>
                      </a:r>
                      <a:r>
                        <a:rPr lang="en-IN" sz="1600" b="1" spc="5" dirty="0"/>
                        <a:t>Nu</a:t>
                      </a:r>
                      <a:r>
                        <a:rPr lang="en-IN" sz="1600" b="1" dirty="0"/>
                        <a:t>m</a:t>
                      </a:r>
                      <a:r>
                        <a:rPr lang="en-IN" sz="1600" b="1" spc="-5" dirty="0"/>
                        <a:t>b</a:t>
                      </a:r>
                      <a:r>
                        <a:rPr lang="en-IN" sz="1600" b="1" dirty="0"/>
                        <a:t>e</a:t>
                      </a:r>
                      <a:r>
                        <a:rPr lang="en-IN" sz="1600" b="1" spc="-20" dirty="0"/>
                        <a:t>r</a:t>
                      </a:r>
                      <a:r>
                        <a:rPr lang="en-IN" sz="1600" b="1" dirty="0"/>
                        <a:t>s,</a:t>
                      </a:r>
                      <a:r>
                        <a:rPr lang="en-IN" sz="1600" b="1" spc="10" dirty="0"/>
                        <a:t> </a:t>
                      </a:r>
                      <a:r>
                        <a:rPr lang="en-IN" sz="1600" b="1" spc="-5" dirty="0"/>
                        <a:t>N</a:t>
                      </a:r>
                      <a:r>
                        <a:rPr lang="en-IN" sz="1600" b="1" spc="5" dirty="0"/>
                        <a:t>u</a:t>
                      </a:r>
                      <a:r>
                        <a:rPr lang="en-IN" sz="1600" b="1" dirty="0"/>
                        <a:t>m</a:t>
                      </a:r>
                      <a:r>
                        <a:rPr lang="en-IN" sz="1600" b="1" spc="5" dirty="0"/>
                        <a:t>b</a:t>
                      </a:r>
                      <a:r>
                        <a:rPr lang="en-IN" sz="1600" b="1" spc="-10" dirty="0"/>
                        <a:t>e</a:t>
                      </a:r>
                      <a:r>
                        <a:rPr lang="en-IN" sz="1600" b="1" dirty="0"/>
                        <a:t>r</a:t>
                      </a:r>
                      <a:r>
                        <a:rPr lang="en-IN" sz="1600" b="1" spc="10" dirty="0"/>
                        <a:t> </a:t>
                      </a:r>
                      <a:r>
                        <a:rPr lang="en-IN" sz="1600" b="1" spc="-5" dirty="0"/>
                        <a:t>B</a:t>
                      </a:r>
                      <a:r>
                        <a:rPr lang="en-IN" sz="1600" b="1" dirty="0"/>
                        <a:t>ase Co</a:t>
                      </a:r>
                      <a:r>
                        <a:rPr lang="en-IN" sz="1600" b="1" spc="-20" dirty="0"/>
                        <a:t>n</a:t>
                      </a:r>
                      <a:r>
                        <a:rPr lang="en-IN" sz="1600" b="1" spc="-15" dirty="0"/>
                        <a:t>v</a:t>
                      </a:r>
                      <a:r>
                        <a:rPr lang="en-IN" sz="1600" b="1" dirty="0"/>
                        <a:t>e</a:t>
                      </a:r>
                      <a:r>
                        <a:rPr lang="en-IN" sz="1600" b="1" spc="-20" dirty="0"/>
                        <a:t>r</a:t>
                      </a:r>
                      <a:r>
                        <a:rPr lang="en-IN" sz="1600" b="1" dirty="0"/>
                        <a:t>sio</a:t>
                      </a:r>
                      <a:r>
                        <a:rPr lang="en-IN" sz="1600" b="1" spc="5" dirty="0"/>
                        <a:t>n</a:t>
                      </a:r>
                      <a:r>
                        <a:rPr lang="en-IN" sz="1600" b="1" dirty="0"/>
                        <a:t>,</a:t>
                      </a:r>
                      <a:r>
                        <a:rPr lang="en-IN" sz="1600" b="1" spc="10" dirty="0"/>
                        <a:t> </a:t>
                      </a:r>
                      <a:r>
                        <a:rPr lang="en-IN" sz="1600" b="1" dirty="0"/>
                        <a:t>s</a:t>
                      </a:r>
                      <a:r>
                        <a:rPr lang="en-IN" sz="1600" b="1" spc="-10" dirty="0"/>
                        <a:t>u</a:t>
                      </a:r>
                      <a:r>
                        <a:rPr lang="en-IN" sz="1600" b="1" spc="-5" dirty="0"/>
                        <a:t>b</a:t>
                      </a:r>
                      <a:r>
                        <a:rPr lang="en-IN" sz="1600" b="1" spc="5" dirty="0"/>
                        <a:t>t</a:t>
                      </a:r>
                      <a:r>
                        <a:rPr lang="en-IN" sz="1600" b="1" spc="-20" dirty="0"/>
                        <a:t>r</a:t>
                      </a:r>
                      <a:r>
                        <a:rPr lang="en-IN" sz="1600" b="1" dirty="0"/>
                        <a:t>ac</a:t>
                      </a:r>
                      <a:r>
                        <a:rPr lang="en-IN" sz="1600" b="1" spc="5" dirty="0"/>
                        <a:t>t</a:t>
                      </a:r>
                      <a:r>
                        <a:rPr lang="en-IN" sz="1600" b="1" dirty="0"/>
                        <a:t>i</a:t>
                      </a:r>
                      <a:r>
                        <a:rPr lang="en-IN" sz="1600" b="1" spc="-10" dirty="0"/>
                        <a:t>o</a:t>
                      </a:r>
                      <a:r>
                        <a:rPr lang="en-IN" sz="1600" b="1" dirty="0"/>
                        <a:t>n </a:t>
                      </a:r>
                      <a:r>
                        <a:rPr lang="en-IN" sz="1600" b="1" spc="5" dirty="0"/>
                        <a:t>u</a:t>
                      </a:r>
                      <a:r>
                        <a:rPr lang="en-IN" sz="1600" b="1" dirty="0"/>
                        <a:t>si</a:t>
                      </a:r>
                      <a:r>
                        <a:rPr lang="en-IN" sz="1600" b="1" spc="5" dirty="0"/>
                        <a:t>n</a:t>
                      </a:r>
                      <a:r>
                        <a:rPr lang="en-IN" sz="1600" b="1" dirty="0"/>
                        <a:t>g</a:t>
                      </a:r>
                      <a:r>
                        <a:rPr lang="en-IN" sz="1600" b="1" spc="10" dirty="0"/>
                        <a:t> </a:t>
                      </a:r>
                      <a:r>
                        <a:rPr lang="en-IN" sz="1600" b="1" spc="50" dirty="0" err="1"/>
                        <a:t>r</a:t>
                      </a:r>
                      <a:r>
                        <a:rPr lang="en-IN" sz="1600" b="1" spc="-70" dirty="0" err="1"/>
                        <a:t>’</a:t>
                      </a:r>
                      <a:r>
                        <a:rPr lang="en-IN" sz="1600" b="1" dirty="0" err="1"/>
                        <a:t>s</a:t>
                      </a:r>
                      <a:r>
                        <a:rPr lang="en-IN" sz="1600" b="1" dirty="0"/>
                        <a:t> a</a:t>
                      </a:r>
                      <a:r>
                        <a:rPr lang="en-IN" sz="1600" b="1" spc="-5" dirty="0"/>
                        <a:t>n</a:t>
                      </a:r>
                      <a:r>
                        <a:rPr lang="en-IN" sz="1600" b="1" dirty="0"/>
                        <a:t>d</a:t>
                      </a:r>
                      <a:r>
                        <a:rPr lang="en-IN" sz="1600" b="1" spc="20" dirty="0"/>
                        <a:t> </a:t>
                      </a:r>
                      <a:r>
                        <a:rPr lang="en-IN" sz="1600" b="1" dirty="0"/>
                        <a:t>r</a:t>
                      </a:r>
                      <a:r>
                        <a:rPr lang="en-IN" sz="1600" b="1" spc="5" dirty="0"/>
                        <a:t>-</a:t>
                      </a:r>
                      <a:r>
                        <a:rPr lang="en-IN" sz="1600" b="1" dirty="0"/>
                        <a:t>1</a:t>
                      </a:r>
                      <a:r>
                        <a:rPr lang="en-IN" sz="1600" b="1" spc="15" dirty="0"/>
                        <a:t> </a:t>
                      </a:r>
                      <a:r>
                        <a:rPr lang="en-IN" sz="1600" b="1" spc="-15" dirty="0"/>
                        <a:t>c</a:t>
                      </a:r>
                      <a:r>
                        <a:rPr lang="en-IN" sz="1600" b="1" dirty="0"/>
                        <a:t>o</a:t>
                      </a:r>
                      <a:r>
                        <a:rPr lang="en-IN" sz="1600" b="1" spc="-10" dirty="0"/>
                        <a:t>m</a:t>
                      </a:r>
                      <a:r>
                        <a:rPr lang="en-IN" sz="1600" b="1" spc="5" dirty="0"/>
                        <a:t>p</a:t>
                      </a:r>
                      <a:r>
                        <a:rPr lang="en-IN" sz="1600" b="1" dirty="0"/>
                        <a:t>le</a:t>
                      </a:r>
                      <a:r>
                        <a:rPr lang="en-IN" sz="1600" b="1" spc="5" dirty="0"/>
                        <a:t>m</a:t>
                      </a:r>
                      <a:r>
                        <a:rPr lang="en-IN" sz="1600" b="1" dirty="0"/>
                        <a:t>e</a:t>
                      </a:r>
                      <a:r>
                        <a:rPr lang="en-IN" sz="1600" b="1" spc="-15" dirty="0"/>
                        <a:t>n</a:t>
                      </a:r>
                      <a:r>
                        <a:rPr lang="en-IN" sz="1600" b="1" spc="5" dirty="0"/>
                        <a:t>t</a:t>
                      </a:r>
                      <a:r>
                        <a:rPr lang="en-IN" sz="1600" b="1" dirty="0"/>
                        <a:t>s,</a:t>
                      </a:r>
                      <a:r>
                        <a:rPr lang="en-IN" sz="1600" b="1" spc="15" dirty="0"/>
                        <a:t> </a:t>
                      </a:r>
                      <a:r>
                        <a:rPr lang="en-IN" sz="1600" b="1" spc="-40" dirty="0"/>
                        <a:t>R</a:t>
                      </a:r>
                      <a:r>
                        <a:rPr lang="en-IN" sz="1600" b="1" dirty="0"/>
                        <a:t>egi</a:t>
                      </a:r>
                      <a:r>
                        <a:rPr lang="en-IN" sz="1600" b="1" spc="-10" dirty="0"/>
                        <a:t>s</a:t>
                      </a:r>
                      <a:r>
                        <a:rPr lang="en-IN" sz="1600" b="1" spc="-5" dirty="0"/>
                        <a:t>t</a:t>
                      </a:r>
                      <a:r>
                        <a:rPr lang="en-IN" sz="1600" b="1" dirty="0"/>
                        <a:t>e</a:t>
                      </a:r>
                      <a:r>
                        <a:rPr lang="en-IN" sz="1600" b="1" spc="-20" dirty="0"/>
                        <a:t>r</a:t>
                      </a:r>
                      <a:r>
                        <a:rPr lang="en-IN" sz="1600" b="1" dirty="0"/>
                        <a:t>s, </a:t>
                      </a:r>
                      <a:r>
                        <a:rPr lang="en-IN" sz="1600" b="1" spc="-5" dirty="0"/>
                        <a:t>B</a:t>
                      </a:r>
                      <a:r>
                        <a:rPr lang="en-IN" sz="1600" b="1" dirty="0"/>
                        <a:t>i</a:t>
                      </a:r>
                      <a:r>
                        <a:rPr lang="en-IN" sz="1600" b="1" spc="5" dirty="0"/>
                        <a:t>n</a:t>
                      </a:r>
                      <a:r>
                        <a:rPr lang="en-IN" sz="1600" b="1" dirty="0"/>
                        <a:t>ary Logic, </a:t>
                      </a:r>
                      <a:r>
                        <a:rPr lang="en-IN" sz="1600" b="1" spc="5" dirty="0"/>
                        <a:t>D</a:t>
                      </a:r>
                      <a:r>
                        <a:rPr lang="en-IN" sz="1600" b="1" dirty="0"/>
                        <a:t>ig</a:t>
                      </a:r>
                      <a:r>
                        <a:rPr lang="en-IN" sz="1600" b="1" spc="-10" dirty="0"/>
                        <a:t>i</a:t>
                      </a:r>
                      <a:r>
                        <a:rPr lang="en-IN" sz="1600" b="1" spc="-5" dirty="0"/>
                        <a:t>t</a:t>
                      </a:r>
                      <a:r>
                        <a:rPr lang="en-IN" sz="1600" b="1" dirty="0"/>
                        <a:t>al</a:t>
                      </a:r>
                      <a:r>
                        <a:rPr lang="en-IN" sz="1600" b="1" spc="5" dirty="0"/>
                        <a:t> </a:t>
                      </a:r>
                      <a:r>
                        <a:rPr lang="en-IN" sz="1600" b="1" dirty="0"/>
                        <a:t>Logic</a:t>
                      </a:r>
                      <a:r>
                        <a:rPr lang="en-IN" sz="1600" b="1" spc="15" dirty="0"/>
                        <a:t> </a:t>
                      </a:r>
                      <a:r>
                        <a:rPr lang="en-IN" sz="1600" b="1" dirty="0"/>
                        <a:t>G</a:t>
                      </a:r>
                      <a:r>
                        <a:rPr lang="en-IN" sz="1600" b="1" spc="-25" dirty="0"/>
                        <a:t>a</a:t>
                      </a:r>
                      <a:r>
                        <a:rPr lang="en-IN" sz="1600" b="1" spc="-5" dirty="0"/>
                        <a:t>t</a:t>
                      </a:r>
                      <a:r>
                        <a:rPr lang="en-IN" sz="1600" b="1" dirty="0"/>
                        <a:t>es – basics. </a:t>
                      </a:r>
                      <a:endParaRPr lang="en-IN" sz="1600" b="1" dirty="0" smtClean="0"/>
                    </a:p>
                    <a:p>
                      <a:pPr marL="62865" marR="142875" algn="just">
                        <a:lnSpc>
                          <a:spcPct val="150000"/>
                        </a:lnSpc>
                        <a:spcBef>
                          <a:spcPts val="0"/>
                        </a:spcBef>
                        <a:spcAft>
                          <a:spcPts val="0"/>
                        </a:spcAft>
                      </a:pPr>
                      <a:endParaRPr lang="en-US" sz="1600" b="1" dirty="0"/>
                    </a:p>
                    <a:p>
                      <a:pPr marL="62865" marR="142875" algn="just">
                        <a:lnSpc>
                          <a:spcPct val="150000"/>
                        </a:lnSpc>
                        <a:spcBef>
                          <a:spcPts val="0"/>
                        </a:spcBef>
                        <a:spcAft>
                          <a:spcPts val="0"/>
                        </a:spcAft>
                      </a:pPr>
                      <a:r>
                        <a:rPr lang="en-IN" sz="1600" b="1" spc="-5" dirty="0"/>
                        <a:t>B</a:t>
                      </a:r>
                      <a:r>
                        <a:rPr lang="en-IN" sz="1600" b="1" dirty="0"/>
                        <a:t>asic</a:t>
                      </a:r>
                      <a:r>
                        <a:rPr lang="en-IN" sz="1600" b="1" spc="10" dirty="0"/>
                        <a:t> </a:t>
                      </a:r>
                      <a:r>
                        <a:rPr lang="en-IN" sz="1600" b="1" dirty="0"/>
                        <a:t>El</a:t>
                      </a:r>
                      <a:r>
                        <a:rPr lang="en-IN" sz="1600" b="1" spc="5" dirty="0"/>
                        <a:t>e</a:t>
                      </a:r>
                      <a:r>
                        <a:rPr lang="en-IN" sz="1600" b="1" dirty="0"/>
                        <a:t>me</a:t>
                      </a:r>
                      <a:r>
                        <a:rPr lang="en-IN" sz="1600" b="1" spc="-15" dirty="0"/>
                        <a:t>n</a:t>
                      </a:r>
                      <a:r>
                        <a:rPr lang="en-IN" sz="1600" b="1" spc="5" dirty="0"/>
                        <a:t>t</a:t>
                      </a:r>
                      <a:r>
                        <a:rPr lang="en-IN" sz="1600" b="1" dirty="0"/>
                        <a:t>s of Von-Neumann model,</a:t>
                      </a:r>
                      <a:r>
                        <a:rPr lang="en-IN" sz="1600" b="1" spc="15" dirty="0"/>
                        <a:t> </a:t>
                      </a:r>
                      <a:r>
                        <a:rPr lang="en-IN" sz="1600" b="1" spc="5" dirty="0"/>
                        <a:t>P</a:t>
                      </a:r>
                      <a:r>
                        <a:rPr lang="en-IN" sz="1600" b="1" spc="-20" dirty="0"/>
                        <a:t>r</a:t>
                      </a:r>
                      <a:r>
                        <a:rPr lang="en-IN" sz="1600" b="1" dirty="0"/>
                        <a:t>o</a:t>
                      </a:r>
                      <a:r>
                        <a:rPr lang="en-IN" sz="1600" b="1" spc="-5" dirty="0"/>
                        <a:t>c</a:t>
                      </a:r>
                      <a:r>
                        <a:rPr lang="en-IN" sz="1600" b="1" spc="5" dirty="0"/>
                        <a:t>e</a:t>
                      </a:r>
                      <a:r>
                        <a:rPr lang="en-IN" sz="1600" b="1" spc="-25" dirty="0"/>
                        <a:t>s</a:t>
                      </a:r>
                      <a:r>
                        <a:rPr lang="en-IN" sz="1600" b="1" dirty="0"/>
                        <a:t>sor</a:t>
                      </a:r>
                      <a:r>
                        <a:rPr lang="en-IN" sz="1600" b="1" spc="20" dirty="0"/>
                        <a:t> </a:t>
                      </a:r>
                      <a:r>
                        <a:rPr lang="en-IN" sz="1600" b="1" spc="-30" dirty="0"/>
                        <a:t>R</a:t>
                      </a:r>
                      <a:r>
                        <a:rPr lang="en-IN" sz="1600" b="1" dirty="0"/>
                        <a:t>egi</a:t>
                      </a:r>
                      <a:r>
                        <a:rPr lang="en-IN" sz="1600" b="1" spc="-10" dirty="0"/>
                        <a:t>s</a:t>
                      </a:r>
                      <a:r>
                        <a:rPr lang="en-IN" sz="1600" b="1" spc="-5" dirty="0"/>
                        <a:t>t</a:t>
                      </a:r>
                      <a:r>
                        <a:rPr lang="en-IN" sz="1600" b="1" spc="5" dirty="0"/>
                        <a:t>e</a:t>
                      </a:r>
                      <a:r>
                        <a:rPr lang="en-IN" sz="1600" b="1" spc="-20" dirty="0"/>
                        <a:t>r</a:t>
                      </a:r>
                      <a:r>
                        <a:rPr lang="en-IN" sz="1600" b="1" dirty="0"/>
                        <a:t>s, In</a:t>
                      </a:r>
                      <a:r>
                        <a:rPr lang="en-IN" sz="1600" b="1" spc="-25" dirty="0"/>
                        <a:t>s</a:t>
                      </a:r>
                      <a:r>
                        <a:rPr lang="en-IN" sz="1600" b="1" spc="5" dirty="0"/>
                        <a:t>t</a:t>
                      </a:r>
                      <a:r>
                        <a:rPr lang="en-IN" sz="1600" b="1" dirty="0"/>
                        <a:t>r</a:t>
                      </a:r>
                      <a:r>
                        <a:rPr lang="en-IN" sz="1600" b="1" spc="5" dirty="0"/>
                        <a:t>u</a:t>
                      </a:r>
                      <a:r>
                        <a:rPr lang="en-IN" sz="1600" b="1" spc="-5" dirty="0"/>
                        <a:t>c</a:t>
                      </a:r>
                      <a:r>
                        <a:rPr lang="en-IN" sz="1600" b="1" spc="5" dirty="0"/>
                        <a:t>t</a:t>
                      </a:r>
                      <a:r>
                        <a:rPr lang="en-IN" sz="1600" b="1" spc="-25" dirty="0"/>
                        <a:t>i</a:t>
                      </a:r>
                      <a:r>
                        <a:rPr lang="en-IN" sz="1600" b="1" spc="5" dirty="0"/>
                        <a:t>o</a:t>
                      </a:r>
                      <a:r>
                        <a:rPr lang="en-IN" sz="1600" b="1" dirty="0"/>
                        <a:t>n</a:t>
                      </a:r>
                      <a:r>
                        <a:rPr lang="en-IN" sz="1600" b="1" spc="20" dirty="0"/>
                        <a:t> </a:t>
                      </a:r>
                      <a:r>
                        <a:rPr lang="en-IN" sz="1600" b="1" dirty="0"/>
                        <a:t>E</a:t>
                      </a:r>
                      <a:r>
                        <a:rPr lang="en-IN" sz="1600" b="1" spc="-40" dirty="0"/>
                        <a:t>x</a:t>
                      </a:r>
                      <a:r>
                        <a:rPr lang="en-IN" sz="1600" b="1" dirty="0"/>
                        <a:t>e</a:t>
                      </a:r>
                      <a:r>
                        <a:rPr lang="en-IN" sz="1600" b="1" spc="5" dirty="0"/>
                        <a:t>c</a:t>
                      </a:r>
                      <a:r>
                        <a:rPr lang="en-IN" sz="1600" b="1" spc="-5" dirty="0"/>
                        <a:t>u</a:t>
                      </a:r>
                      <a:r>
                        <a:rPr lang="en-IN" sz="1600" b="1" spc="5" dirty="0"/>
                        <a:t>t</a:t>
                      </a:r>
                      <a:r>
                        <a:rPr lang="en-IN" sz="1600" b="1" dirty="0"/>
                        <a:t>i</a:t>
                      </a:r>
                      <a:r>
                        <a:rPr lang="en-IN" sz="1600" b="1" spc="-10" dirty="0"/>
                        <a:t>o</a:t>
                      </a:r>
                      <a:r>
                        <a:rPr lang="en-IN" sz="1600" b="1" spc="5" dirty="0"/>
                        <a:t>n</a:t>
                      </a:r>
                      <a:r>
                        <a:rPr lang="en-IN" sz="1600" b="1" dirty="0"/>
                        <a:t>, </a:t>
                      </a:r>
                      <a:r>
                        <a:rPr lang="en-IN" sz="1600" b="1" spc="-15" dirty="0"/>
                        <a:t>I</a:t>
                      </a:r>
                      <a:r>
                        <a:rPr lang="en-IN" sz="1600" b="1" spc="-5" dirty="0"/>
                        <a:t>nt</a:t>
                      </a:r>
                      <a:r>
                        <a:rPr lang="en-IN" sz="1600" b="1" spc="5" dirty="0"/>
                        <a:t>e</a:t>
                      </a:r>
                      <a:r>
                        <a:rPr lang="en-IN" sz="1600" b="1" dirty="0"/>
                        <a:t>rr</a:t>
                      </a:r>
                      <a:r>
                        <a:rPr lang="en-IN" sz="1600" b="1" spc="-5" dirty="0"/>
                        <a:t>up</a:t>
                      </a:r>
                      <a:r>
                        <a:rPr lang="en-IN" sz="1600" b="1" spc="10" dirty="0"/>
                        <a:t>t</a:t>
                      </a:r>
                      <a:r>
                        <a:rPr lang="en-IN" sz="1600" b="1" dirty="0"/>
                        <a:t>s,</a:t>
                      </a:r>
                      <a:r>
                        <a:rPr lang="en-IN" sz="1600" b="1" spc="15" dirty="0"/>
                        <a:t> </a:t>
                      </a:r>
                      <a:r>
                        <a:rPr lang="en-IN" sz="1600" b="1" spc="-10" dirty="0"/>
                        <a:t>T</a:t>
                      </a:r>
                      <a:r>
                        <a:rPr lang="en-IN" sz="1600" b="1" spc="5" dirty="0"/>
                        <a:t>h</a:t>
                      </a:r>
                      <a:r>
                        <a:rPr lang="en-IN" sz="1600" b="1" dirty="0"/>
                        <a:t>e</a:t>
                      </a:r>
                      <a:r>
                        <a:rPr lang="en-IN" sz="1600" b="1" spc="5" dirty="0"/>
                        <a:t> </a:t>
                      </a:r>
                      <a:r>
                        <a:rPr lang="en-IN" sz="1600" b="1" spc="-5" dirty="0"/>
                        <a:t>M</a:t>
                      </a:r>
                      <a:r>
                        <a:rPr lang="en-IN" sz="1600" b="1" dirty="0"/>
                        <a:t>em</a:t>
                      </a:r>
                      <a:r>
                        <a:rPr lang="en-IN" sz="1600" b="1" spc="5" dirty="0"/>
                        <a:t>o</a:t>
                      </a:r>
                      <a:r>
                        <a:rPr lang="en-IN" sz="1600" b="1" spc="-10" dirty="0"/>
                        <a:t>r</a:t>
                      </a:r>
                      <a:r>
                        <a:rPr lang="en-IN" sz="1600" b="1" dirty="0"/>
                        <a:t>y </a:t>
                      </a:r>
                      <a:r>
                        <a:rPr lang="en-IN" sz="1600" b="1" spc="-5" dirty="0"/>
                        <a:t>H</a:t>
                      </a:r>
                      <a:r>
                        <a:rPr lang="en-IN" sz="1600" b="1" dirty="0"/>
                        <a:t>i</a:t>
                      </a:r>
                      <a:r>
                        <a:rPr lang="en-IN" sz="1600" b="1" spc="5" dirty="0"/>
                        <a:t>e</a:t>
                      </a:r>
                      <a:r>
                        <a:rPr lang="en-IN" sz="1600" b="1" spc="-20" dirty="0"/>
                        <a:t>r</a:t>
                      </a:r>
                      <a:r>
                        <a:rPr lang="en-IN" sz="1600" b="1" dirty="0"/>
                        <a:t>a</a:t>
                      </a:r>
                      <a:r>
                        <a:rPr lang="en-IN" sz="1600" b="1" spc="-10" dirty="0"/>
                        <a:t>r</a:t>
                      </a:r>
                      <a:r>
                        <a:rPr lang="en-IN" sz="1600" b="1" spc="-5" dirty="0"/>
                        <a:t>c</a:t>
                      </a:r>
                      <a:r>
                        <a:rPr lang="en-IN" sz="1600" b="1" spc="-20" dirty="0"/>
                        <a:t>h</a:t>
                      </a:r>
                      <a:r>
                        <a:rPr lang="en-IN" sz="1600" b="1" spc="-85" dirty="0"/>
                        <a:t>y</a:t>
                      </a:r>
                      <a:r>
                        <a:rPr lang="en-IN" sz="1600" b="1" dirty="0"/>
                        <a:t>, </a:t>
                      </a:r>
                      <a:r>
                        <a:rPr lang="en-IN" sz="1600" b="1" spc="-5" dirty="0"/>
                        <a:t>C</a:t>
                      </a:r>
                      <a:r>
                        <a:rPr lang="en-IN" sz="1600" b="1" dirty="0"/>
                        <a:t>ache  </a:t>
                      </a:r>
                      <a:r>
                        <a:rPr lang="en-IN" sz="1600" b="1" spc="220" dirty="0"/>
                        <a:t> </a:t>
                      </a:r>
                      <a:r>
                        <a:rPr lang="en-IN" sz="1600" b="1" spc="5" dirty="0"/>
                        <a:t>Me</a:t>
                      </a:r>
                      <a:r>
                        <a:rPr lang="en-IN" sz="1600" b="1" spc="-10" dirty="0"/>
                        <a:t>m</a:t>
                      </a:r>
                      <a:r>
                        <a:rPr lang="en-IN" sz="1600" b="1" spc="-5" dirty="0"/>
                        <a:t>o</a:t>
                      </a:r>
                      <a:r>
                        <a:rPr lang="en-IN" sz="1600" b="1" dirty="0"/>
                        <a:t>r</a:t>
                      </a:r>
                      <a:r>
                        <a:rPr lang="en-IN" sz="1600" b="1" spc="-85" dirty="0"/>
                        <a:t>y</a:t>
                      </a:r>
                      <a:r>
                        <a:rPr lang="en-IN" sz="1600" b="1" dirty="0"/>
                        <a:t>,  </a:t>
                      </a:r>
                      <a:r>
                        <a:rPr lang="en-IN" sz="1600" b="1" spc="235" dirty="0"/>
                        <a:t> </a:t>
                      </a:r>
                      <a:r>
                        <a:rPr lang="en-IN" sz="1600" b="1" dirty="0"/>
                        <a:t>I/O </a:t>
                      </a:r>
                      <a:r>
                        <a:rPr lang="en-IN" sz="1600" b="1" spc="-5" dirty="0"/>
                        <a:t>C</a:t>
                      </a:r>
                      <a:r>
                        <a:rPr lang="en-IN" sz="1600" b="1" spc="5" dirty="0"/>
                        <a:t>o</a:t>
                      </a:r>
                      <a:r>
                        <a:rPr lang="en-IN" sz="1600" b="1" dirty="0"/>
                        <a:t>mm</a:t>
                      </a:r>
                      <a:r>
                        <a:rPr lang="en-IN" sz="1600" b="1" spc="5" dirty="0"/>
                        <a:t>u</a:t>
                      </a:r>
                      <a:r>
                        <a:rPr lang="en-IN" sz="1600" b="1" spc="10" dirty="0"/>
                        <a:t>n</a:t>
                      </a:r>
                      <a:r>
                        <a:rPr lang="en-IN" sz="1600" b="1" dirty="0"/>
                        <a:t>i</a:t>
                      </a:r>
                      <a:r>
                        <a:rPr lang="en-IN" sz="1600" b="1" spc="-15" dirty="0"/>
                        <a:t>c</a:t>
                      </a:r>
                      <a:r>
                        <a:rPr lang="en-IN" sz="1600" b="1" spc="-25" dirty="0"/>
                        <a:t>a</a:t>
                      </a:r>
                      <a:r>
                        <a:rPr lang="en-IN" sz="1600" b="1" spc="5" dirty="0"/>
                        <a:t>t</a:t>
                      </a:r>
                      <a:r>
                        <a:rPr lang="en-IN" sz="1600" b="1" dirty="0"/>
                        <a:t>ion    </a:t>
                      </a:r>
                      <a:r>
                        <a:rPr lang="en-IN" sz="1600" b="1" spc="5" dirty="0"/>
                        <a:t> </a:t>
                      </a:r>
                      <a:r>
                        <a:rPr lang="en-IN" sz="1600" b="1" spc="-100" dirty="0"/>
                        <a:t>T</a:t>
                      </a:r>
                      <a:r>
                        <a:rPr lang="en-IN" sz="1600" b="1" spc="5" dirty="0"/>
                        <a:t>e</a:t>
                      </a:r>
                      <a:r>
                        <a:rPr lang="en-IN" sz="1600" b="1" spc="-5" dirty="0"/>
                        <a:t>c</a:t>
                      </a:r>
                      <a:r>
                        <a:rPr lang="en-IN" sz="1600" b="1" spc="5" dirty="0"/>
                        <a:t>hn</a:t>
                      </a:r>
                      <a:r>
                        <a:rPr lang="en-IN" sz="1600" b="1" spc="-25" dirty="0"/>
                        <a:t>i</a:t>
                      </a:r>
                      <a:r>
                        <a:rPr lang="en-IN" sz="1600" b="1" spc="5" dirty="0"/>
                        <a:t>qu</a:t>
                      </a:r>
                      <a:r>
                        <a:rPr lang="en-IN" sz="1600" b="1" dirty="0"/>
                        <a:t>es, and Virtual Memory.  </a:t>
                      </a:r>
                      <a:endParaRPr lang="en-US" sz="1600" b="1" dirty="0">
                        <a:latin typeface="Calibri"/>
                        <a:ea typeface="Calibri"/>
                        <a:cs typeface="Times New Roman"/>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914400" y="152400"/>
            <a:ext cx="7086600" cy="609600"/>
          </a:xfrm>
          <a:prstGeom prst="rect">
            <a:avLst/>
          </a:prstGeom>
          <a:noFill/>
          <a:ln w="9525">
            <a:noFill/>
            <a:miter lim="800000"/>
            <a:headEnd/>
            <a:tailEnd/>
          </a:ln>
          <a:effectLst/>
        </p:spPr>
        <p:txBody>
          <a:bodyPr anchor="ctr"/>
          <a:lstStyle/>
          <a:p>
            <a:pPr algn="ctr"/>
            <a:r>
              <a:rPr lang="en-US" sz="4000" u="sng">
                <a:solidFill>
                  <a:schemeClr val="accent2"/>
                </a:solidFill>
              </a:rPr>
              <a:t>ASCII</a:t>
            </a:r>
          </a:p>
        </p:txBody>
      </p:sp>
      <p:pic>
        <p:nvPicPr>
          <p:cNvPr id="112644" name="Picture 4"/>
          <p:cNvPicPr>
            <a:picLocks noChangeAspect="1" noChangeArrowheads="1"/>
          </p:cNvPicPr>
          <p:nvPr/>
        </p:nvPicPr>
        <p:blipFill>
          <a:blip r:embed="rId2"/>
          <a:srcRect/>
          <a:stretch>
            <a:fillRect/>
          </a:stretch>
        </p:blipFill>
        <p:spPr bwMode="auto">
          <a:xfrm>
            <a:off x="0" y="762000"/>
            <a:ext cx="91440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914400" y="304800"/>
            <a:ext cx="7086600" cy="914400"/>
          </a:xfrm>
          <a:prstGeom prst="rect">
            <a:avLst/>
          </a:prstGeom>
          <a:noFill/>
          <a:ln w="9525">
            <a:noFill/>
            <a:miter lim="800000"/>
            <a:headEnd/>
            <a:tailEnd/>
          </a:ln>
          <a:effectLst/>
        </p:spPr>
        <p:txBody>
          <a:bodyPr anchor="ctr"/>
          <a:lstStyle/>
          <a:p>
            <a:pPr algn="ctr"/>
            <a:r>
              <a:rPr lang="en-US" sz="4000" u="sng">
                <a:solidFill>
                  <a:schemeClr val="accent2"/>
                </a:solidFill>
              </a:rPr>
              <a:t>EBCDIC</a:t>
            </a:r>
          </a:p>
        </p:txBody>
      </p:sp>
      <p:sp>
        <p:nvSpPr>
          <p:cNvPr id="113667" name="Rectangle 3"/>
          <p:cNvSpPr>
            <a:spLocks noChangeArrowheads="1"/>
          </p:cNvSpPr>
          <p:nvPr/>
        </p:nvSpPr>
        <p:spPr bwMode="auto">
          <a:xfrm>
            <a:off x="228600" y="1981200"/>
            <a:ext cx="8763000" cy="1447800"/>
          </a:xfrm>
          <a:prstGeom prst="rect">
            <a:avLst/>
          </a:prstGeom>
          <a:noFill/>
          <a:ln w="9525">
            <a:noFill/>
            <a:miter lim="800000"/>
            <a:headEnd/>
            <a:tailEnd/>
          </a:ln>
          <a:effectLst/>
        </p:spPr>
        <p:txBody>
          <a:bodyPr/>
          <a:lstStyle/>
          <a:p>
            <a:pPr marL="342900" indent="-342900">
              <a:spcBef>
                <a:spcPct val="20000"/>
              </a:spcBef>
            </a:pPr>
            <a:endParaRPr lang="en-US" sz="3200">
              <a:latin typeface="Times New Roman" pitchFamily="18" charset="0"/>
            </a:endParaRPr>
          </a:p>
          <a:p>
            <a:pPr marL="342900" indent="-342900">
              <a:spcBef>
                <a:spcPct val="20000"/>
              </a:spcBef>
              <a:buFontTx/>
              <a:buChar char="•"/>
            </a:pPr>
            <a:endParaRPr lang="en-US" sz="2800">
              <a:latin typeface="Times New Roman" pitchFamily="18" charset="0"/>
            </a:endParaRPr>
          </a:p>
        </p:txBody>
      </p:sp>
      <p:sp>
        <p:nvSpPr>
          <p:cNvPr id="113668" name="Rectangle 4"/>
          <p:cNvSpPr>
            <a:spLocks noChangeArrowheads="1"/>
          </p:cNvSpPr>
          <p:nvPr/>
        </p:nvSpPr>
        <p:spPr bwMode="auto">
          <a:xfrm>
            <a:off x="0" y="1219200"/>
            <a:ext cx="9144000" cy="4801314"/>
          </a:xfrm>
          <a:prstGeom prst="rect">
            <a:avLst/>
          </a:prstGeom>
          <a:noFill/>
          <a:ln w="9525">
            <a:noFill/>
            <a:miter lim="800000"/>
            <a:headEnd/>
            <a:tailEnd/>
          </a:ln>
          <a:effectLst/>
        </p:spPr>
        <p:txBody>
          <a:bodyPr>
            <a:spAutoFit/>
          </a:bodyPr>
          <a:lstStyle/>
          <a:p>
            <a:endParaRPr lang="en-US" b="1" dirty="0">
              <a:effectLst>
                <a:outerShdw blurRad="38100" dist="38100" dir="2700000" algn="tl">
                  <a:srgbClr val="C0C0C0"/>
                </a:outerShdw>
              </a:effectLst>
            </a:endParaRPr>
          </a:p>
          <a:p>
            <a:pPr>
              <a:buFontTx/>
              <a:buChar char="•"/>
            </a:pPr>
            <a:r>
              <a:rPr lang="en-US" sz="3200" b="1" dirty="0">
                <a:effectLst>
                  <a:outerShdw blurRad="38100" dist="38100" dir="2700000" algn="tl">
                    <a:srgbClr val="C0C0C0"/>
                  </a:outerShdw>
                </a:effectLst>
                <a:latin typeface="Times New Roman" pitchFamily="18" charset="0"/>
              </a:rPr>
              <a:t> </a:t>
            </a:r>
            <a:r>
              <a:rPr lang="en-US" sz="3200" b="1" dirty="0" smtClean="0">
                <a:effectLst>
                  <a:outerShdw blurRad="38100" dist="38100" dir="2700000" algn="tl">
                    <a:srgbClr val="C0C0C0"/>
                  </a:outerShdw>
                </a:effectLst>
                <a:latin typeface="Times New Roman" pitchFamily="18" charset="0"/>
              </a:rPr>
              <a:t>EBCDIC     425( 4     2     5)</a:t>
            </a:r>
            <a:endParaRPr lang="en-US" sz="3200" b="1" dirty="0">
              <a:effectLst>
                <a:outerShdw blurRad="38100" dist="38100" dir="2700000" algn="tl">
                  <a:srgbClr val="C0C0C0"/>
                </a:outerShdw>
              </a:effectLst>
              <a:latin typeface="Times New Roman" pitchFamily="18" charset="0"/>
            </a:endParaRPr>
          </a:p>
          <a:p>
            <a:pPr>
              <a:buFontTx/>
              <a:buChar char="•"/>
            </a:pPr>
            <a:r>
              <a:rPr lang="en-US" sz="3200" b="1" dirty="0">
                <a:effectLst>
                  <a:outerShdw blurRad="38100" dist="38100" dir="2700000" algn="tl">
                    <a:srgbClr val="C0C0C0"/>
                  </a:outerShdw>
                </a:effectLst>
                <a:latin typeface="Times New Roman" pitchFamily="18" charset="0"/>
              </a:rPr>
              <a:t> Expanded name </a:t>
            </a:r>
            <a:r>
              <a:rPr lang="en-US" sz="3200" b="1" dirty="0" smtClean="0">
                <a:effectLst>
                  <a:outerShdw blurRad="38100" dist="38100" dir="2700000" algn="tl">
                    <a:srgbClr val="C0C0C0"/>
                  </a:outerShdw>
                </a:effectLst>
                <a:latin typeface="Times New Roman" pitchFamily="18" charset="0"/>
              </a:rPr>
              <a:t>(0100  0010    0101) </a:t>
            </a:r>
            <a:r>
              <a:rPr lang="en-US" sz="3200" b="1" dirty="0">
                <a:effectLst>
                  <a:outerShdw blurRad="38100" dist="38100" dir="2700000" algn="tl">
                    <a:srgbClr val="C0C0C0"/>
                  </a:outerShdw>
                </a:effectLst>
                <a:latin typeface="Times New Roman" pitchFamily="18" charset="0"/>
              </a:rPr>
              <a:t/>
            </a:r>
            <a:br>
              <a:rPr lang="en-US" sz="3200" b="1" dirty="0">
                <a:effectLst>
                  <a:outerShdw blurRad="38100" dist="38100" dir="2700000" algn="tl">
                    <a:srgbClr val="C0C0C0"/>
                  </a:outerShdw>
                </a:effectLst>
                <a:latin typeface="Times New Roman" pitchFamily="18" charset="0"/>
              </a:rPr>
            </a:br>
            <a:r>
              <a:rPr lang="en-US" sz="3200" b="1" dirty="0">
                <a:solidFill>
                  <a:srgbClr val="FF0000"/>
                </a:solidFill>
                <a:effectLst>
                  <a:outerShdw blurRad="38100" dist="38100" dir="2700000" algn="tl">
                    <a:srgbClr val="C0C0C0"/>
                  </a:outerShdw>
                </a:effectLst>
                <a:latin typeface="Times New Roman" pitchFamily="18" charset="0"/>
              </a:rPr>
              <a:t>Extended Binary Coded Decimal Interchange Code</a:t>
            </a:r>
            <a:r>
              <a:rPr lang="en-US" sz="3200" b="1" dirty="0">
                <a:effectLst>
                  <a:outerShdw blurRad="38100" dist="38100" dir="2700000" algn="tl">
                    <a:srgbClr val="C0C0C0"/>
                  </a:outerShdw>
                </a:effectLst>
                <a:latin typeface="Times New Roman" pitchFamily="18" charset="0"/>
              </a:rPr>
              <a:t> </a:t>
            </a:r>
          </a:p>
          <a:p>
            <a:pPr>
              <a:buFontTx/>
              <a:buChar char="•"/>
            </a:pPr>
            <a:r>
              <a:rPr lang="en-US" sz="3200" b="1" dirty="0">
                <a:effectLst>
                  <a:outerShdw blurRad="38100" dist="38100" dir="2700000" algn="tl">
                    <a:srgbClr val="C0C0C0"/>
                  </a:outerShdw>
                </a:effectLst>
                <a:latin typeface="Times New Roman" pitchFamily="18" charset="0"/>
              </a:rPr>
              <a:t> Proprietary specification developed by IBM </a:t>
            </a:r>
          </a:p>
          <a:p>
            <a:pPr>
              <a:buFontTx/>
              <a:buChar char="•"/>
            </a:pPr>
            <a:r>
              <a:rPr lang="en-US" sz="3200" b="1" dirty="0">
                <a:effectLst>
                  <a:outerShdw blurRad="38100" dist="38100" dir="2700000" algn="tl">
                    <a:srgbClr val="C0C0C0"/>
                  </a:outerShdw>
                </a:effectLst>
                <a:latin typeface="Times New Roman" pitchFamily="18" charset="0"/>
              </a:rPr>
              <a:t> Characteristics/description </a:t>
            </a:r>
            <a:br>
              <a:rPr lang="en-US" sz="3200" b="1" dirty="0">
                <a:effectLst>
                  <a:outerShdw blurRad="38100" dist="38100" dir="2700000" algn="tl">
                    <a:srgbClr val="C0C0C0"/>
                  </a:outerShdw>
                </a:effectLst>
                <a:latin typeface="Times New Roman" pitchFamily="18" charset="0"/>
              </a:rPr>
            </a:br>
            <a:r>
              <a:rPr lang="en-US" sz="3200" b="1" dirty="0">
                <a:effectLst>
                  <a:outerShdw blurRad="38100" dist="38100" dir="2700000" algn="tl">
                    <a:srgbClr val="C0C0C0"/>
                  </a:outerShdw>
                </a:effectLst>
                <a:latin typeface="Times New Roman" pitchFamily="18" charset="0"/>
              </a:rPr>
              <a:t>A set of national character sets for interchange of documents between IBM mainframes. Most EBCDIC character sets do not contain all of the characters defined in the </a:t>
            </a:r>
            <a:r>
              <a:rPr lang="en-US" sz="3200" b="1" dirty="0">
                <a:effectLst>
                  <a:outerShdw blurRad="38100" dist="38100" dir="2700000" algn="tl">
                    <a:srgbClr val="C0C0C0"/>
                  </a:outerShdw>
                </a:effectLst>
                <a:latin typeface="Times New Roman" pitchFamily="18" charset="0"/>
                <a:hlinkClick r:id="rId2" action="ppaction://hlinksldjump"/>
              </a:rPr>
              <a:t>ASCII</a:t>
            </a:r>
            <a:r>
              <a:rPr lang="en-US" sz="3200" b="1" dirty="0">
                <a:effectLst>
                  <a:outerShdw blurRad="38100" dist="38100" dir="2700000" algn="tl">
                    <a:srgbClr val="C0C0C0"/>
                  </a:outerShdw>
                </a:effectLst>
                <a:latin typeface="Times New Roman" pitchFamily="18" charset="0"/>
              </a:rPr>
              <a:t> code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914400" y="304800"/>
            <a:ext cx="7086600" cy="914400"/>
          </a:xfrm>
          <a:prstGeom prst="rect">
            <a:avLst/>
          </a:prstGeom>
          <a:noFill/>
          <a:ln w="9525">
            <a:noFill/>
            <a:miter lim="800000"/>
            <a:headEnd/>
            <a:tailEnd/>
          </a:ln>
          <a:effectLst/>
        </p:spPr>
        <p:txBody>
          <a:bodyPr anchor="ctr"/>
          <a:lstStyle/>
          <a:p>
            <a:pPr algn="ctr"/>
            <a:r>
              <a:rPr lang="en-US" sz="4000" u="sng">
                <a:solidFill>
                  <a:schemeClr val="accent2"/>
                </a:solidFill>
              </a:rPr>
              <a:t>EBCDIC</a:t>
            </a:r>
          </a:p>
        </p:txBody>
      </p:sp>
      <p:sp>
        <p:nvSpPr>
          <p:cNvPr id="115715" name="Rectangle 3"/>
          <p:cNvSpPr>
            <a:spLocks noChangeArrowheads="1"/>
          </p:cNvSpPr>
          <p:nvPr/>
        </p:nvSpPr>
        <p:spPr bwMode="auto">
          <a:xfrm>
            <a:off x="228600" y="1981200"/>
            <a:ext cx="8763000" cy="1447800"/>
          </a:xfrm>
          <a:prstGeom prst="rect">
            <a:avLst/>
          </a:prstGeom>
          <a:noFill/>
          <a:ln w="9525">
            <a:noFill/>
            <a:miter lim="800000"/>
            <a:headEnd/>
            <a:tailEnd/>
          </a:ln>
          <a:effectLst/>
        </p:spPr>
        <p:txBody>
          <a:bodyPr/>
          <a:lstStyle/>
          <a:p>
            <a:pPr marL="342900" indent="-342900">
              <a:spcBef>
                <a:spcPct val="20000"/>
              </a:spcBef>
            </a:pPr>
            <a:endParaRPr lang="en-US" sz="3200">
              <a:latin typeface="Times New Roman" pitchFamily="18" charset="0"/>
            </a:endParaRPr>
          </a:p>
          <a:p>
            <a:pPr marL="342900" indent="-342900">
              <a:spcBef>
                <a:spcPct val="20000"/>
              </a:spcBef>
              <a:buFontTx/>
              <a:buChar char="•"/>
            </a:pPr>
            <a:endParaRPr lang="en-US" sz="2800">
              <a:latin typeface="Times New Roman" pitchFamily="18" charset="0"/>
            </a:endParaRPr>
          </a:p>
        </p:txBody>
      </p:sp>
      <p:sp>
        <p:nvSpPr>
          <p:cNvPr id="115716" name="Rectangle 4"/>
          <p:cNvSpPr>
            <a:spLocks noChangeArrowheads="1"/>
          </p:cNvSpPr>
          <p:nvPr/>
        </p:nvSpPr>
        <p:spPr bwMode="auto">
          <a:xfrm>
            <a:off x="0" y="1219200"/>
            <a:ext cx="9144000" cy="4265613"/>
          </a:xfrm>
          <a:prstGeom prst="rect">
            <a:avLst/>
          </a:prstGeom>
          <a:noFill/>
          <a:ln w="9525">
            <a:noFill/>
            <a:miter lim="800000"/>
            <a:headEnd/>
            <a:tailEnd/>
          </a:ln>
          <a:effectLst/>
        </p:spPr>
        <p:txBody>
          <a:bodyPr>
            <a:spAutoFit/>
          </a:bodyPr>
          <a:lstStyle/>
          <a:p>
            <a:endParaRPr lang="en-US" b="1">
              <a:effectLst>
                <a:outerShdw blurRad="38100" dist="38100" dir="2700000" algn="tl">
                  <a:srgbClr val="C0C0C0"/>
                </a:outerShdw>
              </a:effectLst>
            </a:endParaRPr>
          </a:p>
          <a:p>
            <a:pPr>
              <a:buFontTx/>
              <a:buChar char="•"/>
            </a:pPr>
            <a:r>
              <a:rPr lang="en-US" sz="2800" b="1">
                <a:effectLst>
                  <a:outerShdw blurRad="38100" dist="38100" dir="2700000" algn="tl">
                    <a:srgbClr val="C0C0C0"/>
                  </a:outerShdw>
                </a:effectLst>
                <a:latin typeface="Times New Roman" pitchFamily="18" charset="0"/>
              </a:rPr>
              <a:t> </a:t>
            </a:r>
            <a:r>
              <a:rPr lang="en-US" sz="3200" b="1">
                <a:effectLst>
                  <a:outerShdw blurRad="38100" dist="38100" dir="2700000" algn="tl">
                    <a:srgbClr val="C0C0C0"/>
                  </a:outerShdw>
                </a:effectLst>
                <a:latin typeface="Times New Roman" pitchFamily="18" charset="0"/>
              </a:rPr>
              <a:t>EBCDIC</a:t>
            </a:r>
          </a:p>
          <a:p>
            <a:endParaRPr lang="en-US" sz="3200" b="1">
              <a:effectLst>
                <a:outerShdw blurRad="38100" dist="38100" dir="2700000" algn="tl">
                  <a:srgbClr val="C0C0C0"/>
                </a:outerShdw>
              </a:effectLst>
              <a:latin typeface="Times New Roman" pitchFamily="18" charset="0"/>
            </a:endParaRPr>
          </a:p>
          <a:p>
            <a:pPr>
              <a:buFontTx/>
              <a:buChar char="•"/>
            </a:pPr>
            <a:r>
              <a:rPr lang="en-US" sz="3200" b="1">
                <a:effectLst>
                  <a:outerShdw blurRad="38100" dist="38100" dir="2700000" algn="tl">
                    <a:srgbClr val="C0C0C0"/>
                  </a:outerShdw>
                </a:effectLst>
                <a:latin typeface="Times New Roman" pitchFamily="18" charset="0"/>
              </a:rPr>
              <a:t> Usage </a:t>
            </a:r>
            <a:br>
              <a:rPr lang="en-US" sz="3200" b="1">
                <a:effectLst>
                  <a:outerShdw blurRad="38100" dist="38100" dir="2700000" algn="tl">
                    <a:srgbClr val="C0C0C0"/>
                  </a:outerShdw>
                </a:effectLst>
                <a:latin typeface="Times New Roman" pitchFamily="18" charset="0"/>
              </a:rPr>
            </a:br>
            <a:r>
              <a:rPr lang="en-US" sz="3200" b="1">
                <a:effectLst>
                  <a:outerShdw blurRad="38100" dist="38100" dir="2700000" algn="tl">
                    <a:srgbClr val="C0C0C0"/>
                  </a:outerShdw>
                </a:effectLst>
                <a:latin typeface="Times New Roman" pitchFamily="18" charset="0"/>
              </a:rPr>
              <a:t>Not much used outside of IBM and similar mainframe environments. When transmitting EBCDIC files between systems care needs to be taken to ensure that the systems are set up for the relevant national code set.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914400" y="304800"/>
            <a:ext cx="7086600" cy="914400"/>
          </a:xfrm>
          <a:prstGeom prst="rect">
            <a:avLst/>
          </a:prstGeom>
          <a:noFill/>
          <a:ln w="9525">
            <a:noFill/>
            <a:miter lim="800000"/>
            <a:headEnd/>
            <a:tailEnd/>
          </a:ln>
          <a:effectLst/>
        </p:spPr>
        <p:txBody>
          <a:bodyPr anchor="ctr"/>
          <a:lstStyle/>
          <a:p>
            <a:pPr algn="ctr"/>
            <a:r>
              <a:rPr lang="en-US" sz="4000" u="sng">
                <a:solidFill>
                  <a:schemeClr val="accent2"/>
                </a:solidFill>
              </a:rPr>
              <a:t>EBCDIC</a:t>
            </a:r>
          </a:p>
        </p:txBody>
      </p:sp>
      <p:sp>
        <p:nvSpPr>
          <p:cNvPr id="116739" name="Rectangle 3"/>
          <p:cNvSpPr>
            <a:spLocks noChangeArrowheads="1"/>
          </p:cNvSpPr>
          <p:nvPr/>
        </p:nvSpPr>
        <p:spPr bwMode="auto">
          <a:xfrm>
            <a:off x="228600" y="1981200"/>
            <a:ext cx="8763000" cy="1447800"/>
          </a:xfrm>
          <a:prstGeom prst="rect">
            <a:avLst/>
          </a:prstGeom>
          <a:noFill/>
          <a:ln w="9525">
            <a:noFill/>
            <a:miter lim="800000"/>
            <a:headEnd/>
            <a:tailEnd/>
          </a:ln>
          <a:effectLst/>
        </p:spPr>
        <p:txBody>
          <a:bodyPr/>
          <a:lstStyle/>
          <a:p>
            <a:pPr marL="342900" indent="-342900">
              <a:spcBef>
                <a:spcPct val="20000"/>
              </a:spcBef>
            </a:pPr>
            <a:endParaRPr lang="en-US" sz="3200">
              <a:latin typeface="Times New Roman" pitchFamily="18" charset="0"/>
            </a:endParaRPr>
          </a:p>
          <a:p>
            <a:pPr marL="342900" indent="-342900">
              <a:spcBef>
                <a:spcPct val="20000"/>
              </a:spcBef>
              <a:buFontTx/>
              <a:buChar char="•"/>
            </a:pPr>
            <a:endParaRPr lang="en-US" sz="2800">
              <a:latin typeface="Times New Roman" pitchFamily="18" charset="0"/>
            </a:endParaRPr>
          </a:p>
        </p:txBody>
      </p:sp>
      <p:pic>
        <p:nvPicPr>
          <p:cNvPr id="116741" name="Picture 5" descr="ebcdic"/>
          <p:cNvPicPr>
            <a:picLocks noChangeAspect="1" noChangeArrowheads="1"/>
          </p:cNvPicPr>
          <p:nvPr/>
        </p:nvPicPr>
        <p:blipFill>
          <a:blip r:embed="rId2"/>
          <a:srcRect/>
          <a:stretch>
            <a:fillRect/>
          </a:stretch>
        </p:blipFill>
        <p:spPr bwMode="auto">
          <a:xfrm>
            <a:off x="0" y="1066800"/>
            <a:ext cx="9144000" cy="5791200"/>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UNICODE</a:t>
            </a:r>
          </a:p>
        </p:txBody>
      </p:sp>
      <p:sp>
        <p:nvSpPr>
          <p:cNvPr id="118787" name="Rectangle 3"/>
          <p:cNvSpPr>
            <a:spLocks noChangeArrowheads="1"/>
          </p:cNvSpPr>
          <p:nvPr/>
        </p:nvSpPr>
        <p:spPr bwMode="auto">
          <a:xfrm>
            <a:off x="228600" y="1981200"/>
            <a:ext cx="8763000" cy="1447800"/>
          </a:xfrm>
          <a:prstGeom prst="rect">
            <a:avLst/>
          </a:prstGeom>
          <a:noFill/>
          <a:ln w="9525">
            <a:noFill/>
            <a:miter lim="800000"/>
            <a:headEnd/>
            <a:tailEnd/>
          </a:ln>
          <a:effectLst/>
        </p:spPr>
        <p:txBody>
          <a:bodyPr/>
          <a:lstStyle/>
          <a:p>
            <a:pPr marL="342900" indent="-342900">
              <a:spcBef>
                <a:spcPct val="20000"/>
              </a:spcBef>
            </a:pPr>
            <a:r>
              <a:rPr lang="en-US" sz="3200" dirty="0">
                <a:latin typeface="Times New Roman" pitchFamily="18" charset="0"/>
              </a:rPr>
              <a:t>From MSDN: Unicode can represent all of the world's characters in modern computer use, including technical symbols and special characters used in publishing. Because each Unicode code value is 16 bits wide, it is possible to have separate values for up to 65,536 characters. Unicode-enabled functions are often referred to as "wide-character" functions</a:t>
            </a:r>
            <a:r>
              <a:rPr lang="en-US" sz="3200" dirty="0"/>
              <a:t>. </a:t>
            </a:r>
            <a:endParaRPr lang="en-US" sz="2800" dirty="0">
              <a:latin typeface="Times New Roman" pitchFamily="18"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UNICODE</a:t>
            </a:r>
          </a:p>
        </p:txBody>
      </p:sp>
      <p:sp>
        <p:nvSpPr>
          <p:cNvPr id="119811" name="Rectangle 3"/>
          <p:cNvSpPr>
            <a:spLocks noChangeArrowheads="1"/>
          </p:cNvSpPr>
          <p:nvPr/>
        </p:nvSpPr>
        <p:spPr bwMode="auto">
          <a:xfrm>
            <a:off x="228600" y="1981200"/>
            <a:ext cx="8763000" cy="1447800"/>
          </a:xfrm>
          <a:prstGeom prst="rect">
            <a:avLst/>
          </a:prstGeom>
          <a:noFill/>
          <a:ln w="9525">
            <a:noFill/>
            <a:miter lim="800000"/>
            <a:headEnd/>
            <a:tailEnd/>
          </a:ln>
          <a:effectLst/>
        </p:spPr>
        <p:txBody>
          <a:bodyPr/>
          <a:lstStyle/>
          <a:p>
            <a:pPr marL="342900" indent="-342900">
              <a:spcBef>
                <a:spcPct val="20000"/>
              </a:spcBef>
            </a:pPr>
            <a:r>
              <a:rPr lang="en-US" sz="3200">
                <a:latin typeface="Times New Roman" pitchFamily="18" charset="0"/>
              </a:rPr>
              <a:t>Note that the implementation of Unicode in 16-bit values is referred to as UTF-16. For compatibility with 8- and 7-bit environments, UTF-8 and UTF-7 are two transformations of 16-bit Unicode values. For more information, see The Unicode Standard, Version 2.0.</a:t>
            </a:r>
          </a:p>
          <a:p>
            <a:pPr marL="342900" indent="-342900" algn="ctr">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buFontTx/>
              <a:buChar char="•"/>
            </a:pPr>
            <a:endParaRPr lang="en-US" sz="2800">
              <a:latin typeface="Times New Roman" pitchFamily="18"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5237"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5243" name="Text Box 11"/>
          <p:cNvSpPr txBox="1">
            <a:spLocks noChangeArrowheads="1"/>
          </p:cNvSpPr>
          <p:nvPr/>
        </p:nvSpPr>
        <p:spPr bwMode="auto">
          <a:xfrm>
            <a:off x="1447800" y="2590800"/>
            <a:ext cx="5943600" cy="579438"/>
          </a:xfrm>
          <a:prstGeom prst="rect">
            <a:avLst/>
          </a:prstGeom>
          <a:noFill/>
          <a:ln w="9525">
            <a:noFill/>
            <a:miter lim="800000"/>
            <a:headEnd/>
            <a:tailEnd/>
          </a:ln>
          <a:effectLst/>
        </p:spPr>
        <p:txBody>
          <a:bodyPr>
            <a:spAutoFit/>
          </a:bodyPr>
          <a:lstStyle/>
          <a:p>
            <a:pPr algn="ctr">
              <a:spcBef>
                <a:spcPct val="50000"/>
              </a:spcBef>
            </a:pPr>
            <a:r>
              <a:rPr lang="en-US" sz="3200">
                <a:latin typeface="Times New Roman" pitchFamily="18" charset="0"/>
              </a:rPr>
              <a:t>Questions ?</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0" y="0"/>
            <a:ext cx="9144000" cy="914400"/>
          </a:xfrm>
        </p:spPr>
        <p:txBody>
          <a:bodyPr/>
          <a:lstStyle/>
          <a:p>
            <a:pPr eaLnBrk="1" hangingPunct="1">
              <a:defRPr/>
            </a:pPr>
            <a:r>
              <a:rPr lang="en-US" smtClean="0"/>
              <a:t>Data, Representation &amp; Numeracy</a:t>
            </a:r>
          </a:p>
        </p:txBody>
      </p:sp>
      <p:sp>
        <p:nvSpPr>
          <p:cNvPr id="3075" name="Rectangle 3"/>
          <p:cNvSpPr>
            <a:spLocks noGrp="1" noChangeArrowheads="1"/>
          </p:cNvSpPr>
          <p:nvPr>
            <p:ph type="body" idx="1"/>
          </p:nvPr>
        </p:nvSpPr>
        <p:spPr>
          <a:xfrm>
            <a:off x="685800" y="1500188"/>
            <a:ext cx="8240713" cy="3022600"/>
          </a:xfrm>
        </p:spPr>
        <p:txBody>
          <a:bodyPr/>
          <a:lstStyle/>
          <a:p>
            <a:pPr eaLnBrk="1" hangingPunct="1"/>
            <a:r>
              <a:rPr lang="en-US" sz="2200" smtClean="0"/>
              <a:t>In order to understand how data is processed by computers it is necessary to understand</a:t>
            </a:r>
          </a:p>
          <a:p>
            <a:pPr lvl="1" eaLnBrk="1" hangingPunct="1"/>
            <a:r>
              <a:rPr lang="en-US" sz="2000" smtClean="0"/>
              <a:t>what is data</a:t>
            </a:r>
          </a:p>
          <a:p>
            <a:pPr lvl="1" eaLnBrk="1" hangingPunct="1"/>
            <a:r>
              <a:rPr lang="en-US" sz="2000" smtClean="0"/>
              <a:t>how is data represented in computers</a:t>
            </a:r>
          </a:p>
          <a:p>
            <a:pPr lvl="1" eaLnBrk="1" hangingPunct="1"/>
            <a:r>
              <a:rPr lang="en-US" sz="2000" smtClean="0"/>
              <a:t>how is data manipulated and processed</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0" y="0"/>
            <a:ext cx="9144000" cy="914400"/>
          </a:xfrm>
        </p:spPr>
        <p:txBody>
          <a:bodyPr/>
          <a:lstStyle/>
          <a:p>
            <a:pPr eaLnBrk="1" hangingPunct="1">
              <a:defRPr/>
            </a:pPr>
            <a:r>
              <a:rPr lang="en-US" smtClean="0"/>
              <a:t>Bits, Bytes, Words ...</a:t>
            </a:r>
          </a:p>
        </p:txBody>
      </p:sp>
      <p:sp>
        <p:nvSpPr>
          <p:cNvPr id="4099" name="Rectangle 3"/>
          <p:cNvSpPr>
            <a:spLocks noGrp="1" noChangeArrowheads="1"/>
          </p:cNvSpPr>
          <p:nvPr>
            <p:ph type="body" idx="1"/>
          </p:nvPr>
        </p:nvSpPr>
        <p:spPr>
          <a:xfrm>
            <a:off x="685800" y="1500188"/>
            <a:ext cx="8240713" cy="4876800"/>
          </a:xfrm>
        </p:spPr>
        <p:txBody>
          <a:bodyPr/>
          <a:lstStyle/>
          <a:p>
            <a:pPr eaLnBrk="1" hangingPunct="1"/>
            <a:r>
              <a:rPr lang="en-US" sz="2200" smtClean="0"/>
              <a:t>The basic units of data are organized as follows</a:t>
            </a:r>
          </a:p>
          <a:p>
            <a:pPr lvl="1" eaLnBrk="1" hangingPunct="1"/>
            <a:r>
              <a:rPr lang="en-US" sz="2000" smtClean="0"/>
              <a:t>bit</a:t>
            </a:r>
          </a:p>
          <a:p>
            <a:pPr lvl="2" eaLnBrk="1" hangingPunct="1"/>
            <a:r>
              <a:rPr lang="en-US" sz="2000" smtClean="0"/>
              <a:t>this is the </a:t>
            </a:r>
            <a:r>
              <a:rPr lang="en-US" sz="2000" u="sng" smtClean="0"/>
              <a:t>fundamental</a:t>
            </a:r>
            <a:r>
              <a:rPr lang="en-US" sz="2000" smtClean="0"/>
              <a:t> unit of data</a:t>
            </a:r>
          </a:p>
          <a:p>
            <a:pPr lvl="2" eaLnBrk="1" hangingPunct="1"/>
            <a:r>
              <a:rPr lang="en-US" sz="2000" smtClean="0"/>
              <a:t>2-state switch values:  0/1   (e.g.  true/false;  off/on)</a:t>
            </a:r>
          </a:p>
          <a:p>
            <a:pPr lvl="1" eaLnBrk="1" hangingPunct="1"/>
            <a:r>
              <a:rPr lang="en-US" sz="2000" smtClean="0"/>
              <a:t>byte</a:t>
            </a:r>
          </a:p>
          <a:p>
            <a:pPr lvl="2" eaLnBrk="1" hangingPunct="1"/>
            <a:r>
              <a:rPr lang="en-US" sz="2000" smtClean="0"/>
              <a:t>a group of 8 bits taken as a single unit</a:t>
            </a:r>
          </a:p>
          <a:p>
            <a:pPr lvl="2" eaLnBrk="1" hangingPunct="1"/>
            <a:r>
              <a:rPr lang="en-US" sz="2000" smtClean="0"/>
              <a:t>the </a:t>
            </a:r>
            <a:r>
              <a:rPr lang="en-US" sz="2000" u="sng" smtClean="0"/>
              <a:t>smallest</a:t>
            </a:r>
            <a:r>
              <a:rPr lang="en-US" sz="2000" smtClean="0"/>
              <a:t> unit of memory that is </a:t>
            </a:r>
            <a:r>
              <a:rPr lang="en-US" sz="2000" u="sng" smtClean="0"/>
              <a:t>addressable</a:t>
            </a:r>
            <a:endParaRPr lang="en-US" sz="2000" smtClean="0"/>
          </a:p>
          <a:p>
            <a:pPr lvl="1" eaLnBrk="1" hangingPunct="1"/>
            <a:r>
              <a:rPr lang="en-US" sz="2000" smtClean="0"/>
              <a:t>word</a:t>
            </a:r>
          </a:p>
          <a:p>
            <a:pPr lvl="2" eaLnBrk="1" hangingPunct="1"/>
            <a:r>
              <a:rPr lang="en-US" sz="2000" smtClean="0"/>
              <a:t>the size of the (data) bus, all bits </a:t>
            </a:r>
            <a:r>
              <a:rPr lang="en-US" sz="2000" u="sng" smtClean="0"/>
              <a:t>simultaneously</a:t>
            </a:r>
            <a:r>
              <a:rPr lang="en-US" sz="2000" smtClean="0"/>
              <a:t> transferred</a:t>
            </a:r>
          </a:p>
          <a:p>
            <a:pPr lvl="2" eaLnBrk="1" hangingPunct="1"/>
            <a:r>
              <a:rPr lang="en-US" sz="2000" smtClean="0"/>
              <a:t>Pentium I, II, III	32 bits (4 bytes)</a:t>
            </a:r>
          </a:p>
          <a:p>
            <a:pPr lvl="2" eaLnBrk="1" hangingPunct="1"/>
            <a:r>
              <a:rPr lang="en-US" sz="2000" smtClean="0"/>
              <a:t>Pentium IV		64 bits (8 bytes)</a:t>
            </a:r>
          </a:p>
          <a:p>
            <a:pPr lvl="1" eaLnBrk="1" hangingPunct="1"/>
            <a:r>
              <a:rPr lang="en-US" sz="2000" smtClean="0"/>
              <a:t>other units are used, such as blocks, strings, and so on</a:t>
            </a:r>
          </a:p>
          <a:p>
            <a:pPr lvl="2" eaLnBrk="1" hangingPunct="1"/>
            <a:r>
              <a:rPr lang="en-US" sz="2000" smtClean="0"/>
              <a:t>these are considered non-standard application structures</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0" y="0"/>
            <a:ext cx="9144000" cy="914400"/>
          </a:xfrm>
        </p:spPr>
        <p:txBody>
          <a:bodyPr/>
          <a:lstStyle/>
          <a:p>
            <a:pPr eaLnBrk="1" hangingPunct="1">
              <a:defRPr/>
            </a:pPr>
            <a:r>
              <a:rPr lang="en-US" smtClean="0"/>
              <a:t>Size terminology</a:t>
            </a:r>
          </a:p>
        </p:txBody>
      </p:sp>
      <p:sp>
        <p:nvSpPr>
          <p:cNvPr id="5123" name="Rectangle 3"/>
          <p:cNvSpPr>
            <a:spLocks noGrp="1" noChangeArrowheads="1"/>
          </p:cNvSpPr>
          <p:nvPr>
            <p:ph type="body" idx="1"/>
          </p:nvPr>
        </p:nvSpPr>
        <p:spPr>
          <a:xfrm>
            <a:off x="539750" y="1125538"/>
            <a:ext cx="8240713" cy="4533900"/>
          </a:xfrm>
        </p:spPr>
        <p:txBody>
          <a:bodyPr>
            <a:normAutofit fontScale="92500" lnSpcReduction="10000"/>
          </a:bodyPr>
          <a:lstStyle/>
          <a:p>
            <a:pPr eaLnBrk="1" hangingPunct="1"/>
            <a:r>
              <a:rPr lang="en-US" sz="2200" dirty="0" smtClean="0"/>
              <a:t>The following prefix terms are used to denote timing interval size (seconds):</a:t>
            </a:r>
          </a:p>
          <a:p>
            <a:pPr lvl="1" eaLnBrk="1" hangingPunct="1"/>
            <a:r>
              <a:rPr lang="en-US" sz="2000" dirty="0" smtClean="0"/>
              <a:t>10</a:t>
            </a:r>
            <a:r>
              <a:rPr lang="en-US" sz="2000" baseline="30000" dirty="0" smtClean="0"/>
              <a:t>-3</a:t>
            </a:r>
            <a:r>
              <a:rPr lang="en-US" sz="2000" dirty="0" smtClean="0"/>
              <a:t>    </a:t>
            </a:r>
            <a:r>
              <a:rPr lang="en-US" sz="2000" dirty="0" err="1" smtClean="0"/>
              <a:t>milli</a:t>
            </a:r>
            <a:endParaRPr lang="en-US" sz="2000" dirty="0" smtClean="0"/>
          </a:p>
          <a:p>
            <a:pPr lvl="1" eaLnBrk="1" hangingPunct="1"/>
            <a:r>
              <a:rPr lang="en-US" sz="2000" dirty="0" smtClean="0"/>
              <a:t>10</a:t>
            </a:r>
            <a:r>
              <a:rPr lang="en-US" sz="2000" baseline="30000" dirty="0" smtClean="0"/>
              <a:t>-6</a:t>
            </a:r>
            <a:r>
              <a:rPr lang="en-US" sz="2000" dirty="0" smtClean="0"/>
              <a:t>    micro</a:t>
            </a:r>
          </a:p>
          <a:p>
            <a:pPr lvl="1" eaLnBrk="1" hangingPunct="1"/>
            <a:r>
              <a:rPr lang="en-US" sz="2000" dirty="0" smtClean="0"/>
              <a:t>10</a:t>
            </a:r>
            <a:r>
              <a:rPr lang="en-US" sz="2000" baseline="30000" dirty="0" smtClean="0"/>
              <a:t>-9</a:t>
            </a:r>
            <a:r>
              <a:rPr lang="en-US" sz="2000" dirty="0" smtClean="0"/>
              <a:t>    </a:t>
            </a:r>
            <a:r>
              <a:rPr lang="en-US" sz="2000" dirty="0" err="1" smtClean="0"/>
              <a:t>nano</a:t>
            </a:r>
            <a:endParaRPr lang="en-US" sz="2000" dirty="0" smtClean="0"/>
          </a:p>
          <a:p>
            <a:pPr lvl="1" eaLnBrk="1" hangingPunct="1"/>
            <a:r>
              <a:rPr lang="en-US" sz="2000" dirty="0" smtClean="0"/>
              <a:t>10</a:t>
            </a:r>
            <a:r>
              <a:rPr lang="en-US" sz="2000" baseline="30000" dirty="0" smtClean="0"/>
              <a:t>-12</a:t>
            </a:r>
            <a:r>
              <a:rPr lang="en-US" sz="2000" dirty="0" smtClean="0"/>
              <a:t>   </a:t>
            </a:r>
            <a:r>
              <a:rPr lang="en-US" sz="2000" dirty="0" err="1" smtClean="0"/>
              <a:t>pico</a:t>
            </a:r>
            <a:endParaRPr lang="en-US" sz="2000" dirty="0" smtClean="0"/>
          </a:p>
          <a:p>
            <a:pPr lvl="1" eaLnBrk="1" hangingPunct="1"/>
            <a:r>
              <a:rPr lang="en-US" sz="2000" dirty="0" smtClean="0"/>
              <a:t>10</a:t>
            </a:r>
            <a:r>
              <a:rPr lang="en-US" sz="2000" baseline="30000" dirty="0" smtClean="0"/>
              <a:t>-15</a:t>
            </a:r>
            <a:r>
              <a:rPr lang="en-US" sz="2000" dirty="0" smtClean="0"/>
              <a:t>   </a:t>
            </a:r>
            <a:r>
              <a:rPr lang="en-US" sz="2000" dirty="0" err="1" smtClean="0"/>
              <a:t>femto</a:t>
            </a:r>
            <a:endParaRPr lang="en-US" sz="2000" dirty="0" smtClean="0"/>
          </a:p>
          <a:p>
            <a:pPr eaLnBrk="1" hangingPunct="1"/>
            <a:r>
              <a:rPr lang="en-US" sz="2200" dirty="0" smtClean="0"/>
              <a:t>The following prefix terms are used to denote storage device size (bytes):</a:t>
            </a:r>
          </a:p>
          <a:p>
            <a:pPr lvl="1" eaLnBrk="1" hangingPunct="1"/>
            <a:r>
              <a:rPr lang="en-US" sz="2000" dirty="0" smtClean="0"/>
              <a:t>2</a:t>
            </a:r>
            <a:r>
              <a:rPr lang="en-US" sz="2000" baseline="30000" dirty="0" smtClean="0"/>
              <a:t>10</a:t>
            </a:r>
            <a:r>
              <a:rPr lang="en-US" sz="2000" dirty="0" smtClean="0"/>
              <a:t>      kilo (1024)</a:t>
            </a:r>
          </a:p>
          <a:p>
            <a:pPr lvl="1" eaLnBrk="1" hangingPunct="1"/>
            <a:r>
              <a:rPr lang="en-US" sz="2000" dirty="0" smtClean="0"/>
              <a:t>2</a:t>
            </a:r>
            <a:r>
              <a:rPr lang="en-US" sz="2000" baseline="30000" dirty="0" smtClean="0"/>
              <a:t>20</a:t>
            </a:r>
            <a:r>
              <a:rPr lang="en-US" sz="2000" dirty="0" smtClean="0"/>
              <a:t>      mega ( ~ 10</a:t>
            </a:r>
            <a:r>
              <a:rPr lang="en-US" sz="2000" baseline="30000" dirty="0" smtClean="0"/>
              <a:t>6</a:t>
            </a:r>
            <a:r>
              <a:rPr lang="en-US" sz="2000" dirty="0" smtClean="0"/>
              <a:t> )</a:t>
            </a:r>
          </a:p>
          <a:p>
            <a:pPr lvl="1" eaLnBrk="1" hangingPunct="1"/>
            <a:r>
              <a:rPr lang="en-US" sz="2000" dirty="0" smtClean="0"/>
              <a:t>2</a:t>
            </a:r>
            <a:r>
              <a:rPr lang="en-US" sz="2000" baseline="30000" dirty="0" smtClean="0"/>
              <a:t>30</a:t>
            </a:r>
            <a:r>
              <a:rPr lang="en-US" sz="2000" dirty="0" smtClean="0"/>
              <a:t>      </a:t>
            </a:r>
            <a:r>
              <a:rPr lang="en-US" sz="2000" dirty="0" err="1" smtClean="0"/>
              <a:t>giga</a:t>
            </a:r>
            <a:r>
              <a:rPr lang="en-US" sz="2000" dirty="0" smtClean="0"/>
              <a:t> ( ~ 10</a:t>
            </a:r>
            <a:r>
              <a:rPr lang="en-US" sz="2000" baseline="30000" dirty="0" smtClean="0"/>
              <a:t>9</a:t>
            </a:r>
            <a:r>
              <a:rPr lang="en-US" sz="2000" dirty="0" smtClean="0"/>
              <a:t> )</a:t>
            </a:r>
          </a:p>
          <a:p>
            <a:pPr lvl="1" eaLnBrk="1" hangingPunct="1"/>
            <a:r>
              <a:rPr lang="en-US" sz="2000" dirty="0" smtClean="0"/>
              <a:t>2</a:t>
            </a:r>
            <a:r>
              <a:rPr lang="en-US" sz="2000" baseline="30000" dirty="0" smtClean="0"/>
              <a:t>40</a:t>
            </a:r>
            <a:r>
              <a:rPr lang="en-US" sz="2000" dirty="0" smtClean="0"/>
              <a:t>      </a:t>
            </a:r>
            <a:r>
              <a:rPr lang="en-US" sz="2000" dirty="0" err="1" smtClean="0"/>
              <a:t>tera</a:t>
            </a:r>
            <a:r>
              <a:rPr lang="en-US" sz="2000" dirty="0" smtClean="0"/>
              <a:t> ( ~ 10</a:t>
            </a:r>
            <a:r>
              <a:rPr lang="en-US" sz="2000" baseline="30000" dirty="0" smtClean="0"/>
              <a:t>12</a:t>
            </a:r>
            <a:r>
              <a:rPr lang="en-US" sz="2000" dirty="0" smtClean="0"/>
              <a:t> )</a:t>
            </a:r>
          </a:p>
          <a:p>
            <a:pPr lvl="1" eaLnBrk="1" hangingPunct="1"/>
            <a:r>
              <a:rPr lang="en-US" sz="2000" dirty="0" smtClean="0"/>
              <a:t>2</a:t>
            </a:r>
            <a:r>
              <a:rPr lang="en-US" sz="2000" baseline="30000" dirty="0" smtClean="0"/>
              <a:t>50</a:t>
            </a:r>
            <a:r>
              <a:rPr lang="en-US" sz="2000" dirty="0" smtClean="0"/>
              <a:t>      </a:t>
            </a:r>
            <a:r>
              <a:rPr lang="en-US" sz="2000" dirty="0" err="1" smtClean="0"/>
              <a:t>peta</a:t>
            </a:r>
            <a:r>
              <a:rPr lang="en-US" sz="2000" dirty="0" smtClean="0"/>
              <a:t> ( ~ 10</a:t>
            </a:r>
            <a:r>
              <a:rPr lang="en-US" sz="2000" baseline="30000" dirty="0" smtClean="0"/>
              <a:t>15</a:t>
            </a:r>
            <a:r>
              <a:rPr lang="en-US" sz="2000" dirty="0" smtClean="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dirty="0" smtClean="0">
                <a:solidFill>
                  <a:srgbClr val="003399"/>
                </a:solidFill>
              </a:rPr>
              <a:t>DIGITAL COMPUTER FUNDAMENTALS </a:t>
            </a:r>
            <a:endParaRPr lang="en-US" sz="4000" u="sng" dirty="0">
              <a:solidFill>
                <a:srgbClr val="003399"/>
              </a:solidFill>
            </a:endParaRPr>
          </a:p>
        </p:txBody>
      </p:sp>
      <p:sp>
        <p:nvSpPr>
          <p:cNvPr id="45060" name="Rectangle 4"/>
          <p:cNvSpPr>
            <a:spLocks noChangeArrowheads="1"/>
          </p:cNvSpPr>
          <p:nvPr/>
        </p:nvSpPr>
        <p:spPr bwMode="auto">
          <a:xfrm>
            <a:off x="609600" y="2514600"/>
            <a:ext cx="7620000" cy="2667000"/>
          </a:xfrm>
          <a:prstGeom prst="rect">
            <a:avLst/>
          </a:prstGeom>
          <a:noFill/>
          <a:ln w="9525">
            <a:noFill/>
            <a:miter lim="800000"/>
            <a:headEnd/>
            <a:tailEnd/>
          </a:ln>
          <a:effectLst/>
        </p:spPr>
        <p:txBody>
          <a:bodyPr/>
          <a:lstStyle/>
          <a:p>
            <a:pPr marL="342900" indent="-342900">
              <a:spcBef>
                <a:spcPct val="20000"/>
              </a:spcBef>
              <a:buFontTx/>
              <a:buChar char="•"/>
            </a:pPr>
            <a:r>
              <a:rPr lang="en-US" sz="3200"/>
              <a:t>Overview</a:t>
            </a:r>
          </a:p>
          <a:p>
            <a:pPr marL="342900" indent="-342900">
              <a:spcBef>
                <a:spcPct val="20000"/>
              </a:spcBef>
              <a:buFontTx/>
              <a:buChar char="•"/>
            </a:pPr>
            <a:r>
              <a:rPr lang="en-US" sz="3200"/>
              <a:t>Introduction to Computers</a:t>
            </a:r>
          </a:p>
          <a:p>
            <a:pPr marL="742950" lvl="1" indent="-285750">
              <a:spcBef>
                <a:spcPct val="20000"/>
              </a:spcBef>
              <a:buFontTx/>
              <a:buChar char="–"/>
            </a:pPr>
            <a:r>
              <a:rPr lang="en-US" sz="2800"/>
              <a:t>Characteristics of Computers</a:t>
            </a:r>
          </a:p>
          <a:p>
            <a:pPr marL="742950" lvl="1" indent="-285750">
              <a:spcBef>
                <a:spcPct val="20000"/>
              </a:spcBef>
              <a:buFontTx/>
              <a:buChar char="–"/>
            </a:pPr>
            <a:r>
              <a:rPr lang="en-US" sz="2800"/>
              <a:t>History/Evolution</a:t>
            </a:r>
          </a:p>
          <a:p>
            <a:pPr marL="742950" lvl="1" indent="-285750">
              <a:spcBef>
                <a:spcPct val="20000"/>
              </a:spcBef>
              <a:buFontTx/>
              <a:buChar char="–"/>
            </a:pPr>
            <a:r>
              <a:rPr lang="en-US" sz="2800"/>
              <a:t>Generation Of Computers</a:t>
            </a:r>
          </a:p>
          <a:p>
            <a:pPr marL="742950" lvl="1" indent="-285750">
              <a:spcBef>
                <a:spcPct val="20000"/>
              </a:spcBef>
              <a:buFontTx/>
              <a:buChar char="–"/>
            </a:pPr>
            <a:endParaRPr lang="en-US" sz="2800"/>
          </a:p>
          <a:p>
            <a:pPr marL="742950" lvl="1" indent="-285750">
              <a:spcBef>
                <a:spcPct val="20000"/>
              </a:spcBef>
              <a:buFontTx/>
              <a:buChar char="–"/>
            </a:pPr>
            <a:endParaRPr lang="en-US" sz="2800"/>
          </a:p>
          <a:p>
            <a:pPr marL="342900" indent="-342900">
              <a:spcBef>
                <a:spcPct val="20000"/>
              </a:spcBef>
              <a:buFontTx/>
              <a:buChar char="•"/>
            </a:pPr>
            <a:endParaRPr lang="en-US" sz="3200"/>
          </a:p>
        </p:txBody>
      </p:sp>
      <p:sp>
        <p:nvSpPr>
          <p:cNvPr id="45061" name="Line 5"/>
          <p:cNvSpPr>
            <a:spLocks noChangeShapeType="1"/>
          </p:cNvSpPr>
          <p:nvPr/>
        </p:nvSpPr>
        <p:spPr bwMode="auto">
          <a:xfrm>
            <a:off x="1320800" y="5243513"/>
            <a:ext cx="0" cy="39370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0" y="0"/>
            <a:ext cx="9144000" cy="914400"/>
          </a:xfrm>
        </p:spPr>
        <p:txBody>
          <a:bodyPr/>
          <a:lstStyle/>
          <a:p>
            <a:pPr eaLnBrk="1" hangingPunct="1">
              <a:defRPr/>
            </a:pPr>
            <a:r>
              <a:rPr lang="en-US" smtClean="0"/>
              <a:t>Binary Coding</a:t>
            </a:r>
          </a:p>
        </p:txBody>
      </p:sp>
      <p:sp>
        <p:nvSpPr>
          <p:cNvPr id="6147" name="Rectangle 3"/>
          <p:cNvSpPr>
            <a:spLocks noGrp="1" noChangeArrowheads="1"/>
          </p:cNvSpPr>
          <p:nvPr>
            <p:ph type="body" idx="1"/>
          </p:nvPr>
        </p:nvSpPr>
        <p:spPr>
          <a:xfrm>
            <a:off x="395288" y="1125538"/>
            <a:ext cx="8240712" cy="5219700"/>
          </a:xfrm>
        </p:spPr>
        <p:txBody>
          <a:bodyPr/>
          <a:lstStyle/>
          <a:p>
            <a:pPr eaLnBrk="1" hangingPunct="1"/>
            <a:r>
              <a:rPr lang="en-US" sz="2200" dirty="0" smtClean="0"/>
              <a:t>Binary, or base-2, coding is used for all data in the computer</a:t>
            </a:r>
          </a:p>
          <a:p>
            <a:pPr eaLnBrk="1" hangingPunct="1"/>
            <a:r>
              <a:rPr lang="en-US" sz="2200" dirty="0" smtClean="0"/>
              <a:t>2-state switches</a:t>
            </a:r>
          </a:p>
          <a:p>
            <a:pPr lvl="1" eaLnBrk="1" hangingPunct="1"/>
            <a:r>
              <a:rPr lang="en-US" sz="2000" dirty="0" smtClean="0"/>
              <a:t>only 0 and 1 are used as values</a:t>
            </a:r>
          </a:p>
          <a:p>
            <a:pPr lvl="1" eaLnBrk="1" hangingPunct="1"/>
            <a:r>
              <a:rPr lang="en-US" sz="2000" dirty="0" smtClean="0"/>
              <a:t>each corresponds to a specific electrical (magnetic/optical) signal value</a:t>
            </a:r>
          </a:p>
          <a:p>
            <a:pPr eaLnBrk="1" hangingPunct="1"/>
            <a:r>
              <a:rPr lang="en-US" sz="2200" dirty="0" smtClean="0"/>
              <a:t>Characters</a:t>
            </a:r>
          </a:p>
          <a:p>
            <a:pPr lvl="1" eaLnBrk="1" hangingPunct="1"/>
            <a:r>
              <a:rPr lang="en-US" sz="2000" dirty="0" smtClean="0"/>
              <a:t>the ASCII system is used to represent printable characters and also some non-printable signals used in inter-computer communication across networks</a:t>
            </a:r>
          </a:p>
          <a:p>
            <a:pPr eaLnBrk="1" hangingPunct="1"/>
            <a:r>
              <a:rPr lang="en-US" sz="2200" dirty="0" smtClean="0"/>
              <a:t>Numbers</a:t>
            </a:r>
          </a:p>
          <a:p>
            <a:pPr lvl="1" eaLnBrk="1" hangingPunct="1"/>
            <a:r>
              <a:rPr lang="en-US" sz="2000" dirty="0" smtClean="0"/>
              <a:t>unsigned integer</a:t>
            </a:r>
          </a:p>
          <a:p>
            <a:pPr lvl="1" eaLnBrk="1" hangingPunct="1"/>
            <a:r>
              <a:rPr lang="en-US" sz="2000" dirty="0" smtClean="0"/>
              <a:t>signed integer</a:t>
            </a:r>
          </a:p>
          <a:p>
            <a:pPr lvl="1" eaLnBrk="1" hangingPunct="1"/>
            <a:r>
              <a:rPr lang="en-US" sz="2000" dirty="0" smtClean="0"/>
              <a:t>real, or floating point, numbers</a:t>
            </a:r>
          </a:p>
          <a:p>
            <a:pPr lvl="1" eaLnBrk="1" hangingPunct="1"/>
            <a:r>
              <a:rPr lang="en-US" sz="2000" dirty="0" smtClean="0"/>
              <a:t>decimal (base-10) numbers are also used in computers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611188" y="6400800"/>
            <a:ext cx="7770812" cy="273050"/>
          </a:xfrm>
          <a:prstGeom prst="rect">
            <a:avLst/>
          </a:prstGeom>
          <a:noFill/>
          <a:ln w="9525">
            <a:noFill/>
            <a:miter lim="800000"/>
            <a:headEnd/>
            <a:tailEnd/>
          </a:ln>
        </p:spPr>
        <p:txBody>
          <a:bodyPr lIns="91436" tIns="45717" rIns="91436" bIns="45717">
            <a:spAutoFit/>
          </a:bodyPr>
          <a:lstStyle/>
          <a:p>
            <a:pPr>
              <a:lnSpc>
                <a:spcPct val="100000"/>
              </a:lnSpc>
            </a:pPr>
            <a:endParaRPr lang="en-US" altLang="en-US" sz="1200" b="0">
              <a:latin typeface="Times New Roman" pitchFamily="18" charset="0"/>
            </a:endParaRPr>
          </a:p>
        </p:txBody>
      </p:sp>
      <p:sp>
        <p:nvSpPr>
          <p:cNvPr id="7171" name="Rectangle 3"/>
          <p:cNvSpPr>
            <a:spLocks noChangeArrowheads="1"/>
          </p:cNvSpPr>
          <p:nvPr/>
        </p:nvSpPr>
        <p:spPr bwMode="auto">
          <a:xfrm>
            <a:off x="-74613" y="593725"/>
            <a:ext cx="185738" cy="230188"/>
          </a:xfrm>
          <a:prstGeom prst="rect">
            <a:avLst/>
          </a:prstGeom>
          <a:noFill/>
          <a:ln w="9525">
            <a:noFill/>
            <a:miter lim="800000"/>
            <a:headEnd/>
            <a:tailEnd/>
          </a:ln>
        </p:spPr>
        <p:txBody>
          <a:bodyPr wrap="none" lIns="91436" tIns="45717" rIns="91436" bIns="45717">
            <a:spAutoFit/>
          </a:bodyPr>
          <a:lstStyle/>
          <a:p>
            <a:pPr algn="ctr">
              <a:lnSpc>
                <a:spcPct val="50000"/>
              </a:lnSpc>
            </a:pPr>
            <a:endParaRPr lang="en-US" altLang="en-US" sz="1800" b="0">
              <a:latin typeface="TimesNewRomanPS" charset="0"/>
            </a:endParaRPr>
          </a:p>
        </p:txBody>
      </p:sp>
      <p:sp>
        <p:nvSpPr>
          <p:cNvPr id="167940" name="Rectangle 4"/>
          <p:cNvSpPr>
            <a:spLocks noGrp="1" noChangeArrowheads="1"/>
          </p:cNvSpPr>
          <p:nvPr>
            <p:ph type="title"/>
          </p:nvPr>
        </p:nvSpPr>
        <p:spPr>
          <a:xfrm>
            <a:off x="0" y="-152400"/>
            <a:ext cx="9144000" cy="1143000"/>
          </a:xfrm>
        </p:spPr>
        <p:txBody>
          <a:bodyPr/>
          <a:lstStyle/>
          <a:p>
            <a:pPr eaLnBrk="1" hangingPunct="1">
              <a:defRPr/>
            </a:pPr>
            <a:r>
              <a:rPr lang="en-US" altLang="en-US" b="1" smtClean="0">
                <a:latin typeface="TimesNewRomanPS Bold" charset="0"/>
              </a:rPr>
              <a:t>Positional Representation (1)</a:t>
            </a:r>
            <a:endParaRPr lang="en-US" b="1" smtClean="0">
              <a:latin typeface="TimesNewRomanPS Bold" charset="0"/>
            </a:endParaRPr>
          </a:p>
        </p:txBody>
      </p:sp>
      <p:sp>
        <p:nvSpPr>
          <p:cNvPr id="7173" name="Rectangle 5"/>
          <p:cNvSpPr>
            <a:spLocks noGrp="1" noChangeArrowheads="1"/>
          </p:cNvSpPr>
          <p:nvPr>
            <p:ph type="body" idx="1"/>
          </p:nvPr>
        </p:nvSpPr>
        <p:spPr>
          <a:xfrm>
            <a:off x="468313" y="1568450"/>
            <a:ext cx="8532812" cy="5014913"/>
          </a:xfrm>
        </p:spPr>
        <p:txBody>
          <a:bodyPr/>
          <a:lstStyle/>
          <a:p>
            <a:pPr eaLnBrk="1" hangingPunct="1"/>
            <a:r>
              <a:rPr lang="en-US" sz="2200" dirty="0" smtClean="0"/>
              <a:t>In the decimal system (base-10) we may represent a general, positive number N in the form:</a:t>
            </a:r>
            <a:br>
              <a:rPr lang="en-US" sz="2200" dirty="0" smtClean="0"/>
            </a:br>
            <a:r>
              <a:rPr lang="en-US" sz="2200" dirty="0" smtClean="0"/>
              <a:t/>
            </a:r>
            <a:br>
              <a:rPr lang="en-US" sz="2200" dirty="0" smtClean="0"/>
            </a:br>
            <a:r>
              <a:rPr lang="en-US" sz="2200" dirty="0" smtClean="0"/>
              <a:t>            N  =  </a:t>
            </a:r>
            <a:r>
              <a:rPr lang="en-US" sz="2200" dirty="0" smtClean="0">
                <a:solidFill>
                  <a:srgbClr val="00B050"/>
                </a:solidFill>
              </a:rPr>
              <a:t>d</a:t>
            </a:r>
            <a:r>
              <a:rPr lang="en-US" sz="2200" baseline="-25000" dirty="0" smtClean="0">
                <a:solidFill>
                  <a:srgbClr val="00B050"/>
                </a:solidFill>
              </a:rPr>
              <a:t>L-1</a:t>
            </a:r>
            <a:r>
              <a:rPr lang="en-US" sz="2200" dirty="0" smtClean="0">
                <a:solidFill>
                  <a:srgbClr val="00B050"/>
                </a:solidFill>
              </a:rPr>
              <a:t> d</a:t>
            </a:r>
            <a:r>
              <a:rPr lang="en-US" sz="2200" baseline="-25000" dirty="0" smtClean="0">
                <a:solidFill>
                  <a:srgbClr val="00B050"/>
                </a:solidFill>
              </a:rPr>
              <a:t>L-2</a:t>
            </a:r>
            <a:r>
              <a:rPr lang="en-US" sz="2200" dirty="0" smtClean="0">
                <a:solidFill>
                  <a:srgbClr val="00B050"/>
                </a:solidFill>
              </a:rPr>
              <a:t> … d</a:t>
            </a:r>
            <a:r>
              <a:rPr lang="en-US" sz="2200" baseline="-25000" dirty="0" smtClean="0">
                <a:solidFill>
                  <a:srgbClr val="00B050"/>
                </a:solidFill>
              </a:rPr>
              <a:t>2</a:t>
            </a:r>
            <a:r>
              <a:rPr lang="en-US" sz="2200" dirty="0" smtClean="0">
                <a:solidFill>
                  <a:srgbClr val="00B050"/>
                </a:solidFill>
              </a:rPr>
              <a:t> d</a:t>
            </a:r>
            <a:r>
              <a:rPr lang="en-US" sz="2200" baseline="-25000" dirty="0" smtClean="0">
                <a:solidFill>
                  <a:srgbClr val="00B050"/>
                </a:solidFill>
              </a:rPr>
              <a:t>1</a:t>
            </a:r>
            <a:r>
              <a:rPr lang="en-US" sz="2200" dirty="0" smtClean="0">
                <a:solidFill>
                  <a:srgbClr val="00B050"/>
                </a:solidFill>
              </a:rPr>
              <a:t> d</a:t>
            </a:r>
            <a:r>
              <a:rPr lang="en-US" sz="2200" baseline="-25000" dirty="0" smtClean="0">
                <a:solidFill>
                  <a:srgbClr val="00B050"/>
                </a:solidFill>
              </a:rPr>
              <a:t>0</a:t>
            </a:r>
            <a:r>
              <a:rPr lang="en-US" sz="2200" dirty="0" smtClean="0">
                <a:solidFill>
                  <a:srgbClr val="00B050"/>
                </a:solidFill>
              </a:rPr>
              <a:t> </a:t>
            </a:r>
            <a:r>
              <a:rPr lang="en-US" sz="2200" dirty="0" smtClean="0"/>
              <a:t>. </a:t>
            </a:r>
            <a:r>
              <a:rPr lang="en-US" sz="2200" dirty="0" smtClean="0">
                <a:solidFill>
                  <a:srgbClr val="FF0000"/>
                </a:solidFill>
              </a:rPr>
              <a:t>f</a:t>
            </a:r>
            <a:r>
              <a:rPr lang="en-US" sz="2200" baseline="-25000" dirty="0" smtClean="0">
                <a:solidFill>
                  <a:srgbClr val="FF0000"/>
                </a:solidFill>
              </a:rPr>
              <a:t>1</a:t>
            </a:r>
            <a:r>
              <a:rPr lang="en-US" sz="2200" dirty="0" smtClean="0">
                <a:solidFill>
                  <a:srgbClr val="FF0000"/>
                </a:solidFill>
              </a:rPr>
              <a:t> f</a:t>
            </a:r>
            <a:r>
              <a:rPr lang="en-US" sz="2200" baseline="-25000" dirty="0" smtClean="0">
                <a:solidFill>
                  <a:srgbClr val="FF0000"/>
                </a:solidFill>
              </a:rPr>
              <a:t>2</a:t>
            </a:r>
            <a:r>
              <a:rPr lang="en-US" sz="2200" dirty="0" smtClean="0">
                <a:solidFill>
                  <a:srgbClr val="FF0000"/>
                </a:solidFill>
              </a:rPr>
              <a:t> … </a:t>
            </a:r>
            <a:r>
              <a:rPr lang="en-US" sz="2200" dirty="0" err="1" smtClean="0">
                <a:solidFill>
                  <a:srgbClr val="FF0000"/>
                </a:solidFill>
              </a:rPr>
              <a:t>f</a:t>
            </a:r>
            <a:r>
              <a:rPr lang="en-US" sz="2200" baseline="-25000" dirty="0" err="1" smtClean="0">
                <a:solidFill>
                  <a:srgbClr val="FF0000"/>
                </a:solidFill>
              </a:rPr>
              <a:t>M</a:t>
            </a:r>
            <a:r>
              <a:rPr lang="en-US" sz="2200" dirty="0" smtClean="0">
                <a:solidFill>
                  <a:srgbClr val="FF0000"/>
                </a:solidFill>
              </a:rPr>
              <a:t> </a:t>
            </a:r>
            <a:r>
              <a:rPr lang="en-US" sz="2200" dirty="0" smtClean="0"/>
              <a:t/>
            </a:r>
            <a:br>
              <a:rPr lang="en-US" sz="2200" dirty="0" smtClean="0"/>
            </a:br>
            <a:r>
              <a:rPr lang="en-US" sz="2200" dirty="0" smtClean="0"/>
              <a:t/>
            </a:r>
            <a:br>
              <a:rPr lang="en-US" sz="2200" dirty="0" smtClean="0"/>
            </a:br>
            <a:r>
              <a:rPr lang="en-US" sz="2200" dirty="0" smtClean="0"/>
              <a:t>where each d or f represents a single decimal digit, 0 to 9.</a:t>
            </a:r>
          </a:p>
          <a:p>
            <a:pPr eaLnBrk="1" hangingPunct="1"/>
            <a:r>
              <a:rPr lang="en-US" sz="2200" dirty="0" smtClean="0"/>
              <a:t>This can be rewritten in the form:</a:t>
            </a:r>
            <a:br>
              <a:rPr lang="en-US" sz="2200" dirty="0" smtClean="0"/>
            </a:br>
            <a:r>
              <a:rPr lang="en-US" sz="2200" dirty="0" smtClean="0"/>
              <a:t/>
            </a:r>
            <a:br>
              <a:rPr lang="en-US" sz="2200" dirty="0" smtClean="0"/>
            </a:br>
            <a:r>
              <a:rPr lang="en-US" sz="2200" dirty="0" smtClean="0"/>
              <a:t>	          L-1		   M</a:t>
            </a:r>
            <a:br>
              <a:rPr lang="en-US" sz="2200" dirty="0" smtClean="0"/>
            </a:br>
            <a:r>
              <a:rPr lang="en-US" sz="2200" dirty="0" smtClean="0"/>
              <a:t>	N  =  </a:t>
            </a:r>
            <a:r>
              <a:rPr lang="en-US" sz="2200" dirty="0" smtClean="0">
                <a:solidFill>
                  <a:srgbClr val="00B050"/>
                </a:solidFill>
              </a:rPr>
              <a:t>Sum </a:t>
            </a:r>
            <a:r>
              <a:rPr lang="en-US" sz="2200" dirty="0" err="1" smtClean="0">
                <a:solidFill>
                  <a:srgbClr val="00B050"/>
                </a:solidFill>
              </a:rPr>
              <a:t>d</a:t>
            </a:r>
            <a:r>
              <a:rPr lang="en-US" sz="2200" baseline="-25000" dirty="0" err="1" smtClean="0">
                <a:solidFill>
                  <a:srgbClr val="00B050"/>
                </a:solidFill>
              </a:rPr>
              <a:t>k</a:t>
            </a:r>
            <a:r>
              <a:rPr lang="en-US" sz="2200" dirty="0" smtClean="0">
                <a:solidFill>
                  <a:srgbClr val="00B050"/>
                </a:solidFill>
              </a:rPr>
              <a:t> * 10</a:t>
            </a:r>
            <a:r>
              <a:rPr lang="en-US" sz="2200" baseline="30000" dirty="0" smtClean="0">
                <a:solidFill>
                  <a:srgbClr val="00B050"/>
                </a:solidFill>
              </a:rPr>
              <a:t>k</a:t>
            </a:r>
            <a:r>
              <a:rPr lang="en-US" sz="2200" dirty="0" smtClean="0">
                <a:solidFill>
                  <a:srgbClr val="00B050"/>
                </a:solidFill>
              </a:rPr>
              <a:t>   </a:t>
            </a:r>
            <a:r>
              <a:rPr lang="en-US" sz="2200" dirty="0" smtClean="0"/>
              <a:t>+  </a:t>
            </a:r>
            <a:r>
              <a:rPr lang="en-US" sz="2200" dirty="0" smtClean="0">
                <a:solidFill>
                  <a:srgbClr val="FF0000"/>
                </a:solidFill>
              </a:rPr>
              <a:t>Sum </a:t>
            </a:r>
            <a:r>
              <a:rPr lang="en-US" sz="2200" dirty="0" err="1" smtClean="0">
                <a:solidFill>
                  <a:srgbClr val="FF0000"/>
                </a:solidFill>
              </a:rPr>
              <a:t>f</a:t>
            </a:r>
            <a:r>
              <a:rPr lang="en-US" sz="2200" baseline="-25000" dirty="0" err="1" smtClean="0">
                <a:solidFill>
                  <a:srgbClr val="FF0000"/>
                </a:solidFill>
              </a:rPr>
              <a:t>k</a:t>
            </a:r>
            <a:r>
              <a:rPr lang="en-US" sz="2200" dirty="0" smtClean="0">
                <a:solidFill>
                  <a:srgbClr val="FF0000"/>
                </a:solidFill>
              </a:rPr>
              <a:t> * 10</a:t>
            </a:r>
            <a:r>
              <a:rPr lang="en-US" sz="2200" baseline="30000" dirty="0" smtClean="0">
                <a:solidFill>
                  <a:srgbClr val="FF0000"/>
                </a:solidFill>
              </a:rPr>
              <a:t>-k</a:t>
            </a:r>
            <a:r>
              <a:rPr lang="en-US" sz="2200" dirty="0" smtClean="0">
                <a:solidFill>
                  <a:srgbClr val="FF0000"/>
                </a:solidFill>
              </a:rPr>
              <a:t> </a:t>
            </a:r>
            <a:r>
              <a:rPr lang="en-US" sz="2200" dirty="0" smtClean="0"/>
              <a:t/>
            </a:r>
            <a:br>
              <a:rPr lang="en-US" sz="2200" dirty="0" smtClean="0"/>
            </a:br>
            <a:r>
              <a:rPr lang="en-US" sz="2200" dirty="0" smtClean="0"/>
              <a:t>	          k=0		  k=1 </a:t>
            </a:r>
            <a:br>
              <a:rPr lang="en-US" sz="2200" dirty="0" smtClean="0"/>
            </a:br>
            <a:endParaRPr lang="en-US" sz="2200" dirty="0" smtClean="0"/>
          </a:p>
          <a:p>
            <a:pPr eaLnBrk="1" hangingPunct="1"/>
            <a:r>
              <a:rPr lang="en-US" sz="2200" dirty="0" smtClean="0"/>
              <a:t>This representation permits us to perform the basic arithmetic operations using conventional techniques taught at an early age.</a:t>
            </a:r>
          </a:p>
        </p:txBody>
      </p:sp>
    </p:spTree>
  </p:cSld>
  <p:clrMapOvr>
    <a:masterClrMapping/>
  </p:clrMapOvr>
  <p:transition>
    <p:wipe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11188" y="6400800"/>
            <a:ext cx="7770812" cy="273050"/>
          </a:xfrm>
          <a:prstGeom prst="rect">
            <a:avLst/>
          </a:prstGeom>
          <a:noFill/>
          <a:ln w="9525">
            <a:noFill/>
            <a:miter lim="800000"/>
            <a:headEnd/>
            <a:tailEnd/>
          </a:ln>
        </p:spPr>
        <p:txBody>
          <a:bodyPr lIns="91436" tIns="45717" rIns="91436" bIns="45717">
            <a:spAutoFit/>
          </a:bodyPr>
          <a:lstStyle/>
          <a:p>
            <a:pPr>
              <a:lnSpc>
                <a:spcPct val="100000"/>
              </a:lnSpc>
            </a:pPr>
            <a:endParaRPr lang="en-US" altLang="en-US" sz="1200" b="0">
              <a:latin typeface="Times New Roman" pitchFamily="18" charset="0"/>
            </a:endParaRPr>
          </a:p>
        </p:txBody>
      </p:sp>
      <p:sp>
        <p:nvSpPr>
          <p:cNvPr id="8195" name="Rectangle 3"/>
          <p:cNvSpPr>
            <a:spLocks noChangeArrowheads="1"/>
          </p:cNvSpPr>
          <p:nvPr/>
        </p:nvSpPr>
        <p:spPr bwMode="auto">
          <a:xfrm>
            <a:off x="-74613" y="593725"/>
            <a:ext cx="185738" cy="230188"/>
          </a:xfrm>
          <a:prstGeom prst="rect">
            <a:avLst/>
          </a:prstGeom>
          <a:noFill/>
          <a:ln w="9525">
            <a:noFill/>
            <a:miter lim="800000"/>
            <a:headEnd/>
            <a:tailEnd/>
          </a:ln>
        </p:spPr>
        <p:txBody>
          <a:bodyPr wrap="none" lIns="91436" tIns="45717" rIns="91436" bIns="45717">
            <a:spAutoFit/>
          </a:bodyPr>
          <a:lstStyle/>
          <a:p>
            <a:pPr algn="ctr">
              <a:lnSpc>
                <a:spcPct val="50000"/>
              </a:lnSpc>
            </a:pPr>
            <a:endParaRPr lang="en-US" altLang="en-US" sz="1800" b="0">
              <a:latin typeface="TimesNewRomanPS" charset="0"/>
            </a:endParaRPr>
          </a:p>
        </p:txBody>
      </p:sp>
      <p:sp>
        <p:nvSpPr>
          <p:cNvPr id="171012" name="Rectangle 4"/>
          <p:cNvSpPr>
            <a:spLocks noGrp="1" noChangeArrowheads="1"/>
          </p:cNvSpPr>
          <p:nvPr>
            <p:ph type="title"/>
          </p:nvPr>
        </p:nvSpPr>
        <p:spPr>
          <a:xfrm>
            <a:off x="0" y="-152400"/>
            <a:ext cx="9144000" cy="1143000"/>
          </a:xfrm>
        </p:spPr>
        <p:txBody>
          <a:bodyPr/>
          <a:lstStyle/>
          <a:p>
            <a:pPr eaLnBrk="1" hangingPunct="1">
              <a:defRPr/>
            </a:pPr>
            <a:r>
              <a:rPr lang="en-US" altLang="en-US" b="1" smtClean="0">
                <a:latin typeface="TimesNewRomanPS Bold" charset="0"/>
              </a:rPr>
              <a:t>Positional Representation (2)</a:t>
            </a:r>
            <a:endParaRPr lang="en-US" b="1" smtClean="0">
              <a:latin typeface="TimesNewRomanPS Bold" charset="0"/>
            </a:endParaRPr>
          </a:p>
        </p:txBody>
      </p:sp>
      <p:sp>
        <p:nvSpPr>
          <p:cNvPr id="8197" name="Rectangle 5"/>
          <p:cNvSpPr>
            <a:spLocks noGrp="1" noChangeArrowheads="1"/>
          </p:cNvSpPr>
          <p:nvPr>
            <p:ph type="body" idx="1"/>
          </p:nvPr>
        </p:nvSpPr>
        <p:spPr>
          <a:xfrm>
            <a:off x="250825" y="981075"/>
            <a:ext cx="8675688" cy="5876925"/>
          </a:xfrm>
        </p:spPr>
        <p:txBody>
          <a:bodyPr/>
          <a:lstStyle/>
          <a:p>
            <a:pPr eaLnBrk="1" hangingPunct="1"/>
            <a:r>
              <a:rPr lang="en-US" sz="2200" smtClean="0"/>
              <a:t>In a system based on a different multiplier, or radix (we say, “base-R”) we may represent a general, positive number N in the form:</a:t>
            </a:r>
            <a:br>
              <a:rPr lang="en-US" sz="2200" smtClean="0"/>
            </a:br>
            <a:r>
              <a:rPr lang="en-US" sz="2200" smtClean="0"/>
              <a:t/>
            </a:r>
            <a:br>
              <a:rPr lang="en-US" sz="2200" smtClean="0"/>
            </a:br>
            <a:r>
              <a:rPr lang="en-US" sz="2200" smtClean="0"/>
              <a:t>            N  =  d</a:t>
            </a:r>
            <a:r>
              <a:rPr lang="en-US" sz="2200" baseline="-25000" smtClean="0"/>
              <a:t>L-1</a:t>
            </a:r>
            <a:r>
              <a:rPr lang="en-US" sz="2200" smtClean="0"/>
              <a:t> d</a:t>
            </a:r>
            <a:r>
              <a:rPr lang="en-US" sz="2200" baseline="-25000" smtClean="0"/>
              <a:t>L-2</a:t>
            </a:r>
            <a:r>
              <a:rPr lang="en-US" sz="2200" smtClean="0"/>
              <a:t> … d</a:t>
            </a:r>
            <a:r>
              <a:rPr lang="en-US" sz="2200" baseline="-25000" smtClean="0"/>
              <a:t>2</a:t>
            </a:r>
            <a:r>
              <a:rPr lang="en-US" sz="2200" smtClean="0"/>
              <a:t> d</a:t>
            </a:r>
            <a:r>
              <a:rPr lang="en-US" sz="2200" baseline="-25000" smtClean="0"/>
              <a:t>1</a:t>
            </a:r>
            <a:r>
              <a:rPr lang="en-US" sz="2200" smtClean="0"/>
              <a:t> d</a:t>
            </a:r>
            <a:r>
              <a:rPr lang="en-US" sz="2200" baseline="-25000" smtClean="0"/>
              <a:t>0</a:t>
            </a:r>
            <a:r>
              <a:rPr lang="en-US" sz="2200" smtClean="0"/>
              <a:t> . f</a:t>
            </a:r>
            <a:r>
              <a:rPr lang="en-US" sz="2200" baseline="-25000" smtClean="0"/>
              <a:t>1</a:t>
            </a:r>
            <a:r>
              <a:rPr lang="en-US" sz="2200" smtClean="0"/>
              <a:t> f</a:t>
            </a:r>
            <a:r>
              <a:rPr lang="en-US" sz="2200" baseline="-25000" smtClean="0"/>
              <a:t>2</a:t>
            </a:r>
            <a:r>
              <a:rPr lang="en-US" sz="2200" smtClean="0"/>
              <a:t> … f</a:t>
            </a:r>
            <a:r>
              <a:rPr lang="en-US" sz="2200" baseline="-25000" smtClean="0"/>
              <a:t>M</a:t>
            </a:r>
            <a:r>
              <a:rPr lang="en-US" sz="2200" smtClean="0"/>
              <a:t> </a:t>
            </a:r>
            <a:br>
              <a:rPr lang="en-US" sz="2200" smtClean="0"/>
            </a:br>
            <a:r>
              <a:rPr lang="en-US" sz="2200" smtClean="0"/>
              <a:t/>
            </a:r>
            <a:br>
              <a:rPr lang="en-US" sz="2200" smtClean="0"/>
            </a:br>
            <a:r>
              <a:rPr lang="en-US" sz="2200" smtClean="0"/>
              <a:t>where each d or f represents a single digit, but now the concept and representation of </a:t>
            </a:r>
            <a:r>
              <a:rPr lang="en-US" sz="2200" i="1" smtClean="0"/>
              <a:t>digit</a:t>
            </a:r>
            <a:r>
              <a:rPr lang="en-US" sz="2200" smtClean="0"/>
              <a:t> takes on a new meaning.</a:t>
            </a:r>
          </a:p>
          <a:p>
            <a:pPr eaLnBrk="1" hangingPunct="1"/>
            <a:r>
              <a:rPr lang="en-US" sz="2200" smtClean="0"/>
              <a:t>This can be rewritten in the form:</a:t>
            </a:r>
            <a:br>
              <a:rPr lang="en-US" sz="2200" smtClean="0"/>
            </a:br>
            <a:r>
              <a:rPr lang="en-US" sz="2200" smtClean="0"/>
              <a:t/>
            </a:r>
            <a:br>
              <a:rPr lang="en-US" sz="2200" smtClean="0"/>
            </a:br>
            <a:r>
              <a:rPr lang="en-US" sz="2200" smtClean="0"/>
              <a:t>	          L-1		   M</a:t>
            </a:r>
            <a:br>
              <a:rPr lang="en-US" sz="2200" smtClean="0"/>
            </a:br>
            <a:r>
              <a:rPr lang="en-US" sz="2200" smtClean="0"/>
              <a:t>	N  =  Sum d</a:t>
            </a:r>
            <a:r>
              <a:rPr lang="en-US" sz="2200" baseline="-25000" smtClean="0"/>
              <a:t>k</a:t>
            </a:r>
            <a:r>
              <a:rPr lang="en-US" sz="2200" smtClean="0"/>
              <a:t> * R</a:t>
            </a:r>
            <a:r>
              <a:rPr lang="en-US" sz="2200" baseline="30000" smtClean="0"/>
              <a:t>k</a:t>
            </a:r>
            <a:r>
              <a:rPr lang="en-US" sz="2200" smtClean="0"/>
              <a:t>   +  Sum f</a:t>
            </a:r>
            <a:r>
              <a:rPr lang="en-US" sz="2200" baseline="-25000" smtClean="0"/>
              <a:t>k</a:t>
            </a:r>
            <a:r>
              <a:rPr lang="en-US" sz="2200" smtClean="0"/>
              <a:t> * R</a:t>
            </a:r>
            <a:r>
              <a:rPr lang="en-US" sz="2200" baseline="30000" smtClean="0"/>
              <a:t>-k</a:t>
            </a:r>
            <a:r>
              <a:rPr lang="en-US" sz="2200" smtClean="0"/>
              <a:t>        ;    0 ≤ d</a:t>
            </a:r>
            <a:r>
              <a:rPr lang="en-US" sz="2200" baseline="-25000" smtClean="0"/>
              <a:t>k</a:t>
            </a:r>
            <a:r>
              <a:rPr lang="en-US" sz="2200" smtClean="0"/>
              <a:t> , f</a:t>
            </a:r>
            <a:r>
              <a:rPr lang="en-US" sz="2200" baseline="-25000" smtClean="0"/>
              <a:t>k</a:t>
            </a:r>
            <a:r>
              <a:rPr lang="en-US" sz="2200" smtClean="0"/>
              <a:t> &lt; R</a:t>
            </a:r>
            <a:br>
              <a:rPr lang="en-US" sz="2200" smtClean="0"/>
            </a:br>
            <a:r>
              <a:rPr lang="en-US" sz="2200" smtClean="0"/>
              <a:t>	          k=0		  k=1 </a:t>
            </a:r>
            <a:br>
              <a:rPr lang="en-US" sz="2200" smtClean="0"/>
            </a:br>
            <a:endParaRPr lang="en-US" sz="2200" smtClean="0"/>
          </a:p>
          <a:p>
            <a:pPr eaLnBrk="1" hangingPunct="1"/>
            <a:r>
              <a:rPr lang="en-US" sz="2200" smtClean="0"/>
              <a:t>This representation still permits us to perform the basic arithmetic operations </a:t>
            </a:r>
            <a:r>
              <a:rPr lang="en-US" sz="2200" i="1" smtClean="0"/>
              <a:t>as we did for decimal arithmetic</a:t>
            </a:r>
            <a:r>
              <a:rPr lang="en-US" sz="2200" smtClean="0"/>
              <a:t>!</a:t>
            </a:r>
          </a:p>
        </p:txBody>
      </p:sp>
    </p:spTree>
  </p:cSld>
  <p:clrMapOvr>
    <a:masterClrMapping/>
  </p:clrMapOvr>
  <p:transition>
    <p:wipe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0" y="0"/>
            <a:ext cx="9144000" cy="914400"/>
          </a:xfrm>
        </p:spPr>
        <p:txBody>
          <a:bodyPr/>
          <a:lstStyle/>
          <a:p>
            <a:pPr eaLnBrk="1" hangingPunct="1">
              <a:defRPr/>
            </a:pPr>
            <a:r>
              <a:rPr lang="en-US" smtClean="0"/>
              <a:t>Unsigned Binary</a:t>
            </a:r>
          </a:p>
        </p:txBody>
      </p:sp>
      <p:sp>
        <p:nvSpPr>
          <p:cNvPr id="9219" name="Rectangle 3"/>
          <p:cNvSpPr>
            <a:spLocks noGrp="1" noChangeArrowheads="1"/>
          </p:cNvSpPr>
          <p:nvPr>
            <p:ph type="body" idx="1"/>
          </p:nvPr>
        </p:nvSpPr>
        <p:spPr>
          <a:xfrm>
            <a:off x="685800" y="1500188"/>
            <a:ext cx="8240713" cy="3846512"/>
          </a:xfrm>
        </p:spPr>
        <p:txBody>
          <a:bodyPr/>
          <a:lstStyle/>
          <a:p>
            <a:pPr eaLnBrk="1" hangingPunct="1"/>
            <a:r>
              <a:rPr lang="en-US" sz="2200" dirty="0" smtClean="0"/>
              <a:t>Non-negative integers (greater or equal to zero)</a:t>
            </a:r>
          </a:p>
          <a:p>
            <a:pPr lvl="1" eaLnBrk="1" hangingPunct="1"/>
            <a:r>
              <a:rPr lang="en-US" sz="2000" dirty="0" smtClean="0"/>
              <a:t>Range from 0 (smallest) to 2</a:t>
            </a:r>
            <a:r>
              <a:rPr lang="en-US" sz="2000" baseline="30000" dirty="0" smtClean="0"/>
              <a:t>L</a:t>
            </a:r>
            <a:r>
              <a:rPr lang="en-US" sz="2000" dirty="0" smtClean="0"/>
              <a:t>-1 (largest) for an L-bit representation</a:t>
            </a:r>
            <a:br>
              <a:rPr lang="en-US" sz="2000" dirty="0" smtClean="0"/>
            </a:br>
            <a:endParaRPr lang="en-US" sz="2000" dirty="0" smtClean="0"/>
          </a:p>
          <a:p>
            <a:pPr eaLnBrk="1" hangingPunct="1"/>
            <a:r>
              <a:rPr lang="en-US" sz="2200" dirty="0" smtClean="0"/>
              <a:t>We can construct an unsigned binary sequence using the algorithm</a:t>
            </a:r>
          </a:p>
          <a:p>
            <a:pPr lvl="1" eaLnBrk="1" hangingPunct="1"/>
            <a:r>
              <a:rPr lang="en-US" sz="2000" dirty="0" smtClean="0"/>
              <a:t>Build up starting from 0.</a:t>
            </a:r>
          </a:p>
          <a:p>
            <a:pPr lvl="1" eaLnBrk="1" hangingPunct="1"/>
            <a:r>
              <a:rPr lang="en-US" sz="2000" dirty="0" smtClean="0"/>
              <a:t>Add 1 to the previous number.</a:t>
            </a:r>
          </a:p>
          <a:p>
            <a:pPr lvl="1" eaLnBrk="1" hangingPunct="1"/>
            <a:r>
              <a:rPr lang="en-US" sz="2000" dirty="0" smtClean="0"/>
              <a:t>Repeat previous step until a string of 1’s of length L is reached.</a:t>
            </a:r>
          </a:p>
        </p:txBody>
      </p:sp>
      <p:grpSp>
        <p:nvGrpSpPr>
          <p:cNvPr id="8" name="Group 4"/>
          <p:cNvGrpSpPr>
            <a:grpSpLocks/>
          </p:cNvGrpSpPr>
          <p:nvPr/>
        </p:nvGrpSpPr>
        <p:grpSpPr bwMode="auto">
          <a:xfrm>
            <a:off x="2438400" y="1066800"/>
            <a:ext cx="6096000" cy="5334000"/>
            <a:chOff x="1536" y="672"/>
            <a:chExt cx="3840" cy="3360"/>
          </a:xfrm>
        </p:grpSpPr>
        <p:sp>
          <p:nvSpPr>
            <p:cNvPr id="9" name="Rectangle 5"/>
            <p:cNvSpPr>
              <a:spLocks noChangeArrowheads="1"/>
            </p:cNvSpPr>
            <p:nvPr/>
          </p:nvSpPr>
          <p:spPr bwMode="auto">
            <a:xfrm>
              <a:off x="1536" y="672"/>
              <a:ext cx="3840" cy="3360"/>
            </a:xfrm>
            <a:prstGeom prst="rect">
              <a:avLst/>
            </a:prstGeom>
            <a:solidFill>
              <a:schemeClr val="folHlink"/>
            </a:solidFill>
            <a:ln w="9525">
              <a:solidFill>
                <a:schemeClr val="tx1"/>
              </a:solidFill>
              <a:miter lim="800000"/>
              <a:headEnd/>
              <a:tailEnd/>
            </a:ln>
          </p:spPr>
          <p:txBody>
            <a:bodyPr lIns="91436" tIns="45717" rIns="91436" bIns="45717" anchor="ctr">
              <a:spAutoFit/>
            </a:bodyPr>
            <a:lstStyle/>
            <a:p>
              <a:endParaRPr lang="en-CA"/>
            </a:p>
          </p:txBody>
        </p:sp>
        <p:sp>
          <p:nvSpPr>
            <p:cNvPr id="10" name="Text Box 6"/>
            <p:cNvSpPr txBox="1">
              <a:spLocks noChangeArrowheads="1"/>
            </p:cNvSpPr>
            <p:nvPr/>
          </p:nvSpPr>
          <p:spPr bwMode="auto">
            <a:xfrm>
              <a:off x="1776" y="912"/>
              <a:ext cx="3416" cy="2501"/>
            </a:xfrm>
            <a:prstGeom prst="rect">
              <a:avLst/>
            </a:prstGeom>
            <a:noFill/>
            <a:ln w="9525">
              <a:noFill/>
              <a:miter lim="800000"/>
              <a:headEnd/>
              <a:tailEnd/>
            </a:ln>
          </p:spPr>
          <p:txBody>
            <a:bodyPr wrap="none" lIns="91436" tIns="45717" rIns="91436" bIns="45717" anchor="ctr">
              <a:spAutoFit/>
            </a:bodyPr>
            <a:lstStyle/>
            <a:p>
              <a:r>
                <a:rPr lang="en-US" sz="2800" dirty="0">
                  <a:solidFill>
                    <a:schemeClr val="bg1"/>
                  </a:solidFill>
                </a:rPr>
                <a:t>Binary          Dec.	 Binary          Dec.</a:t>
              </a:r>
            </a:p>
            <a:p>
              <a:r>
                <a:rPr lang="en-US" sz="2800" dirty="0">
                  <a:solidFill>
                    <a:schemeClr val="bg1"/>
                  </a:solidFill>
                </a:rPr>
                <a:t>  0111		7	  1111		15</a:t>
              </a:r>
            </a:p>
            <a:p>
              <a:r>
                <a:rPr lang="en-US" sz="2800" dirty="0">
                  <a:solidFill>
                    <a:schemeClr val="bg1"/>
                  </a:solidFill>
                </a:rPr>
                <a:t>  0110		6	  1110		14</a:t>
              </a:r>
            </a:p>
            <a:p>
              <a:r>
                <a:rPr lang="en-US" sz="2800" dirty="0">
                  <a:solidFill>
                    <a:schemeClr val="bg1"/>
                  </a:solidFill>
                </a:rPr>
                <a:t>  0101		5	  1101		13</a:t>
              </a:r>
            </a:p>
            <a:p>
              <a:r>
                <a:rPr lang="en-US" sz="2800" dirty="0">
                  <a:solidFill>
                    <a:schemeClr val="bg1"/>
                  </a:solidFill>
                </a:rPr>
                <a:t>  0100		4	  1100		12</a:t>
              </a:r>
            </a:p>
            <a:p>
              <a:r>
                <a:rPr lang="en-US" sz="2800" dirty="0">
                  <a:solidFill>
                    <a:schemeClr val="bg1"/>
                  </a:solidFill>
                </a:rPr>
                <a:t>  0011		3	  1011		11</a:t>
              </a:r>
            </a:p>
            <a:p>
              <a:r>
                <a:rPr lang="en-US" sz="2800" dirty="0">
                  <a:solidFill>
                    <a:schemeClr val="bg1"/>
                  </a:solidFill>
                </a:rPr>
                <a:t>  0010		2	  1010		10</a:t>
              </a:r>
            </a:p>
            <a:p>
              <a:r>
                <a:rPr lang="en-US" sz="2800" dirty="0">
                  <a:solidFill>
                    <a:schemeClr val="bg1"/>
                  </a:solidFill>
                </a:rPr>
                <a:t>  0001		1	  1001		  9</a:t>
              </a:r>
            </a:p>
            <a:p>
              <a:r>
                <a:rPr lang="en-US" sz="2800" dirty="0">
                  <a:solidFill>
                    <a:schemeClr val="bg1"/>
                  </a:solidFill>
                </a:rPr>
                <a:t>  0000		0	  1000		  8</a:t>
              </a:r>
            </a:p>
          </p:txBody>
        </p:sp>
        <p:sp>
          <p:nvSpPr>
            <p:cNvPr id="11" name="Line 7"/>
            <p:cNvSpPr>
              <a:spLocks noChangeShapeType="1"/>
            </p:cNvSpPr>
            <p:nvPr/>
          </p:nvSpPr>
          <p:spPr bwMode="auto">
            <a:xfrm>
              <a:off x="3408" y="672"/>
              <a:ext cx="0" cy="3360"/>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0" y="0"/>
            <a:ext cx="9144000" cy="914400"/>
          </a:xfrm>
        </p:spPr>
        <p:txBody>
          <a:bodyPr/>
          <a:lstStyle/>
          <a:p>
            <a:pPr eaLnBrk="1" hangingPunct="1">
              <a:defRPr/>
            </a:pPr>
            <a:r>
              <a:rPr lang="en-US" dirty="0" smtClean="0"/>
              <a:t>Signed Binary - 1’s complement</a:t>
            </a:r>
          </a:p>
        </p:txBody>
      </p:sp>
      <p:sp>
        <p:nvSpPr>
          <p:cNvPr id="181251" name="Rectangle 3"/>
          <p:cNvSpPr>
            <a:spLocks noGrp="1" noChangeArrowheads="1"/>
          </p:cNvSpPr>
          <p:nvPr>
            <p:ph type="body" idx="1"/>
          </p:nvPr>
        </p:nvSpPr>
        <p:spPr>
          <a:xfrm>
            <a:off x="685800" y="1500188"/>
            <a:ext cx="8313738" cy="5151437"/>
          </a:xfrm>
        </p:spPr>
        <p:txBody>
          <a:bodyPr/>
          <a:lstStyle/>
          <a:p>
            <a:pPr eaLnBrk="1" hangingPunct="1"/>
            <a:r>
              <a:rPr lang="en-US" sz="2200" dirty="0" smtClean="0"/>
              <a:t>In most cases we require both positive and negative integers </a:t>
            </a:r>
          </a:p>
          <a:p>
            <a:pPr eaLnBrk="1" hangingPunct="1"/>
            <a:r>
              <a:rPr lang="en-US" sz="2200" dirty="0" smtClean="0"/>
              <a:t>One idea for “designing” negative numbers uses </a:t>
            </a:r>
            <a:r>
              <a:rPr lang="en-US" sz="2200" i="1" dirty="0" smtClean="0"/>
              <a:t>complementation</a:t>
            </a:r>
            <a:endParaRPr lang="en-US" sz="2200" dirty="0" smtClean="0"/>
          </a:p>
          <a:p>
            <a:pPr lvl="1" eaLnBrk="1" hangingPunct="1"/>
            <a:r>
              <a:rPr lang="en-US" sz="2000" dirty="0" smtClean="0"/>
              <a:t>change 0’s to 1’s and 1’s to 0’s</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0101</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1010</a:t>
            </a:r>
            <a:br>
              <a:rPr lang="en-US" sz="2000" dirty="0" smtClean="0"/>
            </a:br>
            <a:r>
              <a:rPr lang="en-US" sz="2000" dirty="0" smtClean="0"/>
              <a:t/>
            </a:r>
            <a:br>
              <a:rPr lang="en-US" sz="2000" dirty="0" smtClean="0"/>
            </a:br>
            <a:endParaRPr lang="en-US" sz="2000" dirty="0" smtClean="0"/>
          </a:p>
        </p:txBody>
      </p:sp>
      <p:grpSp>
        <p:nvGrpSpPr>
          <p:cNvPr id="2" name="Group 8"/>
          <p:cNvGrpSpPr>
            <a:grpSpLocks/>
          </p:cNvGrpSpPr>
          <p:nvPr/>
        </p:nvGrpSpPr>
        <p:grpSpPr bwMode="auto">
          <a:xfrm>
            <a:off x="1547813" y="4005263"/>
            <a:ext cx="457200" cy="609600"/>
            <a:chOff x="720" y="2016"/>
            <a:chExt cx="288" cy="384"/>
          </a:xfrm>
        </p:grpSpPr>
        <p:sp>
          <p:nvSpPr>
            <p:cNvPr id="10245" name="Line 4"/>
            <p:cNvSpPr>
              <a:spLocks noChangeShapeType="1"/>
            </p:cNvSpPr>
            <p:nvPr/>
          </p:nvSpPr>
          <p:spPr bwMode="auto">
            <a:xfrm>
              <a:off x="720" y="2016"/>
              <a:ext cx="0" cy="384"/>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10246" name="Line 5"/>
            <p:cNvSpPr>
              <a:spLocks noChangeShapeType="1"/>
            </p:cNvSpPr>
            <p:nvPr/>
          </p:nvSpPr>
          <p:spPr bwMode="auto">
            <a:xfrm>
              <a:off x="816" y="2016"/>
              <a:ext cx="0" cy="384"/>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10247" name="Line 6"/>
            <p:cNvSpPr>
              <a:spLocks noChangeShapeType="1"/>
            </p:cNvSpPr>
            <p:nvPr/>
          </p:nvSpPr>
          <p:spPr bwMode="auto">
            <a:xfrm>
              <a:off x="912" y="2016"/>
              <a:ext cx="0" cy="384"/>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10248" name="Line 7"/>
            <p:cNvSpPr>
              <a:spLocks noChangeShapeType="1"/>
            </p:cNvSpPr>
            <p:nvPr/>
          </p:nvSpPr>
          <p:spPr bwMode="auto">
            <a:xfrm>
              <a:off x="1008" y="2016"/>
              <a:ext cx="0" cy="384"/>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1251">
                                            <p:txEl>
                                              <p:pRg st="2" end="2"/>
                                            </p:txEl>
                                          </p:spTgt>
                                        </p:tgtEl>
                                        <p:attrNameLst>
                                          <p:attrName>style.visibility</p:attrName>
                                        </p:attrNameLst>
                                      </p:cBhvr>
                                      <p:to>
                                        <p:strVal val="visible"/>
                                      </p:to>
                                    </p:set>
                                    <p:animEffect transition="in" filter="dissolve">
                                      <p:cBhvr>
                                        <p:cTn id="7" dur="500"/>
                                        <p:tgtEl>
                                          <p:spTgt spid="181251">
                                            <p:txEl>
                                              <p:pRg st="2" end="2"/>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0" y="0"/>
            <a:ext cx="9144000" cy="914400"/>
          </a:xfrm>
        </p:spPr>
        <p:txBody>
          <a:bodyPr/>
          <a:lstStyle/>
          <a:p>
            <a:pPr eaLnBrk="1" hangingPunct="1">
              <a:defRPr/>
            </a:pPr>
            <a:r>
              <a:rPr lang="en-US" smtClean="0"/>
              <a:t>Signed Binary - 1’s complement</a:t>
            </a:r>
          </a:p>
        </p:txBody>
      </p:sp>
      <p:sp>
        <p:nvSpPr>
          <p:cNvPr id="183299" name="Rectangle 3"/>
          <p:cNvSpPr>
            <a:spLocks noGrp="1" noChangeArrowheads="1"/>
          </p:cNvSpPr>
          <p:nvPr>
            <p:ph type="body" idx="1"/>
          </p:nvPr>
        </p:nvSpPr>
        <p:spPr>
          <a:xfrm>
            <a:off x="685800" y="836613"/>
            <a:ext cx="8313738" cy="6021387"/>
          </a:xfrm>
        </p:spPr>
        <p:txBody>
          <a:bodyPr/>
          <a:lstStyle/>
          <a:p>
            <a:pPr eaLnBrk="1" hangingPunct="1"/>
            <a:r>
              <a:rPr lang="en-US" sz="2000" dirty="0" smtClean="0"/>
              <a:t>In most cases we require both positive and negative integers </a:t>
            </a:r>
          </a:p>
          <a:p>
            <a:pPr eaLnBrk="1" hangingPunct="1"/>
            <a:r>
              <a:rPr lang="en-US" sz="2000" dirty="0" smtClean="0"/>
              <a:t>One idea for “designing” negative numbers uses </a:t>
            </a:r>
            <a:r>
              <a:rPr lang="en-US" sz="2000" i="1" dirty="0" smtClean="0"/>
              <a:t>complementation</a:t>
            </a:r>
            <a:endParaRPr lang="en-US" sz="2000" dirty="0" smtClean="0"/>
          </a:p>
          <a:p>
            <a:pPr lvl="1" eaLnBrk="1" hangingPunct="1"/>
            <a:r>
              <a:rPr lang="en-US" sz="2000" dirty="0" smtClean="0"/>
              <a:t>change 0’s to 1’s and 1’s to 0’s</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endParaRPr lang="en-US" sz="2000" dirty="0" smtClean="0"/>
          </a:p>
          <a:p>
            <a:pPr lvl="1" eaLnBrk="1" hangingPunct="1"/>
            <a:endParaRPr lang="en-US" sz="2000" dirty="0" smtClean="0"/>
          </a:p>
          <a:p>
            <a:pPr lvl="1" eaLnBrk="1" hangingPunct="1"/>
            <a:endParaRPr lang="en-US" sz="2000" dirty="0" smtClean="0"/>
          </a:p>
          <a:p>
            <a:pPr eaLnBrk="1" hangingPunct="1"/>
            <a:r>
              <a:rPr lang="en-US" sz="2000" dirty="0" smtClean="0"/>
              <a:t>Values range from -2</a:t>
            </a:r>
            <a:r>
              <a:rPr lang="en-US" sz="2000" baseline="30000" dirty="0" smtClean="0"/>
              <a:t>L-1 </a:t>
            </a:r>
            <a:r>
              <a:rPr lang="en-US" sz="2000" dirty="0" smtClean="0"/>
              <a:t>+1 (most negative) to 2</a:t>
            </a:r>
            <a:r>
              <a:rPr lang="en-US" sz="2000" baseline="30000" dirty="0" smtClean="0"/>
              <a:t>L-1</a:t>
            </a:r>
            <a:r>
              <a:rPr lang="en-US" sz="2000" dirty="0" smtClean="0"/>
              <a:t>-1 (largest, most positive) for an L-bit representation.</a:t>
            </a:r>
          </a:p>
          <a:p>
            <a:pPr eaLnBrk="1" hangingPunct="1"/>
            <a:r>
              <a:rPr lang="en-US" sz="2000" dirty="0" smtClean="0"/>
              <a:t>Permits </a:t>
            </a:r>
            <a:r>
              <a:rPr lang="en-US" sz="2000" b="1" dirty="0" smtClean="0"/>
              <a:t>two different representations of zero</a:t>
            </a:r>
            <a:r>
              <a:rPr lang="en-US" sz="2000" dirty="0" smtClean="0"/>
              <a:t>!</a:t>
            </a:r>
          </a:p>
        </p:txBody>
      </p:sp>
      <p:grpSp>
        <p:nvGrpSpPr>
          <p:cNvPr id="2" name="Group 4"/>
          <p:cNvGrpSpPr>
            <a:grpSpLocks/>
          </p:cNvGrpSpPr>
          <p:nvPr/>
        </p:nvGrpSpPr>
        <p:grpSpPr bwMode="auto">
          <a:xfrm>
            <a:off x="1619250" y="2060575"/>
            <a:ext cx="5561013" cy="3559175"/>
            <a:chOff x="1536" y="672"/>
            <a:chExt cx="3840" cy="3360"/>
          </a:xfrm>
        </p:grpSpPr>
        <p:sp>
          <p:nvSpPr>
            <p:cNvPr id="11269" name="Rectangle 5"/>
            <p:cNvSpPr>
              <a:spLocks noChangeArrowheads="1"/>
            </p:cNvSpPr>
            <p:nvPr/>
          </p:nvSpPr>
          <p:spPr bwMode="auto">
            <a:xfrm>
              <a:off x="1536" y="672"/>
              <a:ext cx="3840" cy="3360"/>
            </a:xfrm>
            <a:prstGeom prst="rect">
              <a:avLst/>
            </a:prstGeom>
            <a:solidFill>
              <a:srgbClr val="CCFFCC"/>
            </a:solidFill>
            <a:ln w="9525">
              <a:solidFill>
                <a:schemeClr val="tx1"/>
              </a:solidFill>
              <a:miter lim="800000"/>
              <a:headEnd/>
              <a:tailEnd/>
            </a:ln>
          </p:spPr>
          <p:txBody>
            <a:bodyPr lIns="91436" tIns="45717" rIns="91436" bIns="45717" anchor="ctr">
              <a:spAutoFit/>
            </a:bodyPr>
            <a:lstStyle/>
            <a:p>
              <a:endParaRPr lang="en-CA"/>
            </a:p>
          </p:txBody>
        </p:sp>
        <p:sp>
          <p:nvSpPr>
            <p:cNvPr id="11270" name="Text Box 6"/>
            <p:cNvSpPr txBox="1">
              <a:spLocks noChangeArrowheads="1"/>
            </p:cNvSpPr>
            <p:nvPr/>
          </p:nvSpPr>
          <p:spPr bwMode="auto">
            <a:xfrm>
              <a:off x="1776" y="715"/>
              <a:ext cx="3600" cy="3235"/>
            </a:xfrm>
            <a:prstGeom prst="rect">
              <a:avLst/>
            </a:prstGeom>
            <a:solidFill>
              <a:srgbClr val="CCFFCC"/>
            </a:solidFill>
            <a:ln w="9525">
              <a:noFill/>
              <a:miter lim="800000"/>
              <a:headEnd/>
              <a:tailEnd/>
            </a:ln>
          </p:spPr>
          <p:txBody>
            <a:bodyPr wrap="none" lIns="91436" tIns="45717" rIns="91436" bIns="45717" anchor="ctr">
              <a:spAutoFit/>
            </a:bodyPr>
            <a:lstStyle/>
            <a:p>
              <a:r>
                <a:rPr lang="en-US" sz="1800" dirty="0"/>
                <a:t>Binary	             Dec.	Binary	              Dec.</a:t>
              </a:r>
            </a:p>
            <a:p>
              <a:r>
                <a:rPr lang="en-US" sz="1800" dirty="0"/>
                <a:t>  0111		7	  1000		-7</a:t>
              </a:r>
            </a:p>
            <a:p>
              <a:r>
                <a:rPr lang="en-US" sz="1800" dirty="0"/>
                <a:t>  0110		6	  1001		-6</a:t>
              </a:r>
            </a:p>
            <a:p>
              <a:r>
                <a:rPr lang="en-US" sz="1800" dirty="0"/>
                <a:t>  0101		5	  1010		-5</a:t>
              </a:r>
            </a:p>
            <a:p>
              <a:r>
                <a:rPr lang="en-US" sz="1800" dirty="0"/>
                <a:t>  0100		4	  1011		-4</a:t>
              </a:r>
            </a:p>
            <a:p>
              <a:r>
                <a:rPr lang="en-US" sz="1800" dirty="0"/>
                <a:t>  0011		3	  1100		-3</a:t>
              </a:r>
            </a:p>
            <a:p>
              <a:r>
                <a:rPr lang="en-US" sz="1800" dirty="0"/>
                <a:t>  0010		2	  1101		-2</a:t>
              </a:r>
            </a:p>
            <a:p>
              <a:r>
                <a:rPr lang="en-US" sz="1800" dirty="0"/>
                <a:t>  0001		1	  1110		-1</a:t>
              </a:r>
            </a:p>
            <a:p>
              <a:r>
                <a:rPr lang="en-US" sz="1800" dirty="0"/>
                <a:t>  </a:t>
              </a:r>
              <a:r>
                <a:rPr lang="en-US" sz="1800" dirty="0">
                  <a:solidFill>
                    <a:srgbClr val="800000"/>
                  </a:solidFill>
                </a:rPr>
                <a:t>0000		0	  1111		-0</a:t>
              </a:r>
              <a:endParaRPr lang="en-US" dirty="0">
                <a:solidFill>
                  <a:srgbClr val="800000"/>
                </a:solidFill>
              </a:endParaRPr>
            </a:p>
          </p:txBody>
        </p:sp>
        <p:sp>
          <p:nvSpPr>
            <p:cNvPr id="11271" name="Line 7"/>
            <p:cNvSpPr>
              <a:spLocks noChangeShapeType="1"/>
            </p:cNvSpPr>
            <p:nvPr/>
          </p:nvSpPr>
          <p:spPr bwMode="auto">
            <a:xfrm>
              <a:off x="3408" y="672"/>
              <a:ext cx="0" cy="3360"/>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83299">
                                            <p:txEl>
                                              <p:pRg st="5" end="5"/>
                                            </p:txEl>
                                          </p:spTgt>
                                        </p:tgtEl>
                                        <p:attrNameLst>
                                          <p:attrName>style.visibility</p:attrName>
                                        </p:attrNameLst>
                                      </p:cBhvr>
                                      <p:to>
                                        <p:strVal val="visible"/>
                                      </p:to>
                                    </p:set>
                                    <p:animEffect transition="in" filter="dissolve">
                                      <p:cBhvr>
                                        <p:cTn id="14" dur="500"/>
                                        <p:tgtEl>
                                          <p:spTgt spid="183299">
                                            <p:txEl>
                                              <p:pRg st="5" end="5"/>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83299">
                                            <p:txEl>
                                              <p:pRg st="6" end="6"/>
                                            </p:txEl>
                                          </p:spTgt>
                                        </p:tgtEl>
                                        <p:attrNameLst>
                                          <p:attrName>style.visibility</p:attrName>
                                        </p:attrNameLst>
                                      </p:cBhvr>
                                      <p:to>
                                        <p:strVal val="visible"/>
                                      </p:to>
                                    </p:set>
                                    <p:animEffect transition="in" filter="dissolve">
                                      <p:cBhvr>
                                        <p:cTn id="19" dur="500"/>
                                        <p:tgtEl>
                                          <p:spTgt spid="183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1110</a:t>
            </a:r>
          </a:p>
          <a:p>
            <a:endParaRPr lang="en-US" dirty="0" smtClean="0"/>
          </a:p>
          <a:p>
            <a:r>
              <a:rPr lang="en-US" dirty="0" smtClean="0"/>
              <a:t>1’s comp = 0001</a:t>
            </a:r>
          </a:p>
          <a:p>
            <a:r>
              <a:rPr lang="en-US" dirty="0" smtClean="0"/>
              <a:t>                            1</a:t>
            </a:r>
          </a:p>
          <a:p>
            <a:r>
              <a:rPr lang="en-US" dirty="0" smtClean="0"/>
              <a:t>-----------------------</a:t>
            </a:r>
          </a:p>
          <a:p>
            <a:r>
              <a:rPr lang="en-US" dirty="0" smtClean="0"/>
              <a:t>                      0010</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0" y="0"/>
            <a:ext cx="9144000" cy="914400"/>
          </a:xfrm>
        </p:spPr>
        <p:txBody>
          <a:bodyPr/>
          <a:lstStyle/>
          <a:p>
            <a:pPr eaLnBrk="1" hangingPunct="1">
              <a:defRPr/>
            </a:pPr>
            <a:r>
              <a:rPr lang="en-US" smtClean="0"/>
              <a:t>Signed Binary - 2’s complement</a:t>
            </a:r>
          </a:p>
        </p:txBody>
      </p:sp>
      <p:sp>
        <p:nvSpPr>
          <p:cNvPr id="185347" name="Rectangle 3"/>
          <p:cNvSpPr>
            <a:spLocks noGrp="1" noChangeArrowheads="1"/>
          </p:cNvSpPr>
          <p:nvPr>
            <p:ph type="body" idx="1"/>
          </p:nvPr>
        </p:nvSpPr>
        <p:spPr>
          <a:xfrm>
            <a:off x="685800" y="1500188"/>
            <a:ext cx="8240713" cy="5151437"/>
          </a:xfrm>
        </p:spPr>
        <p:txBody>
          <a:bodyPr/>
          <a:lstStyle/>
          <a:p>
            <a:pPr eaLnBrk="1" hangingPunct="1"/>
            <a:r>
              <a:rPr lang="en-US" sz="2200" smtClean="0"/>
              <a:t>We need a more efficient representation of positive and negative integers using an L-bit form. </a:t>
            </a:r>
          </a:p>
          <a:p>
            <a:pPr eaLnBrk="1" hangingPunct="1"/>
            <a:r>
              <a:rPr lang="en-US" sz="2200" smtClean="0"/>
              <a:t>One straightforward approach is to consider the operation:</a:t>
            </a:r>
            <a:br>
              <a:rPr lang="en-US" sz="2200" smtClean="0"/>
            </a:br>
            <a:r>
              <a:rPr lang="en-US" sz="2200" smtClean="0"/>
              <a:t/>
            </a:r>
            <a:br>
              <a:rPr lang="en-US" sz="2200" smtClean="0"/>
            </a:br>
            <a:r>
              <a:rPr lang="en-US" sz="2200" smtClean="0"/>
              <a:t>   X</a:t>
            </a:r>
            <a:br>
              <a:rPr lang="en-US" sz="2200" smtClean="0"/>
            </a:br>
            <a:r>
              <a:rPr lang="en-US" sz="2200" u="sng" smtClean="0"/>
              <a:t>+ Y</a:t>
            </a:r>
            <a:br>
              <a:rPr lang="en-US" sz="2200" u="sng" smtClean="0"/>
            </a:br>
            <a:r>
              <a:rPr lang="en-US" sz="2200" smtClean="0"/>
              <a:t>    0        What representation of Y gives a </a:t>
            </a:r>
            <a:r>
              <a:rPr lang="en-US" sz="2200" u="sng" smtClean="0"/>
              <a:t>zero sum</a:t>
            </a:r>
            <a:r>
              <a:rPr lang="en-US" sz="2200" smtClean="0"/>
              <a:t>?</a:t>
            </a:r>
            <a:br>
              <a:rPr lang="en-US" sz="2200" smtClean="0"/>
            </a:br>
            <a:endParaRPr lang="en-US" sz="2200" smtClean="0"/>
          </a:p>
        </p:txBody>
      </p:sp>
      <p:grpSp>
        <p:nvGrpSpPr>
          <p:cNvPr id="2" name="Group 8"/>
          <p:cNvGrpSpPr>
            <a:grpSpLocks/>
          </p:cNvGrpSpPr>
          <p:nvPr/>
        </p:nvGrpSpPr>
        <p:grpSpPr bwMode="auto">
          <a:xfrm>
            <a:off x="1600200" y="4191000"/>
            <a:ext cx="5410200" cy="2514600"/>
            <a:chOff x="1008" y="2640"/>
            <a:chExt cx="3408" cy="1584"/>
          </a:xfrm>
        </p:grpSpPr>
        <p:sp>
          <p:nvSpPr>
            <p:cNvPr id="12294" name="Rectangle 4"/>
            <p:cNvSpPr>
              <a:spLocks noChangeArrowheads="1"/>
            </p:cNvSpPr>
            <p:nvPr/>
          </p:nvSpPr>
          <p:spPr bwMode="auto">
            <a:xfrm>
              <a:off x="1008" y="2640"/>
              <a:ext cx="3408" cy="1584"/>
            </a:xfrm>
            <a:prstGeom prst="rect">
              <a:avLst/>
            </a:prstGeom>
            <a:solidFill>
              <a:srgbClr val="FFCC99"/>
            </a:solidFill>
            <a:ln w="9525">
              <a:solidFill>
                <a:schemeClr val="tx1"/>
              </a:solidFill>
              <a:miter lim="800000"/>
              <a:headEnd/>
              <a:tailEnd/>
            </a:ln>
          </p:spPr>
          <p:txBody>
            <a:bodyPr lIns="91436" tIns="45717" rIns="91436" bIns="45717" anchor="ctr">
              <a:spAutoFit/>
            </a:bodyPr>
            <a:lstStyle/>
            <a:p>
              <a:endParaRPr lang="en-CA"/>
            </a:p>
          </p:txBody>
        </p:sp>
        <p:sp>
          <p:nvSpPr>
            <p:cNvPr id="12295" name="Text Box 5"/>
            <p:cNvSpPr txBox="1">
              <a:spLocks noChangeArrowheads="1"/>
            </p:cNvSpPr>
            <p:nvPr/>
          </p:nvSpPr>
          <p:spPr bwMode="auto">
            <a:xfrm>
              <a:off x="2199" y="2826"/>
              <a:ext cx="1028" cy="1116"/>
            </a:xfrm>
            <a:prstGeom prst="rect">
              <a:avLst/>
            </a:prstGeom>
            <a:noFill/>
            <a:ln w="9525">
              <a:noFill/>
              <a:miter lim="800000"/>
              <a:headEnd/>
              <a:tailEnd/>
            </a:ln>
          </p:spPr>
          <p:txBody>
            <a:bodyPr wrap="none" lIns="91436" tIns="45717" rIns="91436" bIns="45717" anchor="ctr">
              <a:spAutoFit/>
            </a:bodyPr>
            <a:lstStyle/>
            <a:p>
              <a:endParaRPr lang="en-US"/>
            </a:p>
            <a:p>
              <a:r>
                <a:rPr lang="en-US"/>
                <a:t>   00000011</a:t>
              </a:r>
            </a:p>
            <a:p>
              <a:r>
                <a:rPr lang="en-US" u="sng"/>
                <a:t>+ bbbbbbb</a:t>
              </a:r>
              <a:endParaRPr lang="en-US"/>
            </a:p>
            <a:p>
              <a:r>
                <a:rPr lang="en-US"/>
                <a:t>   00000000</a:t>
              </a:r>
            </a:p>
          </p:txBody>
        </p:sp>
        <p:sp>
          <p:nvSpPr>
            <p:cNvPr id="12296" name="Text Box 6"/>
            <p:cNvSpPr txBox="1">
              <a:spLocks noChangeArrowheads="1"/>
            </p:cNvSpPr>
            <p:nvPr/>
          </p:nvSpPr>
          <p:spPr bwMode="auto">
            <a:xfrm>
              <a:off x="1680" y="3072"/>
              <a:ext cx="212" cy="265"/>
            </a:xfrm>
            <a:prstGeom prst="rect">
              <a:avLst/>
            </a:prstGeom>
            <a:noFill/>
            <a:ln w="9525">
              <a:noFill/>
              <a:miter lim="800000"/>
              <a:headEnd/>
              <a:tailEnd/>
            </a:ln>
          </p:spPr>
          <p:txBody>
            <a:bodyPr wrap="none" lIns="91436" tIns="45717" rIns="91436" bIns="45717" anchor="ctr">
              <a:spAutoFit/>
            </a:bodyPr>
            <a:lstStyle/>
            <a:p>
              <a:pPr algn="ctr"/>
              <a:r>
                <a:rPr lang="en-US"/>
                <a:t>3</a:t>
              </a:r>
            </a:p>
          </p:txBody>
        </p:sp>
        <p:sp>
          <p:nvSpPr>
            <p:cNvPr id="12297" name="Line 7"/>
            <p:cNvSpPr>
              <a:spLocks noChangeShapeType="1"/>
            </p:cNvSpPr>
            <p:nvPr/>
          </p:nvSpPr>
          <p:spPr bwMode="auto">
            <a:xfrm>
              <a:off x="1920" y="3216"/>
              <a:ext cx="336" cy="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grpSp>
      <p:sp>
        <p:nvSpPr>
          <p:cNvPr id="9" name="Text Box 6"/>
          <p:cNvSpPr txBox="1">
            <a:spLocks noChangeArrowheads="1"/>
          </p:cNvSpPr>
          <p:nvPr/>
        </p:nvSpPr>
        <p:spPr bwMode="auto">
          <a:xfrm>
            <a:off x="5643563" y="5429250"/>
            <a:ext cx="390525" cy="425450"/>
          </a:xfrm>
          <a:prstGeom prst="rect">
            <a:avLst/>
          </a:prstGeom>
          <a:noFill/>
          <a:ln w="9525">
            <a:noFill/>
            <a:miter lim="800000"/>
            <a:headEnd/>
            <a:tailEnd/>
          </a:ln>
        </p:spPr>
        <p:txBody>
          <a:bodyPr wrap="none" lIns="91436" tIns="45717" rIns="91436" bIns="45717" anchor="ctr">
            <a:spAutoFit/>
          </a:bodyPr>
          <a:lstStyle/>
          <a:p>
            <a:pPr algn="ctr"/>
            <a:r>
              <a:rPr lang="en-US"/>
              <a: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5347">
                                            <p:txEl>
                                              <p:pRg st="1" end="1"/>
                                            </p:txEl>
                                          </p:spTgt>
                                        </p:tgtEl>
                                        <p:attrNameLst>
                                          <p:attrName>style.visibility</p:attrName>
                                        </p:attrNameLst>
                                      </p:cBhvr>
                                      <p:to>
                                        <p:strVal val="visible"/>
                                      </p:to>
                                    </p:set>
                                    <p:animEffect transition="in" filter="dissolve">
                                      <p:cBhvr>
                                        <p:cTn id="7" dur="500"/>
                                        <p:tgtEl>
                                          <p:spTgt spid="1853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0" y="0"/>
            <a:ext cx="9144000" cy="914400"/>
          </a:xfrm>
        </p:spPr>
        <p:txBody>
          <a:bodyPr/>
          <a:lstStyle/>
          <a:p>
            <a:pPr eaLnBrk="1" hangingPunct="1">
              <a:defRPr/>
            </a:pPr>
            <a:r>
              <a:rPr lang="en-US" smtClean="0"/>
              <a:t>Signed Binary - 2’s complement</a:t>
            </a:r>
          </a:p>
        </p:txBody>
      </p:sp>
      <p:sp>
        <p:nvSpPr>
          <p:cNvPr id="13315" name="Rectangle 3"/>
          <p:cNvSpPr>
            <a:spLocks noGrp="1" noChangeArrowheads="1"/>
          </p:cNvSpPr>
          <p:nvPr>
            <p:ph type="body" idx="1"/>
          </p:nvPr>
        </p:nvSpPr>
        <p:spPr>
          <a:xfrm>
            <a:off x="685800" y="1500188"/>
            <a:ext cx="8240713" cy="5151437"/>
          </a:xfrm>
        </p:spPr>
        <p:txBody>
          <a:bodyPr/>
          <a:lstStyle/>
          <a:p>
            <a:pPr eaLnBrk="1" hangingPunct="1"/>
            <a:r>
              <a:rPr lang="en-US" sz="2200" smtClean="0"/>
              <a:t>We need a more efficient representation of positive and negative integers using an L-bit form. </a:t>
            </a:r>
          </a:p>
          <a:p>
            <a:pPr eaLnBrk="1" hangingPunct="1"/>
            <a:r>
              <a:rPr lang="en-US" sz="2200" smtClean="0"/>
              <a:t>One straightforward approach is to consider the operation:</a:t>
            </a:r>
            <a:br>
              <a:rPr lang="en-US" sz="2200" smtClean="0"/>
            </a:br>
            <a:r>
              <a:rPr lang="en-US" sz="2200" smtClean="0"/>
              <a:t/>
            </a:r>
            <a:br>
              <a:rPr lang="en-US" sz="2200" smtClean="0"/>
            </a:br>
            <a:r>
              <a:rPr lang="en-US" sz="2200" smtClean="0"/>
              <a:t>   X</a:t>
            </a:r>
            <a:br>
              <a:rPr lang="en-US" sz="2200" smtClean="0"/>
            </a:br>
            <a:r>
              <a:rPr lang="en-US" sz="2200" u="sng" smtClean="0"/>
              <a:t>+ Y</a:t>
            </a:r>
            <a:br>
              <a:rPr lang="en-US" sz="2200" u="sng" smtClean="0"/>
            </a:br>
            <a:r>
              <a:rPr lang="en-US" sz="2200" smtClean="0"/>
              <a:t>    0        What representation of Y gives a </a:t>
            </a:r>
            <a:r>
              <a:rPr lang="en-US" sz="2200" u="sng" smtClean="0"/>
              <a:t>zero sum</a:t>
            </a:r>
            <a:r>
              <a:rPr lang="en-US" sz="2200" smtClean="0"/>
              <a:t>?</a:t>
            </a:r>
            <a:br>
              <a:rPr lang="en-US" sz="2200" smtClean="0"/>
            </a:br>
            <a:endParaRPr lang="en-US" sz="2200" smtClean="0"/>
          </a:p>
        </p:txBody>
      </p:sp>
      <p:sp>
        <p:nvSpPr>
          <p:cNvPr id="186372" name="Rectangle 4"/>
          <p:cNvSpPr>
            <a:spLocks noChangeArrowheads="1"/>
          </p:cNvSpPr>
          <p:nvPr/>
        </p:nvSpPr>
        <p:spPr bwMode="auto">
          <a:xfrm>
            <a:off x="1600200" y="4191000"/>
            <a:ext cx="5410200" cy="2514600"/>
          </a:xfrm>
          <a:prstGeom prst="rect">
            <a:avLst/>
          </a:prstGeom>
          <a:solidFill>
            <a:srgbClr val="FFCC99"/>
          </a:solidFill>
          <a:ln w="9525">
            <a:solidFill>
              <a:schemeClr val="tx1"/>
            </a:solidFill>
            <a:miter lim="800000"/>
            <a:headEnd/>
            <a:tailEnd/>
          </a:ln>
        </p:spPr>
        <p:txBody>
          <a:bodyPr lIns="91436" tIns="45717" rIns="91436" bIns="45717" anchor="ctr">
            <a:spAutoFit/>
          </a:bodyPr>
          <a:lstStyle/>
          <a:p>
            <a:pPr algn="ctr"/>
            <a:endParaRPr lang="en-US"/>
          </a:p>
        </p:txBody>
      </p:sp>
      <p:sp>
        <p:nvSpPr>
          <p:cNvPr id="13317" name="Text Box 5"/>
          <p:cNvSpPr txBox="1">
            <a:spLocks noChangeArrowheads="1"/>
          </p:cNvSpPr>
          <p:nvPr/>
        </p:nvSpPr>
        <p:spPr bwMode="auto">
          <a:xfrm>
            <a:off x="3490913" y="4395788"/>
            <a:ext cx="2028825" cy="1976437"/>
          </a:xfrm>
          <a:prstGeom prst="rect">
            <a:avLst/>
          </a:prstGeom>
          <a:noFill/>
          <a:ln w="9525">
            <a:noFill/>
            <a:miter lim="800000"/>
            <a:headEnd/>
            <a:tailEnd/>
          </a:ln>
        </p:spPr>
        <p:txBody>
          <a:bodyPr wrap="none" lIns="91436" tIns="45717" rIns="91436" bIns="45717" anchor="ctr">
            <a:spAutoFit/>
          </a:bodyPr>
          <a:lstStyle/>
          <a:p>
            <a:r>
              <a:rPr lang="en-US">
                <a:latin typeface="Courier New" pitchFamily="49" charset="0"/>
                <a:cs typeface="Courier New" pitchFamily="49" charset="0"/>
              </a:rPr>
              <a:t>  </a:t>
            </a:r>
            <a:r>
              <a:rPr lang="en-US" u="sng">
                <a:latin typeface="Courier New" pitchFamily="49" charset="0"/>
                <a:cs typeface="Courier New" pitchFamily="49" charset="0"/>
              </a:rPr>
              <a:t>1111111 </a:t>
            </a:r>
            <a:endParaRPr lang="en-US">
              <a:latin typeface="Courier New" pitchFamily="49" charset="0"/>
              <a:cs typeface="Courier New" pitchFamily="49" charset="0"/>
            </a:endParaRPr>
          </a:p>
          <a:p>
            <a:r>
              <a:rPr lang="en-US">
                <a:latin typeface="Courier New" pitchFamily="49" charset="0"/>
                <a:cs typeface="Courier New" pitchFamily="49" charset="0"/>
              </a:rPr>
              <a:t>  00000011</a:t>
            </a:r>
          </a:p>
          <a:p>
            <a:r>
              <a:rPr lang="en-US" u="sng">
                <a:latin typeface="Courier New" pitchFamily="49" charset="0"/>
                <a:cs typeface="Courier New" pitchFamily="49" charset="0"/>
              </a:rPr>
              <a:t>+ 11111101</a:t>
            </a:r>
            <a:endParaRPr lang="en-US">
              <a:latin typeface="Courier New" pitchFamily="49" charset="0"/>
              <a:cs typeface="Courier New" pitchFamily="49" charset="0"/>
            </a:endParaRPr>
          </a:p>
          <a:p>
            <a:r>
              <a:rPr lang="en-US">
                <a:latin typeface="Courier New" pitchFamily="49" charset="0"/>
                <a:cs typeface="Courier New" pitchFamily="49" charset="0"/>
              </a:rPr>
              <a:t>1 00000000</a:t>
            </a:r>
          </a:p>
        </p:txBody>
      </p:sp>
      <p:sp>
        <p:nvSpPr>
          <p:cNvPr id="13318" name="Text Box 6"/>
          <p:cNvSpPr txBox="1">
            <a:spLocks noChangeArrowheads="1"/>
          </p:cNvSpPr>
          <p:nvPr/>
        </p:nvSpPr>
        <p:spPr bwMode="auto">
          <a:xfrm>
            <a:off x="5334000" y="4419600"/>
            <a:ext cx="847725" cy="366713"/>
          </a:xfrm>
          <a:prstGeom prst="rect">
            <a:avLst/>
          </a:prstGeom>
          <a:noFill/>
          <a:ln w="9525">
            <a:noFill/>
            <a:miter lim="800000"/>
            <a:headEnd/>
            <a:tailEnd/>
          </a:ln>
        </p:spPr>
        <p:txBody>
          <a:bodyPr wrap="none" lIns="91436" tIns="45717" rIns="91436" bIns="45717" anchor="ctr">
            <a:spAutoFit/>
          </a:bodyPr>
          <a:lstStyle/>
          <a:p>
            <a:pPr algn="ctr"/>
            <a:r>
              <a:rPr lang="en-US" sz="2000"/>
              <a:t>Carry</a:t>
            </a:r>
            <a:endParaRPr lang="en-US"/>
          </a:p>
        </p:txBody>
      </p:sp>
      <p:sp>
        <p:nvSpPr>
          <p:cNvPr id="13319" name="Text Box 7"/>
          <p:cNvSpPr txBox="1">
            <a:spLocks noChangeArrowheads="1"/>
          </p:cNvSpPr>
          <p:nvPr/>
        </p:nvSpPr>
        <p:spPr bwMode="auto">
          <a:xfrm>
            <a:off x="2667000" y="4876800"/>
            <a:ext cx="336550" cy="420688"/>
          </a:xfrm>
          <a:prstGeom prst="rect">
            <a:avLst/>
          </a:prstGeom>
          <a:noFill/>
          <a:ln w="9525">
            <a:noFill/>
            <a:miter lim="800000"/>
            <a:headEnd/>
            <a:tailEnd/>
          </a:ln>
        </p:spPr>
        <p:txBody>
          <a:bodyPr wrap="none" lIns="91436" tIns="45717" rIns="91436" bIns="45717" anchor="ctr">
            <a:spAutoFit/>
          </a:bodyPr>
          <a:lstStyle/>
          <a:p>
            <a:pPr algn="ctr"/>
            <a:r>
              <a:rPr lang="en-US"/>
              <a:t>3</a:t>
            </a:r>
          </a:p>
        </p:txBody>
      </p:sp>
      <p:sp>
        <p:nvSpPr>
          <p:cNvPr id="13320" name="Text Box 8"/>
          <p:cNvSpPr txBox="1">
            <a:spLocks noChangeArrowheads="1"/>
          </p:cNvSpPr>
          <p:nvPr/>
        </p:nvSpPr>
        <p:spPr bwMode="auto">
          <a:xfrm>
            <a:off x="2590800" y="5410200"/>
            <a:ext cx="438150" cy="420688"/>
          </a:xfrm>
          <a:prstGeom prst="rect">
            <a:avLst/>
          </a:prstGeom>
          <a:noFill/>
          <a:ln w="9525">
            <a:noFill/>
            <a:miter lim="800000"/>
            <a:headEnd/>
            <a:tailEnd/>
          </a:ln>
        </p:spPr>
        <p:txBody>
          <a:bodyPr wrap="none" lIns="91436" tIns="45717" rIns="91436" bIns="45717" anchor="ctr">
            <a:spAutoFit/>
          </a:bodyPr>
          <a:lstStyle/>
          <a:p>
            <a:pPr algn="ctr"/>
            <a:r>
              <a:rPr lang="en-US"/>
              <a:t>-3</a:t>
            </a:r>
          </a:p>
        </p:txBody>
      </p:sp>
      <p:sp>
        <p:nvSpPr>
          <p:cNvPr id="13321" name="Line 9"/>
          <p:cNvSpPr>
            <a:spLocks noChangeShapeType="1"/>
          </p:cNvSpPr>
          <p:nvPr/>
        </p:nvSpPr>
        <p:spPr bwMode="auto">
          <a:xfrm>
            <a:off x="3048000" y="5638800"/>
            <a:ext cx="381000" cy="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186378" name="Oval 10"/>
          <p:cNvSpPr>
            <a:spLocks noChangeArrowheads="1"/>
          </p:cNvSpPr>
          <p:nvPr/>
        </p:nvSpPr>
        <p:spPr bwMode="auto">
          <a:xfrm>
            <a:off x="3352800" y="5867400"/>
            <a:ext cx="533400" cy="533400"/>
          </a:xfrm>
          <a:prstGeom prst="ellipse">
            <a:avLst/>
          </a:prstGeom>
          <a:noFill/>
          <a:ln w="38100">
            <a:solidFill>
              <a:srgbClr val="FF0000"/>
            </a:solidFill>
            <a:round/>
            <a:headEnd/>
            <a:tailEnd/>
          </a:ln>
        </p:spPr>
        <p:txBody>
          <a:bodyPr wrap="none" lIns="91436" tIns="45717" rIns="91436" bIns="45717" anchor="ctr">
            <a:spAutoFit/>
          </a:bodyPr>
          <a:lstStyle/>
          <a:p>
            <a:endParaRPr lang="en-CA"/>
          </a:p>
        </p:txBody>
      </p:sp>
      <p:sp>
        <p:nvSpPr>
          <p:cNvPr id="186379" name="Text Box 11"/>
          <p:cNvSpPr txBox="1">
            <a:spLocks noChangeArrowheads="1"/>
          </p:cNvSpPr>
          <p:nvPr/>
        </p:nvSpPr>
        <p:spPr bwMode="auto">
          <a:xfrm>
            <a:off x="1905000" y="6248400"/>
            <a:ext cx="1479550" cy="420688"/>
          </a:xfrm>
          <a:prstGeom prst="rect">
            <a:avLst/>
          </a:prstGeom>
          <a:noFill/>
          <a:ln w="9525">
            <a:noFill/>
            <a:miter lim="800000"/>
            <a:headEnd/>
            <a:tailEnd/>
          </a:ln>
        </p:spPr>
        <p:txBody>
          <a:bodyPr wrap="none" lIns="91436" tIns="45717" rIns="91436" bIns="45717" anchor="ctr">
            <a:spAutoFit/>
          </a:bodyPr>
          <a:lstStyle/>
          <a:p>
            <a:pPr algn="ctr"/>
            <a:r>
              <a:rPr lang="en-US"/>
              <a:t>Carry out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6372"/>
                                        </p:tgtEl>
                                        <p:attrNameLst>
                                          <p:attrName>style.visibility</p:attrName>
                                        </p:attrNameLst>
                                      </p:cBhvr>
                                      <p:to>
                                        <p:strVal val="visible"/>
                                      </p:to>
                                    </p:set>
                                    <p:animEffect transition="in" filter="dissolve">
                                      <p:cBhvr>
                                        <p:cTn id="7" dur="500"/>
                                        <p:tgtEl>
                                          <p:spTgt spid="186372"/>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grpId="0" nodeType="clickEffect">
                                  <p:stCondLst>
                                    <p:cond delay="0"/>
                                  </p:stCondLst>
                                  <p:childTnLst>
                                    <p:set>
                                      <p:cBhvr>
                                        <p:cTn id="11" dur="1" fill="hold">
                                          <p:stCondLst>
                                            <p:cond delay="0"/>
                                          </p:stCondLst>
                                        </p:cTn>
                                        <p:tgtEl>
                                          <p:spTgt spid="186378"/>
                                        </p:tgtEl>
                                        <p:attrNameLst>
                                          <p:attrName>style.visibility</p:attrName>
                                        </p:attrNameLst>
                                      </p:cBhvr>
                                      <p:to>
                                        <p:strVal val="visible"/>
                                      </p:to>
                                    </p:set>
                                    <p:animScale>
                                      <p:cBhvr>
                                        <p:cTn id="12" dur="1000" decel="50000" fill="hold">
                                          <p:stCondLst>
                                            <p:cond delay="0"/>
                                          </p:stCondLst>
                                        </p:cTn>
                                        <p:tgtEl>
                                          <p:spTgt spid="18637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86378"/>
                                        </p:tgtEl>
                                        <p:attrNameLst>
                                          <p:attrName>ppt_x</p:attrName>
                                          <p:attrName>ppt_y</p:attrName>
                                        </p:attrNameLst>
                                      </p:cBhvr>
                                    </p:animMotion>
                                    <p:animEffect transition="in" filter="fade">
                                      <p:cBhvr>
                                        <p:cTn id="14" dur="1000"/>
                                        <p:tgtEl>
                                          <p:spTgt spid="186378"/>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186379"/>
                                        </p:tgtEl>
                                        <p:attrNameLst>
                                          <p:attrName>style.visibility</p:attrName>
                                        </p:attrNameLst>
                                      </p:cBhvr>
                                      <p:to>
                                        <p:strVal val="visible"/>
                                      </p:to>
                                    </p:set>
                                    <p:animScale>
                                      <p:cBhvr>
                                        <p:cTn id="17" dur="1000" decel="50000" fill="hold">
                                          <p:stCondLst>
                                            <p:cond delay="0"/>
                                          </p:stCondLst>
                                        </p:cTn>
                                        <p:tgtEl>
                                          <p:spTgt spid="18637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86379"/>
                                        </p:tgtEl>
                                        <p:attrNameLst>
                                          <p:attrName>ppt_x</p:attrName>
                                          <p:attrName>ppt_y</p:attrName>
                                        </p:attrNameLst>
                                      </p:cBhvr>
                                    </p:animMotion>
                                    <p:animEffect transition="in" filter="fade">
                                      <p:cBhvr>
                                        <p:cTn id="19" dur="1000"/>
                                        <p:tgtEl>
                                          <p:spTgt spid="186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animBg="1"/>
      <p:bldP spid="186378" grpId="0" animBg="1"/>
      <p:bldP spid="18637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0" y="0"/>
            <a:ext cx="9144000" cy="914400"/>
          </a:xfrm>
        </p:spPr>
        <p:txBody>
          <a:bodyPr/>
          <a:lstStyle/>
          <a:p>
            <a:pPr eaLnBrk="1" hangingPunct="1">
              <a:defRPr/>
            </a:pPr>
            <a:r>
              <a:rPr lang="en-US" smtClean="0"/>
              <a:t>Signed Binary - 2’s complement</a:t>
            </a:r>
          </a:p>
        </p:txBody>
      </p:sp>
      <p:sp>
        <p:nvSpPr>
          <p:cNvPr id="14339" name="Rectangle 3"/>
          <p:cNvSpPr>
            <a:spLocks noGrp="1" noChangeArrowheads="1"/>
          </p:cNvSpPr>
          <p:nvPr>
            <p:ph type="body" idx="1"/>
          </p:nvPr>
        </p:nvSpPr>
        <p:spPr>
          <a:xfrm>
            <a:off x="685800" y="1125538"/>
            <a:ext cx="8240713" cy="5526087"/>
          </a:xfrm>
        </p:spPr>
        <p:txBody>
          <a:bodyPr/>
          <a:lstStyle/>
          <a:p>
            <a:pPr eaLnBrk="1" hangingPunct="1"/>
            <a:r>
              <a:rPr lang="en-US" sz="2200" dirty="0" smtClean="0"/>
              <a:t>We need a more efficient representation of positive and negative integers using an L-bit form. </a:t>
            </a:r>
            <a:br>
              <a:rPr lang="en-US" sz="2200" dirty="0" smtClean="0"/>
            </a:br>
            <a:endParaRPr lang="en-US" sz="2200" dirty="0" smtClean="0"/>
          </a:p>
          <a:p>
            <a:pPr eaLnBrk="1" hangingPunct="1"/>
            <a:r>
              <a:rPr lang="en-US" sz="2200" dirty="0" smtClean="0"/>
              <a:t>The 2’s complement scheme is based on the algorithm:</a:t>
            </a:r>
          </a:p>
          <a:p>
            <a:pPr lvl="1" eaLnBrk="1" hangingPunct="1"/>
            <a:r>
              <a:rPr lang="en-US" sz="2000" dirty="0" smtClean="0"/>
              <a:t>1. Find the 1’s complement</a:t>
            </a:r>
          </a:p>
          <a:p>
            <a:pPr lvl="1" eaLnBrk="1" hangingPunct="1"/>
            <a:r>
              <a:rPr lang="en-US" sz="2000" dirty="0" smtClean="0"/>
              <a:t>2. Add 1 to the result to find the 2’s complement form.</a:t>
            </a:r>
            <a:br>
              <a:rPr lang="en-US" sz="2000" dirty="0" smtClean="0"/>
            </a:br>
            <a:endParaRPr lang="en-US" sz="2000" dirty="0" smtClean="0"/>
          </a:p>
        </p:txBody>
      </p:sp>
      <p:sp>
        <p:nvSpPr>
          <p:cNvPr id="14340" name="Rectangle 4"/>
          <p:cNvSpPr>
            <a:spLocks noChangeArrowheads="1"/>
          </p:cNvSpPr>
          <p:nvPr/>
        </p:nvSpPr>
        <p:spPr bwMode="auto">
          <a:xfrm>
            <a:off x="2133600" y="3733800"/>
            <a:ext cx="4876800" cy="2362200"/>
          </a:xfrm>
          <a:prstGeom prst="rect">
            <a:avLst/>
          </a:prstGeom>
          <a:solidFill>
            <a:srgbClr val="FFCC99"/>
          </a:solidFill>
          <a:ln w="9525">
            <a:solidFill>
              <a:schemeClr val="tx1"/>
            </a:solidFill>
            <a:miter lim="800000"/>
            <a:headEnd/>
            <a:tailEnd/>
          </a:ln>
        </p:spPr>
        <p:txBody>
          <a:bodyPr lIns="91436" tIns="45717" rIns="91436" bIns="45717" anchor="ctr">
            <a:spAutoFit/>
          </a:bodyPr>
          <a:lstStyle/>
          <a:p>
            <a:endParaRPr lang="en-CA"/>
          </a:p>
        </p:txBody>
      </p:sp>
      <p:sp>
        <p:nvSpPr>
          <p:cNvPr id="14341" name="Text Box 5"/>
          <p:cNvSpPr txBox="1">
            <a:spLocks noChangeArrowheads="1"/>
          </p:cNvSpPr>
          <p:nvPr/>
        </p:nvSpPr>
        <p:spPr bwMode="auto">
          <a:xfrm>
            <a:off x="3124200" y="3962400"/>
            <a:ext cx="2489200" cy="1976438"/>
          </a:xfrm>
          <a:prstGeom prst="rect">
            <a:avLst/>
          </a:prstGeom>
          <a:noFill/>
          <a:ln w="9525">
            <a:noFill/>
            <a:miter lim="800000"/>
            <a:headEnd/>
            <a:tailEnd/>
          </a:ln>
        </p:spPr>
        <p:txBody>
          <a:bodyPr wrap="none" lIns="91436" tIns="45717" rIns="91436" bIns="45717" anchor="ctr">
            <a:spAutoFit/>
          </a:bodyPr>
          <a:lstStyle/>
          <a:p>
            <a:pPr algn="ctr"/>
            <a:r>
              <a:rPr lang="en-US"/>
              <a:t>  3 	00000011</a:t>
            </a:r>
          </a:p>
          <a:p>
            <a:pPr algn="ctr"/>
            <a:r>
              <a:rPr lang="en-US"/>
              <a:t>~3	11111100</a:t>
            </a:r>
          </a:p>
          <a:p>
            <a:pPr algn="ctr"/>
            <a:r>
              <a:rPr lang="en-US"/>
              <a:t>         </a:t>
            </a:r>
            <a:r>
              <a:rPr lang="en-US" u="sng"/>
              <a:t>+              1</a:t>
            </a:r>
            <a:endParaRPr lang="en-US"/>
          </a:p>
          <a:p>
            <a:pPr algn="ctr"/>
            <a:r>
              <a:rPr lang="en-US"/>
              <a:t>-3 	11111101</a:t>
            </a:r>
          </a:p>
        </p:txBody>
      </p:sp>
      <p:sp>
        <p:nvSpPr>
          <p:cNvPr id="14342" name="Oval 7"/>
          <p:cNvSpPr>
            <a:spLocks noChangeArrowheads="1"/>
          </p:cNvSpPr>
          <p:nvPr/>
        </p:nvSpPr>
        <p:spPr bwMode="auto">
          <a:xfrm>
            <a:off x="6248400" y="4953000"/>
            <a:ext cx="609600" cy="609600"/>
          </a:xfrm>
          <a:prstGeom prst="ellipse">
            <a:avLst/>
          </a:prstGeom>
          <a:solidFill>
            <a:srgbClr val="FF9900"/>
          </a:solidFill>
          <a:ln w="9525">
            <a:solidFill>
              <a:schemeClr val="tx1"/>
            </a:solidFill>
            <a:round/>
            <a:headEnd/>
            <a:tailEnd/>
          </a:ln>
        </p:spPr>
        <p:txBody>
          <a:bodyPr wrap="none" lIns="91436" tIns="45717" rIns="91436" bIns="45717" anchor="ctr">
            <a:spAutoFit/>
          </a:bodyPr>
          <a:lstStyle/>
          <a:p>
            <a:endParaRPr lang="en-CA"/>
          </a:p>
        </p:txBody>
      </p:sp>
      <p:sp>
        <p:nvSpPr>
          <p:cNvPr id="14343" name="Text Box 8"/>
          <p:cNvSpPr txBox="1">
            <a:spLocks noChangeArrowheads="1"/>
          </p:cNvSpPr>
          <p:nvPr/>
        </p:nvSpPr>
        <p:spPr bwMode="auto">
          <a:xfrm>
            <a:off x="6400800" y="5029200"/>
            <a:ext cx="336550" cy="420688"/>
          </a:xfrm>
          <a:prstGeom prst="rect">
            <a:avLst/>
          </a:prstGeom>
          <a:noFill/>
          <a:ln w="9525">
            <a:noFill/>
            <a:miter lim="800000"/>
            <a:headEnd/>
            <a:tailEnd/>
          </a:ln>
        </p:spPr>
        <p:txBody>
          <a:bodyPr wrap="none" lIns="91436" tIns="45717" rIns="91436" bIns="45717" anchor="ctr">
            <a:spAutoFit/>
          </a:bodyPr>
          <a:lstStyle/>
          <a:p>
            <a:pPr algn="ctr"/>
            <a:r>
              <a:rPr lang="en-US"/>
              <a:t>2</a:t>
            </a:r>
          </a:p>
        </p:txBody>
      </p:sp>
      <p:sp>
        <p:nvSpPr>
          <p:cNvPr id="14344" name="Line 9"/>
          <p:cNvSpPr>
            <a:spLocks noChangeShapeType="1"/>
          </p:cNvSpPr>
          <p:nvPr/>
        </p:nvSpPr>
        <p:spPr bwMode="auto">
          <a:xfrm>
            <a:off x="3505200" y="5715000"/>
            <a:ext cx="533400" cy="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14345" name="AutoShape 10"/>
          <p:cNvSpPr>
            <a:spLocks noChangeArrowheads="1"/>
          </p:cNvSpPr>
          <p:nvPr/>
        </p:nvSpPr>
        <p:spPr bwMode="auto">
          <a:xfrm>
            <a:off x="5486400" y="4191000"/>
            <a:ext cx="533400" cy="533400"/>
          </a:xfrm>
          <a:prstGeom prst="curvedLeftArrow">
            <a:avLst>
              <a:gd name="adj1" fmla="val 20000"/>
              <a:gd name="adj2" fmla="val 40000"/>
              <a:gd name="adj3" fmla="val 33333"/>
            </a:avLst>
          </a:prstGeom>
          <a:noFill/>
          <a:ln w="9525">
            <a:solidFill>
              <a:schemeClr val="tx1"/>
            </a:solidFill>
            <a:miter lim="800000"/>
            <a:headEnd/>
            <a:tailEnd/>
          </a:ln>
        </p:spPr>
        <p:txBody>
          <a:bodyPr lIns="91436" tIns="45717" rIns="91436" bIns="45717" anchor="ctr">
            <a:spAutoFit/>
          </a:bodyPr>
          <a:lstStyle/>
          <a:p>
            <a:endParaRPr lang="en-CA"/>
          </a:p>
        </p:txBody>
      </p:sp>
      <p:sp>
        <p:nvSpPr>
          <p:cNvPr id="14346" name="Oval 11"/>
          <p:cNvSpPr>
            <a:spLocks noChangeArrowheads="1"/>
          </p:cNvSpPr>
          <p:nvPr/>
        </p:nvSpPr>
        <p:spPr bwMode="auto">
          <a:xfrm>
            <a:off x="6096000" y="4114800"/>
            <a:ext cx="609600" cy="609600"/>
          </a:xfrm>
          <a:prstGeom prst="ellipse">
            <a:avLst/>
          </a:prstGeom>
          <a:solidFill>
            <a:srgbClr val="FF9900"/>
          </a:solidFill>
          <a:ln w="9525">
            <a:solidFill>
              <a:schemeClr val="tx1"/>
            </a:solidFill>
            <a:round/>
            <a:headEnd/>
            <a:tailEnd/>
          </a:ln>
        </p:spPr>
        <p:txBody>
          <a:bodyPr wrap="none" lIns="91436" tIns="45717" rIns="91436" bIns="45717" anchor="ctr">
            <a:spAutoFit/>
          </a:bodyPr>
          <a:lstStyle/>
          <a:p>
            <a:endParaRPr lang="en-CA"/>
          </a:p>
        </p:txBody>
      </p:sp>
      <p:sp>
        <p:nvSpPr>
          <p:cNvPr id="14347" name="Text Box 12"/>
          <p:cNvSpPr txBox="1">
            <a:spLocks noChangeArrowheads="1"/>
          </p:cNvSpPr>
          <p:nvPr/>
        </p:nvSpPr>
        <p:spPr bwMode="auto">
          <a:xfrm>
            <a:off x="6248400" y="4191000"/>
            <a:ext cx="336550" cy="420688"/>
          </a:xfrm>
          <a:prstGeom prst="rect">
            <a:avLst/>
          </a:prstGeom>
          <a:noFill/>
          <a:ln w="9525">
            <a:noFill/>
            <a:miter lim="800000"/>
            <a:headEnd/>
            <a:tailEnd/>
          </a:ln>
        </p:spPr>
        <p:txBody>
          <a:bodyPr wrap="none" lIns="91436" tIns="45717" rIns="91436" bIns="45717" anchor="ctr">
            <a:spAutoFit/>
          </a:bodyPr>
          <a:lstStyle/>
          <a:p>
            <a:pPr algn="ctr"/>
            <a:r>
              <a:rPr lang="en-US"/>
              <a:t>1</a:t>
            </a:r>
          </a:p>
        </p:txBody>
      </p:sp>
      <p:cxnSp>
        <p:nvCxnSpPr>
          <p:cNvPr id="14348" name="Straight Connector 14"/>
          <p:cNvCxnSpPr>
            <a:cxnSpLocks noChangeShapeType="1"/>
          </p:cNvCxnSpPr>
          <p:nvPr/>
        </p:nvCxnSpPr>
        <p:spPr bwMode="auto">
          <a:xfrm>
            <a:off x="4000500" y="4429125"/>
            <a:ext cx="1500188" cy="1588"/>
          </a:xfrm>
          <a:prstGeom prst="line">
            <a:avLst/>
          </a:prstGeom>
          <a:noFill/>
          <a:ln w="12700" algn="ctr">
            <a:solidFill>
              <a:schemeClr val="tx1"/>
            </a:solidFill>
            <a:prstDash val="dash"/>
            <a:round/>
            <a:headEnd/>
            <a:tailEnd/>
          </a:ln>
        </p:spPr>
      </p:cxnSp>
      <p:sp>
        <p:nvSpPr>
          <p:cNvPr id="14349" name="Curved Left Arrow 16"/>
          <p:cNvSpPr>
            <a:spLocks noChangeArrowheads="1"/>
          </p:cNvSpPr>
          <p:nvPr/>
        </p:nvSpPr>
        <p:spPr bwMode="auto">
          <a:xfrm>
            <a:off x="5572125" y="4929188"/>
            <a:ext cx="428625" cy="785812"/>
          </a:xfrm>
          <a:prstGeom prst="curvedLeftArrow">
            <a:avLst>
              <a:gd name="adj1" fmla="val 24996"/>
              <a:gd name="adj2" fmla="val 50001"/>
              <a:gd name="adj3" fmla="val 25000"/>
            </a:avLst>
          </a:prstGeom>
          <a:noFill/>
          <a:ln w="9525" algn="ctr">
            <a:solidFill>
              <a:schemeClr val="tx1"/>
            </a:solidFill>
            <a:round/>
            <a:headEnd/>
            <a:tailEnd/>
          </a:ln>
        </p:spPr>
        <p:txBody>
          <a:bodyPr lIns="91436" tIns="45717" rIns="91436" bIns="45717">
            <a:spAutoFit/>
          </a:bodyPr>
          <a:lstStyle/>
          <a:p>
            <a:endParaRPr lang="en-CA"/>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ChangeArrowheads="1"/>
          </p:cNvSpPr>
          <p:nvPr/>
        </p:nvSpPr>
        <p:spPr bwMode="auto">
          <a:xfrm>
            <a:off x="685800" y="1219200"/>
            <a:ext cx="7772400" cy="1143000"/>
          </a:xfrm>
          <a:prstGeom prst="rect">
            <a:avLst/>
          </a:prstGeom>
          <a:noFill/>
          <a:ln w="9525">
            <a:noFill/>
            <a:miter lim="800000"/>
            <a:headEnd/>
            <a:tailEnd/>
          </a:ln>
          <a:effectLst/>
        </p:spPr>
        <p:txBody>
          <a:bodyPr anchor="ctr"/>
          <a:lstStyle/>
          <a:p>
            <a:pPr algn="ctr"/>
            <a:r>
              <a:rPr lang="en-US" sz="4000" u="sng" dirty="0">
                <a:solidFill>
                  <a:srgbClr val="003399"/>
                </a:solidFill>
              </a:rPr>
              <a:t>Introduction To Computers</a:t>
            </a:r>
          </a:p>
        </p:txBody>
      </p:sp>
      <p:sp>
        <p:nvSpPr>
          <p:cNvPr id="37892" name="Rectangle 4"/>
          <p:cNvSpPr>
            <a:spLocks noChangeArrowheads="1"/>
          </p:cNvSpPr>
          <p:nvPr/>
        </p:nvSpPr>
        <p:spPr bwMode="auto">
          <a:xfrm>
            <a:off x="609600" y="2286000"/>
            <a:ext cx="8153400" cy="990600"/>
          </a:xfrm>
          <a:prstGeom prst="rect">
            <a:avLst/>
          </a:prstGeom>
          <a:noFill/>
          <a:ln w="9525">
            <a:noFill/>
            <a:miter lim="800000"/>
            <a:headEnd/>
            <a:tailEnd/>
          </a:ln>
          <a:effectLst/>
        </p:spPr>
        <p:txBody>
          <a:bodyPr/>
          <a:lstStyle/>
          <a:p>
            <a:pPr marL="342900" indent="-342900">
              <a:spcBef>
                <a:spcPct val="20000"/>
              </a:spcBef>
              <a:buFontTx/>
              <a:buChar char="•"/>
            </a:pPr>
            <a:r>
              <a:rPr lang="en-US" sz="3200" dirty="0">
                <a:latin typeface="Times New Roman" pitchFamily="18" charset="0"/>
              </a:rPr>
              <a:t>Definition:</a:t>
            </a:r>
          </a:p>
          <a:p>
            <a:pPr marL="1143000" lvl="2" indent="-228600">
              <a:spcBef>
                <a:spcPct val="20000"/>
              </a:spcBef>
              <a:buFontTx/>
              <a:buChar char="•"/>
            </a:pPr>
            <a:r>
              <a:rPr lang="en-US" sz="2400" dirty="0">
                <a:latin typeface="Times New Roman" pitchFamily="18" charset="0"/>
              </a:rPr>
              <a:t>Its an electronic Device that is used for information Processing.</a:t>
            </a:r>
          </a:p>
          <a:p>
            <a:pPr marL="1143000" lvl="2" indent="-228600">
              <a:spcBef>
                <a:spcPct val="20000"/>
              </a:spcBef>
              <a:buFontTx/>
              <a:buChar char="•"/>
            </a:pPr>
            <a:r>
              <a:rPr lang="en-US" sz="2400" dirty="0">
                <a:latin typeface="Times New Roman" pitchFamily="18" charset="0"/>
              </a:rPr>
              <a:t>Computer.. Latin word.. compute</a:t>
            </a:r>
          </a:p>
          <a:p>
            <a:pPr marL="1143000" lvl="2" indent="-228600">
              <a:spcBef>
                <a:spcPct val="20000"/>
              </a:spcBef>
              <a:buFontTx/>
              <a:buChar char="•"/>
            </a:pPr>
            <a:r>
              <a:rPr lang="en-US" sz="2400" dirty="0">
                <a:latin typeface="Times New Roman" pitchFamily="18" charset="0"/>
              </a:rPr>
              <a:t>Calculation Machine</a:t>
            </a:r>
          </a:p>
          <a:p>
            <a:pPr marL="342900" indent="-342900">
              <a:spcBef>
                <a:spcPct val="20000"/>
              </a:spcBef>
              <a:buFontTx/>
              <a:buChar char="•"/>
            </a:pPr>
            <a:r>
              <a:rPr lang="en-US" sz="3200" dirty="0">
                <a:latin typeface="Times New Roman" pitchFamily="18" charset="0"/>
              </a:rPr>
              <a:t>A computer system includes a computer, peripheral devices, and software</a:t>
            </a:r>
          </a:p>
          <a:p>
            <a:pPr marL="342900" indent="-342900">
              <a:spcBef>
                <a:spcPct val="20000"/>
              </a:spcBef>
              <a:buFontTx/>
              <a:buChar char="•"/>
            </a:pPr>
            <a:endParaRPr lang="en-US" sz="3200" dirty="0"/>
          </a:p>
          <a:p>
            <a:pPr marL="742950" lvl="1" indent="-285750" algn="ctr">
              <a:spcBef>
                <a:spcPct val="20000"/>
              </a:spcBef>
            </a:pPr>
            <a:endParaRPr lang="en-US" sz="2800" dirty="0"/>
          </a:p>
          <a:p>
            <a:pPr marL="342900" indent="-342900">
              <a:spcBef>
                <a:spcPct val="20000"/>
              </a:spcBef>
              <a:buFontTx/>
              <a:buChar char="•"/>
            </a:pPr>
            <a:endParaRPr lang="en-US" sz="32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0" y="0"/>
            <a:ext cx="9144000" cy="914400"/>
          </a:xfrm>
        </p:spPr>
        <p:txBody>
          <a:bodyPr/>
          <a:lstStyle/>
          <a:p>
            <a:pPr eaLnBrk="1" hangingPunct="1">
              <a:defRPr/>
            </a:pPr>
            <a:r>
              <a:rPr lang="en-US" dirty="0" smtClean="0"/>
              <a:t>(r-1)’s and </a:t>
            </a:r>
            <a:r>
              <a:rPr lang="en-US" dirty="0" err="1" smtClean="0"/>
              <a:t>r’s</a:t>
            </a:r>
            <a:r>
              <a:rPr lang="en-US" dirty="0" smtClean="0"/>
              <a:t> complements</a:t>
            </a:r>
          </a:p>
        </p:txBody>
      </p:sp>
      <p:sp>
        <p:nvSpPr>
          <p:cNvPr id="15363" name="Rectangle 3"/>
          <p:cNvSpPr>
            <a:spLocks noGrp="1" noChangeArrowheads="1"/>
          </p:cNvSpPr>
          <p:nvPr>
            <p:ph type="body" idx="1"/>
          </p:nvPr>
        </p:nvSpPr>
        <p:spPr>
          <a:xfrm>
            <a:off x="685800" y="1125538"/>
            <a:ext cx="8240713" cy="5526087"/>
          </a:xfrm>
        </p:spPr>
        <p:txBody>
          <a:bodyPr/>
          <a:lstStyle/>
          <a:p>
            <a:pPr eaLnBrk="1" hangingPunct="1"/>
            <a:r>
              <a:rPr lang="en-US" sz="2200" dirty="0" smtClean="0"/>
              <a:t>In an arbitrary radix of fixed (finite) representation length L, there are two related complements that are important. </a:t>
            </a:r>
            <a:br>
              <a:rPr lang="en-US" sz="2200" dirty="0" smtClean="0"/>
            </a:br>
            <a:endParaRPr lang="en-US" sz="2200" dirty="0" smtClean="0"/>
          </a:p>
          <a:p>
            <a:pPr eaLnBrk="1" hangingPunct="1"/>
            <a:r>
              <a:rPr lang="en-US" sz="2200" dirty="0" smtClean="0"/>
              <a:t>(r-1)</a:t>
            </a:r>
            <a:r>
              <a:rPr lang="en-US" sz="2000" dirty="0" smtClean="0"/>
              <a:t>’s complement form.</a:t>
            </a:r>
          </a:p>
          <a:p>
            <a:pPr lvl="1" eaLnBrk="1" hangingPunct="1"/>
            <a:r>
              <a:rPr lang="en-US" sz="1600" dirty="0" smtClean="0"/>
              <a:t>Given the number N in radix-r form, the (r-1)’s complement is defined as r </a:t>
            </a:r>
            <a:r>
              <a:rPr lang="en-US" sz="1600" baseline="30000" dirty="0" smtClean="0"/>
              <a:t>L</a:t>
            </a:r>
            <a:r>
              <a:rPr lang="en-US" sz="1600" dirty="0" smtClean="0"/>
              <a:t> – 1 – N </a:t>
            </a:r>
          </a:p>
          <a:p>
            <a:pPr lvl="1" eaLnBrk="1" hangingPunct="1"/>
            <a:r>
              <a:rPr lang="en-US" sz="1600" dirty="0" smtClean="0"/>
              <a:t>Consider r = 10, L = 4 and N = 2468.   Clearly, r </a:t>
            </a:r>
            <a:r>
              <a:rPr lang="en-US" sz="1600" baseline="30000" dirty="0" smtClean="0"/>
              <a:t>4</a:t>
            </a:r>
            <a:r>
              <a:rPr lang="en-US" sz="1600" dirty="0" smtClean="0"/>
              <a:t> = 10000, thus  r </a:t>
            </a:r>
            <a:r>
              <a:rPr lang="en-US" sz="1600" baseline="30000" dirty="0" smtClean="0"/>
              <a:t>4</a:t>
            </a:r>
            <a:r>
              <a:rPr lang="en-US" sz="1600" dirty="0" smtClean="0"/>
              <a:t> – 1 = 9999.  Thus, </a:t>
            </a:r>
            <a:br>
              <a:rPr lang="en-US" sz="1600" dirty="0" smtClean="0"/>
            </a:br>
            <a:r>
              <a:rPr lang="en-US" sz="1800" b="1" dirty="0" smtClean="0">
                <a:latin typeface="Courier New" pitchFamily="49" charset="0"/>
                <a:cs typeface="Courier New" pitchFamily="49" charset="0"/>
              </a:rPr>
              <a:t>                    9999</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                  - </a:t>
            </a:r>
            <a:r>
              <a:rPr lang="en-US" sz="1800" b="1" u="sng" dirty="0" smtClean="0">
                <a:latin typeface="Courier New" pitchFamily="49" charset="0"/>
                <a:cs typeface="Courier New" pitchFamily="49" charset="0"/>
              </a:rPr>
              <a:t>2468</a:t>
            </a:r>
            <a:r>
              <a:rPr lang="en-US" sz="1800" b="1" dirty="0" smtClean="0">
                <a:latin typeface="Courier New" pitchFamily="49" charset="0"/>
                <a:cs typeface="Courier New" pitchFamily="49" charset="0"/>
              </a:rPr>
              <a:t> </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                    7531    Easy!  </a:t>
            </a:r>
          </a:p>
          <a:p>
            <a:pPr lvl="1" eaLnBrk="1" hangingPunct="1"/>
            <a:endParaRPr lang="en-US" sz="1800" b="1" dirty="0" smtClean="0">
              <a:latin typeface="Courier New" pitchFamily="49" charset="0"/>
              <a:cs typeface="Courier New" pitchFamily="49" charset="0"/>
            </a:endParaRPr>
          </a:p>
          <a:p>
            <a:pPr lvl="1" eaLnBrk="1" hangingPunct="1"/>
            <a:r>
              <a:rPr lang="en-US" sz="1600" dirty="0" smtClean="0">
                <a:cs typeface="Courier New" pitchFamily="49" charset="0"/>
              </a:rPr>
              <a:t>Note that the sum of N and the (r-1)’s complement of N is always a string of (r-1)’s (9 in this example).</a:t>
            </a:r>
            <a:endParaRPr lang="en-US" sz="2000" dirty="0" smtClean="0"/>
          </a:p>
          <a:p>
            <a:pPr eaLnBrk="1" hangingPunct="1"/>
            <a:r>
              <a:rPr lang="en-US" sz="2200" dirty="0" err="1" smtClean="0"/>
              <a:t>r</a:t>
            </a:r>
            <a:r>
              <a:rPr lang="en-US" sz="2000" dirty="0" err="1" smtClean="0"/>
              <a:t>’s</a:t>
            </a:r>
            <a:r>
              <a:rPr lang="en-US" sz="2000" dirty="0" smtClean="0"/>
              <a:t> complement form</a:t>
            </a:r>
          </a:p>
          <a:p>
            <a:pPr lvl="1" eaLnBrk="1" hangingPunct="1"/>
            <a:r>
              <a:rPr lang="en-US" sz="1600" dirty="0" smtClean="0"/>
              <a:t>The </a:t>
            </a:r>
            <a:r>
              <a:rPr lang="en-US" sz="1600" dirty="0" err="1" smtClean="0"/>
              <a:t>r’s</a:t>
            </a:r>
            <a:r>
              <a:rPr lang="en-US" sz="1600" dirty="0" smtClean="0"/>
              <a:t> complement is found from the (r-1)’s complement by just adding 1.</a:t>
            </a:r>
          </a:p>
          <a:p>
            <a:pPr lvl="1" eaLnBrk="1" hangingPunct="1"/>
            <a:r>
              <a:rPr lang="en-US" sz="1600" dirty="0" smtClean="0"/>
              <a:t>Note that this guarantees that the sum of N and its </a:t>
            </a:r>
            <a:r>
              <a:rPr lang="en-US" sz="1600" dirty="0" err="1" smtClean="0"/>
              <a:t>r’s</a:t>
            </a:r>
            <a:r>
              <a:rPr lang="en-US" sz="1600" dirty="0" smtClean="0"/>
              <a:t> complement is just zero (0) to within the size L of the representation!</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0" y="0"/>
            <a:ext cx="9144000" cy="914400"/>
          </a:xfrm>
        </p:spPr>
        <p:txBody>
          <a:bodyPr/>
          <a:lstStyle/>
          <a:p>
            <a:pPr eaLnBrk="1" hangingPunct="1">
              <a:defRPr/>
            </a:pPr>
            <a:r>
              <a:rPr lang="en-US" dirty="0" smtClean="0"/>
              <a:t>Subtraction of unsigned Numbers</a:t>
            </a:r>
          </a:p>
        </p:txBody>
      </p:sp>
      <p:sp>
        <p:nvSpPr>
          <p:cNvPr id="16387" name="Rectangle 3"/>
          <p:cNvSpPr>
            <a:spLocks noGrp="1" noChangeArrowheads="1"/>
          </p:cNvSpPr>
          <p:nvPr>
            <p:ph type="body" idx="1"/>
          </p:nvPr>
        </p:nvSpPr>
        <p:spPr>
          <a:xfrm>
            <a:off x="685800" y="1125538"/>
            <a:ext cx="8240713" cy="5526087"/>
          </a:xfrm>
        </p:spPr>
        <p:txBody>
          <a:bodyPr/>
          <a:lstStyle/>
          <a:p>
            <a:pPr eaLnBrk="1" hangingPunct="1"/>
            <a:r>
              <a:rPr lang="en-US" sz="2200" dirty="0" smtClean="0"/>
              <a:t>Problem:   Find (M – N) where both M and N are unsigned numbers in base-r, size L digits.</a:t>
            </a:r>
          </a:p>
          <a:p>
            <a:pPr eaLnBrk="1" hangingPunct="1"/>
            <a:r>
              <a:rPr lang="en-US" sz="2200" smtClean="0"/>
              <a:t>Recall that we first learned to do this subtraction using the concept of “borrowing” – computers can be designed to do this, but there is a simpler way using </a:t>
            </a:r>
            <a:r>
              <a:rPr lang="en-US" sz="2200" dirty="0" err="1" smtClean="0"/>
              <a:t>r’s</a:t>
            </a:r>
            <a:r>
              <a:rPr lang="en-US" sz="2200" dirty="0" smtClean="0"/>
              <a:t> complements and addition</a:t>
            </a:r>
          </a:p>
          <a:p>
            <a:pPr eaLnBrk="1" hangingPunct="1"/>
            <a:endParaRPr lang="en-US" sz="2200" dirty="0" smtClean="0"/>
          </a:p>
          <a:p>
            <a:pPr eaLnBrk="1" hangingPunct="1"/>
            <a:r>
              <a:rPr lang="en-US" sz="2200" dirty="0" smtClean="0"/>
              <a:t>Example:   M &gt; N, L=5     ( M = 72532,  N = 13250)</a:t>
            </a:r>
            <a:br>
              <a:rPr lang="en-US" sz="2200" dirty="0" smtClean="0"/>
            </a:br>
            <a:r>
              <a:rPr lang="en-US" sz="2200" dirty="0" smtClean="0"/>
              <a:t/>
            </a:r>
            <a:br>
              <a:rPr lang="en-US" sz="2200" dirty="0" smtClean="0"/>
            </a:br>
            <a:r>
              <a:rPr lang="en-US" sz="2200" dirty="0" smtClean="0"/>
              <a:t>Borrowing: 	</a:t>
            </a:r>
            <a:r>
              <a:rPr lang="en-US" sz="2200" b="1" dirty="0" smtClean="0">
                <a:latin typeface="Courier New" pitchFamily="49" charset="0"/>
                <a:cs typeface="Courier New" pitchFamily="49" charset="0"/>
              </a:rPr>
              <a:t>72532		10’s </a:t>
            </a:r>
            <a:r>
              <a:rPr lang="en-US" sz="2200" b="1" dirty="0" err="1" smtClean="0">
                <a:latin typeface="Courier New" pitchFamily="49" charset="0"/>
                <a:cs typeface="Courier New" pitchFamily="49" charset="0"/>
              </a:rPr>
              <a:t>Compl</a:t>
            </a:r>
            <a:r>
              <a:rPr lang="en-US" sz="2200" b="1" dirty="0" smtClean="0">
                <a:latin typeface="Courier New" pitchFamily="49" charset="0"/>
                <a:cs typeface="Courier New" pitchFamily="49" charset="0"/>
              </a:rPr>
              <a:t>.:  72532</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	</a:t>
            </a:r>
            <a:r>
              <a:rPr lang="en-US" sz="2200" b="1" u="sng" dirty="0" smtClean="0">
                <a:latin typeface="Courier New" pitchFamily="49" charset="0"/>
                <a:cs typeface="Courier New" pitchFamily="49" charset="0"/>
              </a:rPr>
              <a:t>13250</a:t>
            </a:r>
            <a:r>
              <a:rPr lang="en-US" sz="2200" b="1" dirty="0" smtClean="0">
                <a:latin typeface="Courier New" pitchFamily="49" charset="0"/>
                <a:cs typeface="Courier New" pitchFamily="49" charset="0"/>
              </a:rPr>
              <a:t> 	            + </a:t>
            </a:r>
            <a:r>
              <a:rPr lang="en-US" sz="2200" b="1" u="sng" dirty="0" smtClean="0">
                <a:solidFill>
                  <a:srgbClr val="FF0000"/>
                </a:solidFill>
                <a:latin typeface="Courier New" pitchFamily="49" charset="0"/>
                <a:cs typeface="Courier New" pitchFamily="49" charset="0"/>
              </a:rPr>
              <a:t>86750</a:t>
            </a:r>
            <a:r>
              <a:rPr lang="en-US" sz="2200" b="1" dirty="0" smtClean="0">
                <a:latin typeface="Courier New" pitchFamily="49" charset="0"/>
                <a:cs typeface="Courier New" pitchFamily="49" charset="0"/>
              </a:rPr>
              <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59282 	             </a:t>
            </a:r>
            <a:r>
              <a:rPr lang="en-US" sz="2200" b="1" dirty="0" smtClean="0">
                <a:solidFill>
                  <a:srgbClr val="0070C0"/>
                </a:solidFill>
                <a:latin typeface="Courier New" pitchFamily="49" charset="0"/>
                <a:cs typeface="Courier New" pitchFamily="49" charset="0"/>
              </a:rPr>
              <a:t>1</a:t>
            </a:r>
            <a:r>
              <a:rPr lang="en-US" sz="2200" b="1" dirty="0" smtClean="0">
                <a:latin typeface="Courier New" pitchFamily="49" charset="0"/>
                <a:cs typeface="Courier New" pitchFamily="49" charset="0"/>
              </a:rPr>
              <a:t>59282</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Discard Carry</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Final Answer: 59282</a:t>
            </a:r>
            <a:endParaRPr lang="en-US" sz="1600" b="1" dirty="0" smtClean="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0" y="0"/>
            <a:ext cx="9144000" cy="914400"/>
          </a:xfrm>
        </p:spPr>
        <p:txBody>
          <a:bodyPr/>
          <a:lstStyle/>
          <a:p>
            <a:pPr eaLnBrk="1" hangingPunct="1">
              <a:defRPr/>
            </a:pPr>
            <a:r>
              <a:rPr lang="en-US" dirty="0" smtClean="0"/>
              <a:t>Subtraction of unsigned Numbers</a:t>
            </a:r>
          </a:p>
        </p:txBody>
      </p:sp>
      <p:sp>
        <p:nvSpPr>
          <p:cNvPr id="17411" name="Rectangle 3"/>
          <p:cNvSpPr>
            <a:spLocks noGrp="1" noChangeArrowheads="1"/>
          </p:cNvSpPr>
          <p:nvPr>
            <p:ph type="body" idx="1"/>
          </p:nvPr>
        </p:nvSpPr>
        <p:spPr>
          <a:xfrm>
            <a:off x="685800" y="1125538"/>
            <a:ext cx="8240713" cy="5526087"/>
          </a:xfrm>
        </p:spPr>
        <p:txBody>
          <a:bodyPr/>
          <a:lstStyle/>
          <a:p>
            <a:pPr eaLnBrk="1" hangingPunct="1"/>
            <a:r>
              <a:rPr lang="en-US" sz="2200" smtClean="0"/>
              <a:t>Example:   M &lt; N, L=5     ( M = 13250,  N = 72532)</a:t>
            </a:r>
            <a:br>
              <a:rPr lang="en-US" sz="2200" smtClean="0"/>
            </a:br>
            <a:r>
              <a:rPr lang="en-US" sz="2200" smtClean="0"/>
              <a:t/>
            </a:r>
            <a:br>
              <a:rPr lang="en-US" sz="2200" smtClean="0"/>
            </a:br>
            <a:r>
              <a:rPr lang="en-US" sz="2200" smtClean="0"/>
              <a:t>Borrowing: 	</a:t>
            </a:r>
            <a:r>
              <a:rPr lang="en-US" sz="2200" b="1" smtClean="0">
                <a:latin typeface="Courier New" pitchFamily="49" charset="0"/>
                <a:cs typeface="Courier New" pitchFamily="49" charset="0"/>
              </a:rPr>
              <a:t>13250		10’s Compl.:  13250</a:t>
            </a:r>
            <a:br>
              <a:rPr lang="en-US" sz="2200" b="1" smtClean="0">
                <a:latin typeface="Courier New" pitchFamily="49" charset="0"/>
                <a:cs typeface="Courier New" pitchFamily="49" charset="0"/>
              </a:rPr>
            </a:br>
            <a:r>
              <a:rPr lang="en-US" sz="2200" b="1" smtClean="0">
                <a:latin typeface="Courier New" pitchFamily="49" charset="0"/>
                <a:cs typeface="Courier New" pitchFamily="49" charset="0"/>
              </a:rPr>
              <a:t>       -	</a:t>
            </a:r>
            <a:r>
              <a:rPr lang="en-US" sz="2200" b="1" u="sng" smtClean="0">
                <a:latin typeface="Courier New" pitchFamily="49" charset="0"/>
                <a:cs typeface="Courier New" pitchFamily="49" charset="0"/>
              </a:rPr>
              <a:t>72532</a:t>
            </a:r>
            <a:r>
              <a:rPr lang="en-US" sz="2200" b="1" smtClean="0">
                <a:latin typeface="Courier New" pitchFamily="49" charset="0"/>
                <a:cs typeface="Courier New" pitchFamily="49" charset="0"/>
              </a:rPr>
              <a:t> 	            + </a:t>
            </a:r>
            <a:r>
              <a:rPr lang="en-US" sz="2200" b="1" u="sng" smtClean="0">
                <a:solidFill>
                  <a:srgbClr val="FF0000"/>
                </a:solidFill>
                <a:latin typeface="Courier New" pitchFamily="49" charset="0"/>
                <a:cs typeface="Courier New" pitchFamily="49" charset="0"/>
              </a:rPr>
              <a:t>27467</a:t>
            </a:r>
            <a:r>
              <a:rPr lang="en-US" sz="2200" b="1" smtClean="0">
                <a:latin typeface="Courier New" pitchFamily="49" charset="0"/>
                <a:cs typeface="Courier New" pitchFamily="49" charset="0"/>
              </a:rPr>
              <a:t/>
            </a:r>
            <a:br>
              <a:rPr lang="en-US" sz="2200" b="1" smtClean="0">
                <a:latin typeface="Courier New" pitchFamily="49" charset="0"/>
                <a:cs typeface="Courier New" pitchFamily="49" charset="0"/>
              </a:rPr>
            </a:br>
            <a:r>
              <a:rPr lang="en-US" sz="2200" b="1" smtClean="0">
                <a:latin typeface="Courier New" pitchFamily="49" charset="0"/>
                <a:cs typeface="Courier New" pitchFamily="49" charset="0"/>
              </a:rPr>
              <a:t>         ????? 	             </a:t>
            </a:r>
            <a:r>
              <a:rPr lang="en-US" sz="2200" b="1" smtClean="0">
                <a:solidFill>
                  <a:srgbClr val="0070C0"/>
                </a:solidFill>
                <a:latin typeface="Courier New" pitchFamily="49" charset="0"/>
                <a:cs typeface="Courier New" pitchFamily="49" charset="0"/>
              </a:rPr>
              <a:t> </a:t>
            </a:r>
            <a:r>
              <a:rPr lang="en-US" sz="2200" b="1" smtClean="0">
                <a:latin typeface="Courier New" pitchFamily="49" charset="0"/>
                <a:cs typeface="Courier New" pitchFamily="49" charset="0"/>
              </a:rPr>
              <a:t>40717</a:t>
            </a:r>
            <a:br>
              <a:rPr lang="en-US" sz="2200" b="1" smtClean="0">
                <a:latin typeface="Courier New" pitchFamily="49" charset="0"/>
                <a:cs typeface="Courier New" pitchFamily="49" charset="0"/>
              </a:rPr>
            </a:br>
            <a:r>
              <a:rPr lang="en-US" sz="2200" b="1" smtClean="0">
                <a:latin typeface="Courier New" pitchFamily="49" charset="0"/>
                <a:cs typeface="Courier New" pitchFamily="49" charset="0"/>
              </a:rPr>
              <a:t>                Find 10’s compl., add </a:t>
            </a:r>
            <a:r>
              <a:rPr lang="en-US" sz="2200" b="1" smtClean="0">
                <a:solidFill>
                  <a:srgbClr val="0070C0"/>
                </a:solidFill>
                <a:latin typeface="Courier New" pitchFamily="49" charset="0"/>
                <a:cs typeface="Courier New" pitchFamily="49" charset="0"/>
              </a:rPr>
              <a:t>minus</a:t>
            </a:r>
            <a:r>
              <a:rPr lang="en-US" sz="2200" b="1" smtClean="0">
                <a:latin typeface="Courier New" pitchFamily="49" charset="0"/>
                <a:cs typeface="Courier New" pitchFamily="49" charset="0"/>
              </a:rPr>
              <a:t/>
            </a:r>
            <a:br>
              <a:rPr lang="en-US" sz="2200" b="1" smtClean="0">
                <a:latin typeface="Courier New" pitchFamily="49" charset="0"/>
                <a:cs typeface="Courier New" pitchFamily="49" charset="0"/>
              </a:rPr>
            </a:br>
            <a:r>
              <a:rPr lang="en-US" sz="2200" b="1" smtClean="0">
                <a:latin typeface="Courier New" pitchFamily="49" charset="0"/>
                <a:cs typeface="Courier New" pitchFamily="49" charset="0"/>
              </a:rPr>
              <a:t/>
            </a:r>
            <a:br>
              <a:rPr lang="en-US" sz="2200" b="1" smtClean="0">
                <a:latin typeface="Courier New" pitchFamily="49" charset="0"/>
                <a:cs typeface="Courier New" pitchFamily="49" charset="0"/>
              </a:rPr>
            </a:br>
            <a:r>
              <a:rPr lang="en-US" sz="2200" b="1" smtClean="0">
                <a:latin typeface="Courier New" pitchFamily="49" charset="0"/>
                <a:cs typeface="Courier New" pitchFamily="49" charset="0"/>
              </a:rPr>
              <a:t>				Final Answer: </a:t>
            </a:r>
            <a:r>
              <a:rPr lang="en-US" sz="2200" b="1" smtClean="0">
                <a:solidFill>
                  <a:srgbClr val="0070C0"/>
                </a:solidFill>
                <a:latin typeface="Courier New" pitchFamily="49" charset="0"/>
                <a:cs typeface="Courier New" pitchFamily="49" charset="0"/>
              </a:rPr>
              <a:t>-</a:t>
            </a:r>
            <a:r>
              <a:rPr lang="en-US" sz="2200" b="1" smtClean="0">
                <a:latin typeface="Courier New" pitchFamily="49" charset="0"/>
                <a:cs typeface="Courier New" pitchFamily="49" charset="0"/>
              </a:rPr>
              <a:t>59282</a:t>
            </a:r>
            <a:endParaRPr lang="en-US" sz="1600" b="1" smtClean="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0" y="0"/>
            <a:ext cx="9144000" cy="914400"/>
          </a:xfrm>
        </p:spPr>
        <p:txBody>
          <a:bodyPr/>
          <a:lstStyle/>
          <a:p>
            <a:pPr eaLnBrk="1" hangingPunct="1">
              <a:defRPr/>
            </a:pPr>
            <a:r>
              <a:rPr lang="en-US" dirty="0" smtClean="0"/>
              <a:t>Converting between arbitrary bases</a:t>
            </a:r>
          </a:p>
        </p:txBody>
      </p:sp>
      <p:sp>
        <p:nvSpPr>
          <p:cNvPr id="18435" name="Rectangle 3"/>
          <p:cNvSpPr>
            <a:spLocks noGrp="1" noChangeArrowheads="1"/>
          </p:cNvSpPr>
          <p:nvPr>
            <p:ph type="body" idx="1"/>
          </p:nvPr>
        </p:nvSpPr>
        <p:spPr>
          <a:xfrm>
            <a:off x="685800" y="1125538"/>
            <a:ext cx="8240713" cy="5526087"/>
          </a:xfrm>
        </p:spPr>
        <p:txBody>
          <a:bodyPr/>
          <a:lstStyle/>
          <a:p>
            <a:pPr eaLnBrk="1" hangingPunct="1"/>
            <a:r>
              <a:rPr lang="en-US" sz="2000" dirty="0" smtClean="0">
                <a:cs typeface="Courier New" pitchFamily="49" charset="0"/>
              </a:rPr>
              <a:t>Consider the problem of converting the number </a:t>
            </a:r>
            <a:r>
              <a:rPr lang="en-US" sz="2000" b="1" dirty="0" smtClean="0">
                <a:cs typeface="Courier New" pitchFamily="49" charset="0"/>
              </a:rPr>
              <a:t>153</a:t>
            </a:r>
            <a:r>
              <a:rPr lang="en-US" sz="2000" b="1" baseline="-25000" dirty="0" smtClean="0">
                <a:cs typeface="Courier New" pitchFamily="49" charset="0"/>
              </a:rPr>
              <a:t>10</a:t>
            </a:r>
            <a:r>
              <a:rPr lang="en-US" sz="2000" baseline="-25000" dirty="0" smtClean="0">
                <a:cs typeface="Courier New" pitchFamily="49" charset="0"/>
              </a:rPr>
              <a:t> </a:t>
            </a:r>
            <a:r>
              <a:rPr lang="en-US" sz="2000" dirty="0" smtClean="0">
                <a:cs typeface="Courier New" pitchFamily="49" charset="0"/>
              </a:rPr>
              <a:t>into its equivalent number in </a:t>
            </a:r>
            <a:r>
              <a:rPr lang="en-US" sz="2000" b="1" dirty="0" smtClean="0">
                <a:cs typeface="Courier New" pitchFamily="49" charset="0"/>
              </a:rPr>
              <a:t>base-13</a:t>
            </a:r>
            <a:r>
              <a:rPr lang="en-US" sz="2000" dirty="0" smtClean="0">
                <a:cs typeface="Courier New" pitchFamily="49" charset="0"/>
              </a:rPr>
              <a:t>.</a:t>
            </a:r>
          </a:p>
          <a:p>
            <a:pPr eaLnBrk="1" hangingPunct="1"/>
            <a:endParaRPr lang="en-US" sz="2000" dirty="0" smtClean="0">
              <a:cs typeface="Courier New" pitchFamily="49" charset="0"/>
            </a:endParaRPr>
          </a:p>
          <a:p>
            <a:pPr eaLnBrk="1" hangingPunct="1"/>
            <a:r>
              <a:rPr lang="en-US" sz="2000" dirty="0" smtClean="0">
                <a:cs typeface="Courier New" pitchFamily="49" charset="0"/>
              </a:rPr>
              <a:t>Although this may seem strange at first, it is solved by repeatedly dividing 153 (and successive quotients) by 13 and collecting remainders, hence:</a:t>
            </a:r>
          </a:p>
          <a:p>
            <a:pPr eaLnBrk="1" hangingPunct="1"/>
            <a:r>
              <a:rPr lang="en-US" sz="2000" dirty="0" smtClean="0">
                <a:cs typeface="Courier New" pitchFamily="49" charset="0"/>
              </a:rPr>
              <a:t>    13    into   153</a:t>
            </a:r>
            <a:br>
              <a:rPr lang="en-US" sz="2000" dirty="0" smtClean="0">
                <a:cs typeface="Courier New" pitchFamily="49" charset="0"/>
              </a:rPr>
            </a:br>
            <a:r>
              <a:rPr lang="en-US" sz="2000" dirty="0" smtClean="0">
                <a:cs typeface="Courier New" pitchFamily="49" charset="0"/>
              </a:rPr>
              <a:t>                       11         10 (A)</a:t>
            </a:r>
            <a:br>
              <a:rPr lang="en-US" sz="2000" dirty="0" smtClean="0">
                <a:cs typeface="Courier New" pitchFamily="49" charset="0"/>
              </a:rPr>
            </a:br>
            <a:r>
              <a:rPr lang="en-US" sz="2000" dirty="0" smtClean="0">
                <a:cs typeface="Courier New" pitchFamily="49" charset="0"/>
              </a:rPr>
              <a:t>                         0         11 (B)         ANSWER:    </a:t>
            </a:r>
            <a:r>
              <a:rPr lang="en-US" sz="2000" b="1" dirty="0" smtClean="0">
                <a:solidFill>
                  <a:srgbClr val="C00000"/>
                </a:solidFill>
                <a:cs typeface="Courier New" pitchFamily="49" charset="0"/>
              </a:rPr>
              <a:t>BA</a:t>
            </a:r>
            <a:endParaRPr lang="en-US" sz="2000" dirty="0" smtClean="0">
              <a:cs typeface="Courier New" pitchFamily="49" charset="0"/>
            </a:endParaRPr>
          </a:p>
          <a:p>
            <a:pPr eaLnBrk="1" hangingPunct="1"/>
            <a:endParaRPr lang="en-US" sz="2000" dirty="0" smtClean="0">
              <a:cs typeface="Courier New" pitchFamily="49" charset="0"/>
            </a:endParaRPr>
          </a:p>
          <a:p>
            <a:pPr eaLnBrk="1" hangingPunct="1"/>
            <a:r>
              <a:rPr lang="en-US" sz="2000" dirty="0" smtClean="0">
                <a:cs typeface="Courier New" pitchFamily="49" charset="0"/>
              </a:rPr>
              <a:t>Problem:    </a:t>
            </a:r>
            <a:r>
              <a:rPr lang="en-CA" sz="2000" dirty="0" smtClean="0"/>
              <a:t>What is the radix of the integer numbers (coefficients) below if the solution to the quadratic equation shown is </a:t>
            </a:r>
            <a:r>
              <a:rPr lang="en-CA" sz="2000" b="1" dirty="0" smtClean="0"/>
              <a:t>x=5</a:t>
            </a:r>
            <a:r>
              <a:rPr lang="en-CA" sz="2000" dirty="0" smtClean="0"/>
              <a:t>?</a:t>
            </a:r>
            <a:br>
              <a:rPr lang="en-CA" sz="2000" dirty="0" smtClean="0"/>
            </a:br>
            <a:r>
              <a:rPr lang="en-CA" sz="2000" dirty="0" smtClean="0"/>
              <a:t/>
            </a:r>
            <a:br>
              <a:rPr lang="en-CA" sz="2000" dirty="0" smtClean="0"/>
            </a:br>
            <a:r>
              <a:rPr lang="en-CA" sz="2000" dirty="0" smtClean="0"/>
              <a:t>		</a:t>
            </a:r>
            <a:r>
              <a:rPr lang="en-US" sz="2000" b="1" dirty="0" smtClean="0"/>
              <a:t>x</a:t>
            </a:r>
            <a:r>
              <a:rPr lang="en-US" sz="2000" b="1" baseline="30000" dirty="0" smtClean="0"/>
              <a:t>2</a:t>
            </a:r>
            <a:r>
              <a:rPr lang="en-US" sz="2000" b="1" dirty="0" smtClean="0"/>
              <a:t> – 12 x + 39 = 0</a:t>
            </a:r>
            <a:endParaRPr lang="en-CA" sz="2000" dirty="0" smtClean="0"/>
          </a:p>
          <a:p>
            <a:pPr eaLnBrk="1" hangingPunct="1"/>
            <a:endParaRPr lang="en-US" sz="2000" dirty="0" smtClean="0">
              <a:cs typeface="Courier New" pitchFamily="49"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762000" y="1904999"/>
            <a:ext cx="7839076" cy="2434101"/>
          </a:xfrm>
          <a:prstGeom prst="rect">
            <a:avLst/>
          </a:prstGeom>
          <a:solidFill>
            <a:schemeClr val="accent6">
              <a:lumMod val="20000"/>
              <a:lumOff val="80000"/>
            </a:schemeClr>
          </a:solidFill>
          <a:ln>
            <a:solidFill>
              <a:schemeClr val="tx1"/>
            </a:solidFill>
          </a:ln>
        </p:spPr>
        <p:txBody>
          <a:bodyPr wrap="square" lIns="108000" tIns="108000" rIns="108000" bIns="108000">
            <a:spAutoFit/>
          </a:bodyPr>
          <a:lstStyle/>
          <a:p>
            <a:pPr>
              <a:defRPr/>
            </a:pPr>
            <a:r>
              <a:rPr lang="en-CA" sz="2400" dirty="0">
                <a:cs typeface="Arial" charset="0"/>
              </a:rPr>
              <a:t>Substituting x = 5 and expanding the positional representations of each coefficient:</a:t>
            </a:r>
          </a:p>
          <a:p>
            <a:pPr>
              <a:defRPr/>
            </a:pPr>
            <a:r>
              <a:rPr lang="en-CA" sz="2400" dirty="0">
                <a:cs typeface="Arial" charset="0"/>
              </a:rPr>
              <a:t>5</a:t>
            </a:r>
            <a:r>
              <a:rPr lang="en-CA" sz="2400" baseline="30000" dirty="0">
                <a:cs typeface="Arial" charset="0"/>
              </a:rPr>
              <a:t>2</a:t>
            </a:r>
            <a:r>
              <a:rPr lang="en-CA" sz="2400" dirty="0">
                <a:cs typeface="Arial" charset="0"/>
              </a:rPr>
              <a:t>  –  ( 1*R + 2 ) * 5  +  ( 3*R + 9 ) </a:t>
            </a:r>
          </a:p>
          <a:p>
            <a:pPr>
              <a:defRPr/>
            </a:pPr>
            <a:r>
              <a:rPr lang="en-CA" sz="2400" dirty="0">
                <a:cs typeface="Arial" charset="0"/>
              </a:rPr>
              <a:t>           =  25  –  5*R  –  10  +  3*R  +  9 </a:t>
            </a:r>
          </a:p>
          <a:p>
            <a:pPr>
              <a:defRPr/>
            </a:pPr>
            <a:r>
              <a:rPr lang="en-CA" sz="2400" dirty="0">
                <a:cs typeface="Arial" charset="0"/>
              </a:rPr>
              <a:t>           = 24 – 2*R     = 0</a:t>
            </a:r>
          </a:p>
          <a:p>
            <a:pPr>
              <a:defRPr/>
            </a:pPr>
            <a:r>
              <a:rPr lang="en-CA" sz="2400" dirty="0">
                <a:cs typeface="Arial" charset="0"/>
              </a:rPr>
              <a:t>It follows from the last step that R = 12.</a:t>
            </a:r>
          </a:p>
        </p:txBody>
      </p:sp>
      <p:sp>
        <p:nvSpPr>
          <p:cNvPr id="5" name="TextBox 4"/>
          <p:cNvSpPr txBox="1">
            <a:spLocks noChangeArrowheads="1"/>
          </p:cNvSpPr>
          <p:nvPr/>
        </p:nvSpPr>
        <p:spPr bwMode="auto">
          <a:xfrm flipH="1">
            <a:off x="762000" y="4419600"/>
            <a:ext cx="7839076" cy="1695437"/>
          </a:xfrm>
          <a:prstGeom prst="rect">
            <a:avLst/>
          </a:prstGeom>
          <a:solidFill>
            <a:srgbClr val="92D050"/>
          </a:solidFill>
          <a:ln w="9525">
            <a:solidFill>
              <a:schemeClr val="tx1"/>
            </a:solidFill>
            <a:miter lim="800000"/>
            <a:headEnd/>
            <a:tailEnd/>
          </a:ln>
        </p:spPr>
        <p:txBody>
          <a:bodyPr wrap="square" lIns="108000" tIns="108000" rIns="108000" bIns="108000">
            <a:spAutoFit/>
          </a:bodyPr>
          <a:lstStyle/>
          <a:p>
            <a:r>
              <a:rPr lang="en-CA" sz="2400" dirty="0"/>
              <a:t>WARNING:  Converting to </a:t>
            </a:r>
            <a:r>
              <a:rPr lang="en-CA" sz="2400" dirty="0" err="1"/>
              <a:t>arbitary</a:t>
            </a:r>
            <a:r>
              <a:rPr lang="en-CA" sz="2400" dirty="0"/>
              <a:t> bases may be quite difficult.  If terms up to R</a:t>
            </a:r>
            <a:r>
              <a:rPr lang="en-CA" sz="2400" baseline="30000" dirty="0"/>
              <a:t>4 </a:t>
            </a:r>
            <a:r>
              <a:rPr lang="en-CA" sz="2400" dirty="0"/>
              <a:t> arise (a </a:t>
            </a:r>
            <a:r>
              <a:rPr lang="en-CA" sz="2400" dirty="0" err="1"/>
              <a:t>quartic</a:t>
            </a:r>
            <a:r>
              <a:rPr lang="en-CA" sz="2400" dirty="0"/>
              <a:t> equation) it can be solved exactly, but not for higher powers.  Such problems require </a:t>
            </a:r>
            <a:r>
              <a:rPr lang="en-CA" sz="2400" u="sng" dirty="0"/>
              <a:t>brute force</a:t>
            </a:r>
            <a:r>
              <a:rPr lang="en-CA"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0" y="0"/>
            <a:ext cx="9144000" cy="914400"/>
          </a:xfrm>
        </p:spPr>
        <p:txBody>
          <a:bodyPr/>
          <a:lstStyle/>
          <a:p>
            <a:pPr eaLnBrk="1" hangingPunct="1">
              <a:defRPr/>
            </a:pPr>
            <a:r>
              <a:rPr lang="en-US" smtClean="0"/>
              <a:t>Floating Point</a:t>
            </a:r>
          </a:p>
        </p:txBody>
      </p:sp>
      <p:sp>
        <p:nvSpPr>
          <p:cNvPr id="19459" name="Rectangle 3"/>
          <p:cNvSpPr>
            <a:spLocks noGrp="1" noChangeArrowheads="1"/>
          </p:cNvSpPr>
          <p:nvPr>
            <p:ph type="body" idx="1"/>
          </p:nvPr>
        </p:nvSpPr>
        <p:spPr>
          <a:xfrm>
            <a:off x="685800" y="1500188"/>
            <a:ext cx="8240713" cy="5151437"/>
          </a:xfrm>
        </p:spPr>
        <p:txBody>
          <a:bodyPr/>
          <a:lstStyle/>
          <a:p>
            <a:pPr eaLnBrk="1" hangingPunct="1"/>
            <a:r>
              <a:rPr lang="en-US" sz="2600" smtClean="0"/>
              <a:t>Representations of </a:t>
            </a:r>
            <a:r>
              <a:rPr lang="en-US" sz="2600" i="1" smtClean="0"/>
              <a:t>real </a:t>
            </a:r>
            <a:r>
              <a:rPr lang="en-US" sz="2600" smtClean="0"/>
              <a:t>numbers, both positive and negative.  The range required is often quite large.</a:t>
            </a:r>
          </a:p>
          <a:p>
            <a:pPr lvl="1" eaLnBrk="1" hangingPunct="1"/>
            <a:r>
              <a:rPr lang="en-US" sz="2200" smtClean="0"/>
              <a:t>Use scientific notation</a:t>
            </a:r>
            <a:br>
              <a:rPr lang="en-US" sz="2200" smtClean="0"/>
            </a:br>
            <a:r>
              <a:rPr lang="en-US" sz="2200" smtClean="0"/>
              <a:t> </a:t>
            </a:r>
          </a:p>
          <a:p>
            <a:pPr eaLnBrk="1" hangingPunct="1"/>
            <a:r>
              <a:rPr lang="en-US" sz="2600" smtClean="0"/>
              <a:t>Examples:</a:t>
            </a:r>
            <a:br>
              <a:rPr lang="en-US" sz="2600" smtClean="0"/>
            </a:br>
            <a:r>
              <a:rPr lang="en-US" sz="2600" smtClean="0"/>
              <a:t/>
            </a:r>
            <a:br>
              <a:rPr lang="en-US" sz="2600" smtClean="0"/>
            </a:br>
            <a:r>
              <a:rPr lang="en-US" sz="2600" smtClean="0"/>
              <a:t>  </a:t>
            </a:r>
            <a:r>
              <a:rPr lang="en-US" sz="2000" smtClean="0"/>
              <a:t>123.456             	  0.123456 x 10</a:t>
            </a:r>
            <a:r>
              <a:rPr lang="en-US" sz="2000" baseline="30000" smtClean="0"/>
              <a:t>3</a:t>
            </a:r>
            <a:r>
              <a:rPr lang="en-US" sz="2000" smtClean="0"/>
              <a:t/>
            </a:r>
            <a:br>
              <a:rPr lang="en-US" sz="2000" smtClean="0"/>
            </a:br>
            <a:r>
              <a:rPr lang="en-US" sz="2000" smtClean="0"/>
              <a:t/>
            </a:r>
            <a:br>
              <a:rPr lang="en-US" sz="2000" smtClean="0"/>
            </a:br>
            <a:r>
              <a:rPr lang="en-US" sz="2000" smtClean="0"/>
              <a:t>  </a:t>
            </a:r>
            <a:r>
              <a:rPr lang="en-US" sz="2000" b="1" smtClean="0"/>
              <a:t>-</a:t>
            </a:r>
            <a:r>
              <a:rPr lang="en-US" sz="2000" smtClean="0"/>
              <a:t> 0.000123456    	</a:t>
            </a:r>
            <a:r>
              <a:rPr lang="en-US" sz="2000" b="1" smtClean="0"/>
              <a:t>-</a:t>
            </a:r>
            <a:r>
              <a:rPr lang="en-US" sz="2000" smtClean="0"/>
              <a:t> 0.123456 x 10</a:t>
            </a:r>
            <a:r>
              <a:rPr lang="en-US" sz="2000" baseline="30000" smtClean="0"/>
              <a:t>-3</a:t>
            </a:r>
            <a:r>
              <a:rPr lang="en-US" sz="2000" smtClean="0"/>
              <a:t/>
            </a:r>
            <a:br>
              <a:rPr lang="en-US" sz="2000" smtClean="0"/>
            </a:br>
            <a:r>
              <a:rPr lang="en-US" sz="2600" smtClean="0"/>
              <a:t/>
            </a:r>
            <a:br>
              <a:rPr lang="en-US" sz="2600" smtClean="0"/>
            </a:br>
            <a:r>
              <a:rPr lang="en-US" sz="2000" smtClean="0"/>
              <a:t/>
            </a:r>
            <a:br>
              <a:rPr lang="en-US" sz="2000" smtClean="0"/>
            </a:br>
            <a:r>
              <a:rPr lang="en-US" sz="2000" smtClean="0"/>
              <a:t>                        sign      fraction     exponent</a:t>
            </a:r>
            <a:br>
              <a:rPr lang="en-US" sz="2000" smtClean="0"/>
            </a:br>
            <a:r>
              <a:rPr lang="en-US" sz="2000" smtClean="0"/>
              <a:t>                        0   +       (pos.)     (pos. or neg.)</a:t>
            </a:r>
            <a:br>
              <a:rPr lang="en-US" sz="2000" smtClean="0"/>
            </a:br>
            <a:r>
              <a:rPr lang="en-US" sz="2000" smtClean="0"/>
              <a:t>                        1   -</a:t>
            </a:r>
          </a:p>
        </p:txBody>
      </p:sp>
      <p:sp>
        <p:nvSpPr>
          <p:cNvPr id="19460" name="Line 4"/>
          <p:cNvSpPr>
            <a:spLocks noChangeShapeType="1"/>
          </p:cNvSpPr>
          <p:nvPr/>
        </p:nvSpPr>
        <p:spPr bwMode="auto">
          <a:xfrm flipV="1">
            <a:off x="3348038" y="4941888"/>
            <a:ext cx="144462" cy="619125"/>
          </a:xfrm>
          <a:prstGeom prst="line">
            <a:avLst/>
          </a:prstGeom>
          <a:noFill/>
          <a:ln w="9525">
            <a:solidFill>
              <a:schemeClr val="tx1"/>
            </a:solidFill>
            <a:round/>
            <a:headEnd/>
            <a:tailEnd type="triangle" w="med" len="med"/>
          </a:ln>
        </p:spPr>
        <p:txBody>
          <a:bodyPr lIns="91436" tIns="45717" rIns="91436" bIns="45717" anchor="ctr">
            <a:spAutoFit/>
          </a:bodyPr>
          <a:lstStyle/>
          <a:p>
            <a:endParaRPr lang="en-US"/>
          </a:p>
        </p:txBody>
      </p:sp>
      <p:sp>
        <p:nvSpPr>
          <p:cNvPr id="19461" name="Line 5"/>
          <p:cNvSpPr>
            <a:spLocks noChangeShapeType="1"/>
          </p:cNvSpPr>
          <p:nvPr/>
        </p:nvSpPr>
        <p:spPr bwMode="auto">
          <a:xfrm flipV="1">
            <a:off x="4284663" y="5013325"/>
            <a:ext cx="0" cy="68580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19462" name="Line 6"/>
          <p:cNvSpPr>
            <a:spLocks noChangeShapeType="1"/>
          </p:cNvSpPr>
          <p:nvPr/>
        </p:nvSpPr>
        <p:spPr bwMode="auto">
          <a:xfrm flipH="1" flipV="1">
            <a:off x="5435600" y="4868863"/>
            <a:ext cx="373063" cy="766762"/>
          </a:xfrm>
          <a:prstGeom prst="line">
            <a:avLst/>
          </a:prstGeom>
          <a:noFill/>
          <a:ln w="9525">
            <a:solidFill>
              <a:schemeClr val="tx1"/>
            </a:solidFill>
            <a:round/>
            <a:headEnd/>
            <a:tailEnd type="triangle" w="med" len="med"/>
          </a:ln>
        </p:spPr>
        <p:txBody>
          <a:bodyPr lIns="91436" tIns="45717" rIns="91436" bIns="45717" anchor="ctr">
            <a:spAutoFit/>
          </a:bodyPr>
          <a:lstStyle/>
          <a:p>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0" y="0"/>
            <a:ext cx="9144000" cy="914400"/>
          </a:xfrm>
        </p:spPr>
        <p:txBody>
          <a:bodyPr/>
          <a:lstStyle/>
          <a:p>
            <a:pPr eaLnBrk="1" hangingPunct="1">
              <a:defRPr/>
            </a:pPr>
            <a:r>
              <a:rPr lang="en-US" smtClean="0"/>
              <a:t>Floating Point</a:t>
            </a:r>
          </a:p>
        </p:txBody>
      </p:sp>
      <p:sp>
        <p:nvSpPr>
          <p:cNvPr id="20483" name="Rectangle 3"/>
          <p:cNvSpPr>
            <a:spLocks noGrp="1" noChangeArrowheads="1"/>
          </p:cNvSpPr>
          <p:nvPr>
            <p:ph type="body" idx="1"/>
          </p:nvPr>
        </p:nvSpPr>
        <p:spPr>
          <a:xfrm>
            <a:off x="685800" y="1500188"/>
            <a:ext cx="8240713" cy="5151437"/>
          </a:xfrm>
        </p:spPr>
        <p:txBody>
          <a:bodyPr/>
          <a:lstStyle/>
          <a:p>
            <a:pPr eaLnBrk="1" hangingPunct="1"/>
            <a:r>
              <a:rPr lang="en-US" sz="2200" smtClean="0"/>
              <a:t>Use scientific notation to represent the </a:t>
            </a:r>
          </a:p>
          <a:p>
            <a:pPr lvl="1" eaLnBrk="1" hangingPunct="1"/>
            <a:r>
              <a:rPr lang="en-US" sz="2000" smtClean="0"/>
              <a:t>sign</a:t>
            </a:r>
          </a:p>
          <a:p>
            <a:pPr lvl="1" eaLnBrk="1" hangingPunct="1"/>
            <a:r>
              <a:rPr lang="en-US" sz="2000" smtClean="0"/>
              <a:t>fraction (mantissa)</a:t>
            </a:r>
          </a:p>
          <a:p>
            <a:pPr lvl="1" eaLnBrk="1" hangingPunct="1"/>
            <a:r>
              <a:rPr lang="en-US" sz="2000" smtClean="0"/>
              <a:t>exponent</a:t>
            </a:r>
            <a:br>
              <a:rPr lang="en-US" sz="2000" smtClean="0"/>
            </a:br>
            <a:r>
              <a:rPr lang="en-US" sz="2000" smtClean="0"/>
              <a:t/>
            </a:r>
            <a:br>
              <a:rPr lang="en-US" sz="2000" smtClean="0"/>
            </a:br>
            <a:r>
              <a:rPr lang="en-US" sz="2000" smtClean="0"/>
              <a:t/>
            </a:r>
            <a:br>
              <a:rPr lang="en-US" sz="2000" smtClean="0"/>
            </a:br>
            <a:r>
              <a:rPr lang="en-US" sz="2000" smtClean="0"/>
              <a:t/>
            </a:r>
            <a:br>
              <a:rPr lang="en-US" sz="2000" smtClean="0"/>
            </a:br>
            <a:r>
              <a:rPr lang="en-US" sz="2000" smtClean="0"/>
              <a:t/>
            </a:r>
            <a:br>
              <a:rPr lang="en-US" sz="2000" smtClean="0"/>
            </a:br>
            <a:r>
              <a:rPr lang="en-US" sz="2000" smtClean="0"/>
              <a:t/>
            </a:r>
            <a:br>
              <a:rPr lang="en-US" sz="2000" smtClean="0"/>
            </a:br>
            <a:r>
              <a:rPr lang="en-US" sz="2000" smtClean="0"/>
              <a:t/>
            </a:r>
            <a:br>
              <a:rPr lang="en-US" sz="2000" smtClean="0"/>
            </a:br>
            <a:r>
              <a:rPr lang="en-US" sz="2000" smtClean="0"/>
              <a:t/>
            </a:r>
            <a:br>
              <a:rPr lang="en-US" sz="2000" smtClean="0"/>
            </a:br>
            <a:r>
              <a:rPr lang="en-US" sz="2000" smtClean="0"/>
              <a:t>	sign        exponent              fraction</a:t>
            </a:r>
            <a:br>
              <a:rPr lang="en-US" sz="2000" smtClean="0"/>
            </a:br>
            <a:r>
              <a:rPr lang="en-US" sz="2000" smtClean="0"/>
              <a:t>	0   +       (2’s compl.)</a:t>
            </a:r>
            <a:br>
              <a:rPr lang="en-US" sz="2000" smtClean="0"/>
            </a:br>
            <a:r>
              <a:rPr lang="en-US" sz="2000" smtClean="0"/>
              <a:t>	1   -</a:t>
            </a:r>
          </a:p>
        </p:txBody>
      </p:sp>
      <p:sp>
        <p:nvSpPr>
          <p:cNvPr id="20484" name="Rectangle 4"/>
          <p:cNvSpPr>
            <a:spLocks noChangeArrowheads="1"/>
          </p:cNvSpPr>
          <p:nvPr/>
        </p:nvSpPr>
        <p:spPr bwMode="auto">
          <a:xfrm>
            <a:off x="1219200" y="3505200"/>
            <a:ext cx="6553200" cy="838200"/>
          </a:xfrm>
          <a:prstGeom prst="rect">
            <a:avLst/>
          </a:prstGeom>
          <a:noFill/>
          <a:ln w="9525">
            <a:solidFill>
              <a:schemeClr val="tx1"/>
            </a:solidFill>
            <a:miter lim="800000"/>
            <a:headEnd/>
            <a:tailEnd/>
          </a:ln>
        </p:spPr>
        <p:txBody>
          <a:bodyPr wrap="none" lIns="91436" tIns="45717" rIns="91436" bIns="45717" anchor="ctr">
            <a:spAutoFit/>
          </a:bodyPr>
          <a:lstStyle/>
          <a:p>
            <a:endParaRPr lang="en-CA"/>
          </a:p>
        </p:txBody>
      </p:sp>
      <p:sp>
        <p:nvSpPr>
          <p:cNvPr id="20485" name="Line 5"/>
          <p:cNvSpPr>
            <a:spLocks noChangeShapeType="1"/>
          </p:cNvSpPr>
          <p:nvPr/>
        </p:nvSpPr>
        <p:spPr bwMode="auto">
          <a:xfrm>
            <a:off x="1447800" y="3505200"/>
            <a:ext cx="0" cy="838200"/>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sp>
        <p:nvSpPr>
          <p:cNvPr id="20486" name="Line 6"/>
          <p:cNvSpPr>
            <a:spLocks noChangeShapeType="1"/>
          </p:cNvSpPr>
          <p:nvPr/>
        </p:nvSpPr>
        <p:spPr bwMode="auto">
          <a:xfrm>
            <a:off x="3124200" y="3505200"/>
            <a:ext cx="0" cy="838200"/>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sp>
        <p:nvSpPr>
          <p:cNvPr id="20487" name="Line 7"/>
          <p:cNvSpPr>
            <a:spLocks noChangeShapeType="1"/>
          </p:cNvSpPr>
          <p:nvPr/>
        </p:nvSpPr>
        <p:spPr bwMode="auto">
          <a:xfrm flipH="1" flipV="1">
            <a:off x="1295400" y="3962400"/>
            <a:ext cx="152400" cy="91440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20488" name="Line 8"/>
          <p:cNvSpPr>
            <a:spLocks noChangeShapeType="1"/>
          </p:cNvSpPr>
          <p:nvPr/>
        </p:nvSpPr>
        <p:spPr bwMode="auto">
          <a:xfrm flipH="1" flipV="1">
            <a:off x="2362200" y="3886200"/>
            <a:ext cx="381000" cy="99060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20489" name="Line 9"/>
          <p:cNvSpPr>
            <a:spLocks noChangeShapeType="1"/>
          </p:cNvSpPr>
          <p:nvPr/>
        </p:nvSpPr>
        <p:spPr bwMode="auto">
          <a:xfrm flipV="1">
            <a:off x="4648200" y="3962400"/>
            <a:ext cx="228600" cy="91440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197642" name="AutoShape 10"/>
          <p:cNvSpPr>
            <a:spLocks noChangeArrowheads="1"/>
          </p:cNvSpPr>
          <p:nvPr/>
        </p:nvSpPr>
        <p:spPr bwMode="auto">
          <a:xfrm>
            <a:off x="4067175" y="1341438"/>
            <a:ext cx="4873625" cy="1289050"/>
          </a:xfrm>
          <a:prstGeom prst="wedgeRoundRectCallout">
            <a:avLst>
              <a:gd name="adj1" fmla="val -32444"/>
              <a:gd name="adj2" fmla="val 150000"/>
              <a:gd name="adj3" fmla="val 16667"/>
            </a:avLst>
          </a:prstGeom>
          <a:solidFill>
            <a:srgbClr val="99CCFF"/>
          </a:solidFill>
          <a:ln w="9525">
            <a:solidFill>
              <a:schemeClr val="tx1"/>
            </a:solidFill>
            <a:miter lim="800000"/>
            <a:headEnd/>
            <a:tailEnd/>
          </a:ln>
        </p:spPr>
        <p:txBody>
          <a:bodyPr lIns="91436" tIns="45717" rIns="91436" bIns="45717" anchor="ctr">
            <a:spAutoFit/>
          </a:bodyPr>
          <a:lstStyle/>
          <a:p>
            <a:pPr algn="ctr"/>
            <a:r>
              <a:rPr lang="en-US" sz="2000" dirty="0"/>
              <a:t>When the leftmost (</a:t>
            </a:r>
            <a:r>
              <a:rPr lang="en-US" sz="2000" dirty="0" err="1"/>
              <a:t>ie</a:t>
            </a:r>
            <a:r>
              <a:rPr lang="en-US" sz="2000" dirty="0"/>
              <a:t>. most significant) fraction bit is one (1) the fraction is called </a:t>
            </a:r>
            <a:r>
              <a:rPr lang="en-US" sz="2000" u="sng" dirty="0"/>
              <a:t>normalized</a:t>
            </a:r>
            <a:r>
              <a:rPr lang="en-US" sz="2000" dirty="0"/>
              <a:t>; otherwise it is </a:t>
            </a:r>
            <a:r>
              <a:rPr lang="en-US" sz="2000" dirty="0" err="1"/>
              <a:t>unnormalized</a:t>
            </a:r>
            <a:r>
              <a:rPr lang="en-US" sz="2000" dirty="0"/>
              <a:t>.</a:t>
            </a:r>
          </a:p>
        </p:txBody>
      </p:sp>
      <p:sp>
        <p:nvSpPr>
          <p:cNvPr id="197643" name="AutoShape 11"/>
          <p:cNvSpPr>
            <a:spLocks noChangeArrowheads="1"/>
          </p:cNvSpPr>
          <p:nvPr/>
        </p:nvSpPr>
        <p:spPr bwMode="auto">
          <a:xfrm>
            <a:off x="468313" y="908050"/>
            <a:ext cx="3505200" cy="1882775"/>
          </a:xfrm>
          <a:prstGeom prst="wedgeRoundRectCallout">
            <a:avLst>
              <a:gd name="adj1" fmla="val 1403"/>
              <a:gd name="adj2" fmla="val 102361"/>
              <a:gd name="adj3" fmla="val 16667"/>
            </a:avLst>
          </a:prstGeom>
          <a:solidFill>
            <a:srgbClr val="99CCFF"/>
          </a:solidFill>
          <a:ln w="9525">
            <a:solidFill>
              <a:schemeClr val="tx1"/>
            </a:solidFill>
            <a:miter lim="800000"/>
            <a:headEnd/>
            <a:tailEnd/>
          </a:ln>
        </p:spPr>
        <p:txBody>
          <a:bodyPr lIns="91436" tIns="45717" rIns="91436" bIns="45717" anchor="ctr">
            <a:spAutoFit/>
          </a:bodyPr>
          <a:lstStyle/>
          <a:p>
            <a:pPr algn="ctr"/>
            <a:r>
              <a:rPr lang="en-US" sz="2000"/>
              <a:t>Note that the exponent may be positive or negative.  We use the 2’s complement form.  The exponent is then called the </a:t>
            </a:r>
            <a:r>
              <a:rPr lang="en-US" sz="2000" i="1"/>
              <a:t>characteristic.</a:t>
            </a:r>
            <a:endParaRPr 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7643"/>
                                        </p:tgtEl>
                                        <p:attrNameLst>
                                          <p:attrName>style.visibility</p:attrName>
                                        </p:attrNameLst>
                                      </p:cBhvr>
                                      <p:to>
                                        <p:strVal val="visible"/>
                                      </p:to>
                                    </p:set>
                                    <p:animEffect transition="in" filter="dissolve">
                                      <p:cBhvr>
                                        <p:cTn id="7" dur="500"/>
                                        <p:tgtEl>
                                          <p:spTgt spid="19764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642"/>
                                        </p:tgtEl>
                                        <p:attrNameLst>
                                          <p:attrName>style.visibility</p:attrName>
                                        </p:attrNameLst>
                                      </p:cBhvr>
                                      <p:to>
                                        <p:strVal val="visible"/>
                                      </p:to>
                                    </p:set>
                                    <p:animEffect transition="in" filter="dissolve">
                                      <p:cBhvr>
                                        <p:cTn id="12" dur="500"/>
                                        <p:tgtEl>
                                          <p:spTgt spid="197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42" grpId="0" animBg="1"/>
      <p:bldP spid="19764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0" y="0"/>
            <a:ext cx="9144000" cy="914400"/>
          </a:xfrm>
        </p:spPr>
        <p:txBody>
          <a:bodyPr/>
          <a:lstStyle/>
          <a:p>
            <a:pPr eaLnBrk="1" hangingPunct="1">
              <a:defRPr/>
            </a:pPr>
            <a:r>
              <a:rPr lang="en-US" smtClean="0"/>
              <a:t>Binary Coded Decimal (BCD)</a:t>
            </a:r>
          </a:p>
        </p:txBody>
      </p:sp>
      <p:sp>
        <p:nvSpPr>
          <p:cNvPr id="21507" name="Rectangle 3"/>
          <p:cNvSpPr>
            <a:spLocks noGrp="1" noChangeArrowheads="1"/>
          </p:cNvSpPr>
          <p:nvPr>
            <p:ph type="body" idx="1"/>
          </p:nvPr>
        </p:nvSpPr>
        <p:spPr>
          <a:xfrm>
            <a:off x="685800" y="1500188"/>
            <a:ext cx="8313738" cy="2060575"/>
          </a:xfrm>
        </p:spPr>
        <p:txBody>
          <a:bodyPr>
            <a:normAutofit fontScale="92500"/>
          </a:bodyPr>
          <a:lstStyle/>
          <a:p>
            <a:pPr eaLnBrk="1" hangingPunct="1"/>
            <a:r>
              <a:rPr lang="en-US" sz="2200" smtClean="0"/>
              <a:t>Many computers contain logic to process decimal representations directly.</a:t>
            </a:r>
          </a:p>
          <a:p>
            <a:pPr eaLnBrk="1" hangingPunct="1"/>
            <a:r>
              <a:rPr lang="en-US" sz="2200" smtClean="0"/>
              <a:t>The standard representation is based on an ASCII-compatible scheme for each separate decimal digit.  This is called the BCD scheme.</a:t>
            </a:r>
          </a:p>
          <a:p>
            <a:pPr eaLnBrk="1" hangingPunct="1"/>
            <a:r>
              <a:rPr lang="en-US" sz="2200" smtClean="0"/>
              <a:t>Note that a minimum of 4 bits is required to represent all 10 decimal digits.</a:t>
            </a:r>
          </a:p>
        </p:txBody>
      </p:sp>
      <p:sp>
        <p:nvSpPr>
          <p:cNvPr id="21508" name="Rectangle 4"/>
          <p:cNvSpPr>
            <a:spLocks noChangeArrowheads="1"/>
          </p:cNvSpPr>
          <p:nvPr/>
        </p:nvSpPr>
        <p:spPr bwMode="auto">
          <a:xfrm>
            <a:off x="2143125" y="4429125"/>
            <a:ext cx="4460875" cy="1744663"/>
          </a:xfrm>
          <a:prstGeom prst="rect">
            <a:avLst/>
          </a:prstGeom>
          <a:solidFill>
            <a:srgbClr val="99CCFF"/>
          </a:solidFill>
          <a:ln w="9525">
            <a:solidFill>
              <a:schemeClr val="tx1"/>
            </a:solidFill>
            <a:miter lim="800000"/>
            <a:headEnd/>
            <a:tailEnd/>
          </a:ln>
        </p:spPr>
        <p:txBody>
          <a:bodyPr wrap="none" lIns="91436" tIns="45717" rIns="91436" bIns="45717" anchor="ctr">
            <a:spAutoFit/>
          </a:bodyPr>
          <a:lstStyle/>
          <a:p>
            <a:pPr algn="ctr">
              <a:spcBef>
                <a:spcPct val="0"/>
              </a:spcBef>
            </a:pPr>
            <a:r>
              <a:rPr lang="en-US"/>
              <a:t>0	0000		5	0101</a:t>
            </a:r>
          </a:p>
          <a:p>
            <a:pPr algn="ctr">
              <a:spcBef>
                <a:spcPct val="0"/>
              </a:spcBef>
            </a:pPr>
            <a:r>
              <a:rPr lang="en-US"/>
              <a:t>1	0001		6	0110</a:t>
            </a:r>
          </a:p>
          <a:p>
            <a:pPr algn="ctr">
              <a:spcBef>
                <a:spcPct val="0"/>
              </a:spcBef>
            </a:pPr>
            <a:r>
              <a:rPr lang="en-US"/>
              <a:t>2	0010		7	0111</a:t>
            </a:r>
          </a:p>
          <a:p>
            <a:pPr algn="ctr">
              <a:spcBef>
                <a:spcPct val="0"/>
              </a:spcBef>
            </a:pPr>
            <a:r>
              <a:rPr lang="en-US"/>
              <a:t>3	0011		8	1000</a:t>
            </a:r>
          </a:p>
          <a:p>
            <a:pPr algn="ctr">
              <a:spcBef>
                <a:spcPct val="0"/>
              </a:spcBef>
            </a:pPr>
            <a:r>
              <a:rPr lang="en-US"/>
              <a:t>4	0100		9	1001</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0" y="0"/>
            <a:ext cx="9144000" cy="914400"/>
          </a:xfrm>
        </p:spPr>
        <p:txBody>
          <a:bodyPr>
            <a:normAutofit fontScale="90000"/>
          </a:bodyPr>
          <a:lstStyle/>
          <a:p>
            <a:pPr eaLnBrk="1" hangingPunct="1">
              <a:defRPr/>
            </a:pPr>
            <a:r>
              <a:rPr lang="en-US" smtClean="0"/>
              <a:t>Binary Conversions - Octal, Hexadecimal</a:t>
            </a:r>
          </a:p>
        </p:txBody>
      </p:sp>
      <p:sp>
        <p:nvSpPr>
          <p:cNvPr id="203779" name="Rectangle 3"/>
          <p:cNvSpPr>
            <a:spLocks noGrp="1" noChangeArrowheads="1"/>
          </p:cNvSpPr>
          <p:nvPr>
            <p:ph type="body" idx="1"/>
          </p:nvPr>
        </p:nvSpPr>
        <p:spPr>
          <a:xfrm>
            <a:off x="685800" y="1500188"/>
            <a:ext cx="8240713" cy="4740275"/>
          </a:xfrm>
        </p:spPr>
        <p:txBody>
          <a:bodyPr/>
          <a:lstStyle/>
          <a:p>
            <a:pPr eaLnBrk="1" hangingPunct="1"/>
            <a:r>
              <a:rPr lang="en-US" sz="2200" smtClean="0"/>
              <a:t>It is important to understand how to convert values from one to another representation.</a:t>
            </a:r>
          </a:p>
          <a:p>
            <a:pPr eaLnBrk="1" hangingPunct="1"/>
            <a:r>
              <a:rPr lang="en-US" sz="2200" smtClean="0"/>
              <a:t>Some conversions are straightforward, while others require more effort.</a:t>
            </a:r>
            <a:br>
              <a:rPr lang="en-US" sz="2200" smtClean="0"/>
            </a:br>
            <a:endParaRPr lang="en-US" sz="2200" smtClean="0"/>
          </a:p>
          <a:p>
            <a:pPr eaLnBrk="1" hangingPunct="1"/>
            <a:r>
              <a:rPr lang="en-US" sz="2200" smtClean="0"/>
              <a:t>Example:        Binary to Octal (base-8)</a:t>
            </a:r>
            <a:br>
              <a:rPr lang="en-US" sz="2200" smtClean="0"/>
            </a:br>
            <a:r>
              <a:rPr lang="en-US" sz="2200" smtClean="0"/>
              <a:t>		                    Octal Digits:  0 1 2 3 4 5 6 7</a:t>
            </a:r>
            <a:br>
              <a:rPr lang="en-US" sz="2200" smtClean="0"/>
            </a:br>
            <a:r>
              <a:rPr lang="en-US" sz="2200" smtClean="0"/>
              <a:t/>
            </a:r>
            <a:br>
              <a:rPr lang="en-US" sz="2200" smtClean="0"/>
            </a:br>
            <a:r>
              <a:rPr lang="en-US" sz="2200" smtClean="0"/>
              <a:t>Binary:       1 0 1 1 0 0 0 1 1 0 1           </a:t>
            </a:r>
            <a:br>
              <a:rPr lang="en-US" sz="2200" smtClean="0"/>
            </a:br>
            <a:r>
              <a:rPr lang="en-US" sz="2200" smtClean="0"/>
              <a:t/>
            </a:r>
            <a:br>
              <a:rPr lang="en-US" sz="2200" smtClean="0"/>
            </a:br>
            <a:r>
              <a:rPr lang="en-US" sz="2200" smtClean="0"/>
              <a:t/>
            </a:r>
            <a:br>
              <a:rPr lang="en-US" sz="2200" smtClean="0"/>
            </a:br>
            <a:r>
              <a:rPr lang="en-US" sz="2200" smtClean="0"/>
              <a:t/>
            </a:r>
            <a:br>
              <a:rPr lang="en-US" sz="2200" smtClean="0"/>
            </a:br>
            <a:endParaRPr lang="en-US" sz="22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3779">
                                            <p:txEl>
                                              <p:pRg st="2" end="2"/>
                                            </p:txEl>
                                          </p:spTgt>
                                        </p:tgtEl>
                                        <p:attrNameLst>
                                          <p:attrName>style.visibility</p:attrName>
                                        </p:attrNameLst>
                                      </p:cBhvr>
                                      <p:to>
                                        <p:strVal val="visible"/>
                                      </p:to>
                                    </p:set>
                                    <p:animEffect transition="in" filter="dissolve">
                                      <p:cBhvr>
                                        <p:cTn id="7" dur="500"/>
                                        <p:tgtEl>
                                          <p:spTgt spid="2037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0" y="0"/>
            <a:ext cx="9144000" cy="914400"/>
          </a:xfrm>
        </p:spPr>
        <p:txBody>
          <a:bodyPr>
            <a:normAutofit fontScale="90000"/>
          </a:bodyPr>
          <a:lstStyle/>
          <a:p>
            <a:pPr eaLnBrk="1" hangingPunct="1">
              <a:defRPr/>
            </a:pPr>
            <a:r>
              <a:rPr lang="en-US" smtClean="0"/>
              <a:t>Binary Conversions - Octal, Hexadecimal</a:t>
            </a:r>
          </a:p>
        </p:txBody>
      </p:sp>
      <p:sp>
        <p:nvSpPr>
          <p:cNvPr id="23555" name="Rectangle 3"/>
          <p:cNvSpPr>
            <a:spLocks noGrp="1" noChangeArrowheads="1"/>
          </p:cNvSpPr>
          <p:nvPr>
            <p:ph type="body" idx="1"/>
          </p:nvPr>
        </p:nvSpPr>
        <p:spPr>
          <a:xfrm>
            <a:off x="685800" y="1500188"/>
            <a:ext cx="8240713" cy="4740275"/>
          </a:xfrm>
        </p:spPr>
        <p:txBody>
          <a:bodyPr/>
          <a:lstStyle/>
          <a:p>
            <a:pPr eaLnBrk="1" hangingPunct="1"/>
            <a:r>
              <a:rPr lang="en-US" sz="2200" smtClean="0"/>
              <a:t>It is important to understand how to convert values from one to another representation.</a:t>
            </a:r>
          </a:p>
          <a:p>
            <a:pPr eaLnBrk="1" hangingPunct="1"/>
            <a:r>
              <a:rPr lang="en-US" sz="2200" smtClean="0"/>
              <a:t>Some conversions are straightforward, while others require more effort.</a:t>
            </a:r>
            <a:br>
              <a:rPr lang="en-US" sz="2200" smtClean="0"/>
            </a:br>
            <a:endParaRPr lang="en-US" sz="2200" smtClean="0"/>
          </a:p>
          <a:p>
            <a:pPr eaLnBrk="1" hangingPunct="1"/>
            <a:r>
              <a:rPr lang="en-US" sz="2200" smtClean="0"/>
              <a:t>Example:        Binary to Octal (base-8)</a:t>
            </a:r>
            <a:br>
              <a:rPr lang="en-US" sz="2200" smtClean="0"/>
            </a:br>
            <a:r>
              <a:rPr lang="en-US" sz="2200" smtClean="0"/>
              <a:t>		                    Octal Digits:  0 1 2 3 4 5 6 7</a:t>
            </a:r>
            <a:br>
              <a:rPr lang="en-US" sz="2200" smtClean="0"/>
            </a:br>
            <a:r>
              <a:rPr lang="en-US" sz="2200" smtClean="0"/>
              <a:t/>
            </a:r>
            <a:br>
              <a:rPr lang="en-US" sz="2200" smtClean="0"/>
            </a:br>
            <a:r>
              <a:rPr lang="en-US" sz="2200" smtClean="0"/>
              <a:t>Binary:       1 0 1 1 0 0 0 1 1 0 1 </a:t>
            </a:r>
            <a:br>
              <a:rPr lang="en-US" sz="2200" smtClean="0"/>
            </a:br>
            <a:r>
              <a:rPr lang="en-US" sz="2200" smtClean="0"/>
              <a:t/>
            </a:r>
            <a:br>
              <a:rPr lang="en-US" sz="2200" smtClean="0"/>
            </a:br>
            <a:r>
              <a:rPr lang="en-US" sz="2200" smtClean="0"/>
              <a:t>          (Groups of 3 digits, right to left)</a:t>
            </a:r>
            <a:br>
              <a:rPr lang="en-US" sz="2200" smtClean="0"/>
            </a:br>
            <a:r>
              <a:rPr lang="en-US" sz="2200" smtClean="0"/>
              <a:t/>
            </a:r>
            <a:br>
              <a:rPr lang="en-US" sz="2200" smtClean="0"/>
            </a:br>
            <a:endParaRPr lang="en-US" sz="2200" smtClean="0"/>
          </a:p>
        </p:txBody>
      </p:sp>
      <p:grpSp>
        <p:nvGrpSpPr>
          <p:cNvPr id="2" name="Group 8"/>
          <p:cNvGrpSpPr>
            <a:grpSpLocks/>
          </p:cNvGrpSpPr>
          <p:nvPr/>
        </p:nvGrpSpPr>
        <p:grpSpPr bwMode="auto">
          <a:xfrm>
            <a:off x="2268538" y="4365625"/>
            <a:ext cx="2819400" cy="471488"/>
            <a:chOff x="1429" y="2750"/>
            <a:chExt cx="1776" cy="297"/>
          </a:xfrm>
        </p:grpSpPr>
        <p:sp>
          <p:nvSpPr>
            <p:cNvPr id="23559" name="Rectangle 9"/>
            <p:cNvSpPr>
              <a:spLocks noChangeArrowheads="1"/>
            </p:cNvSpPr>
            <p:nvPr/>
          </p:nvSpPr>
          <p:spPr bwMode="auto">
            <a:xfrm>
              <a:off x="1429" y="2750"/>
              <a:ext cx="1776" cy="288"/>
            </a:xfrm>
            <a:prstGeom prst="rect">
              <a:avLst/>
            </a:prstGeom>
            <a:noFill/>
            <a:ln w="9525">
              <a:solidFill>
                <a:schemeClr val="tx1"/>
              </a:solidFill>
              <a:miter lim="800000"/>
              <a:headEnd/>
              <a:tailEnd/>
            </a:ln>
          </p:spPr>
          <p:txBody>
            <a:bodyPr lIns="91436" tIns="45717" rIns="91436" bIns="45717" anchor="ctr">
              <a:spAutoFit/>
            </a:bodyPr>
            <a:lstStyle/>
            <a:p>
              <a:endParaRPr lang="en-CA"/>
            </a:p>
          </p:txBody>
        </p:sp>
        <p:sp>
          <p:nvSpPr>
            <p:cNvPr id="23560" name="Line 10"/>
            <p:cNvSpPr>
              <a:spLocks noChangeShapeType="1"/>
            </p:cNvSpPr>
            <p:nvPr/>
          </p:nvSpPr>
          <p:spPr bwMode="auto">
            <a:xfrm>
              <a:off x="2768" y="2750"/>
              <a:ext cx="0" cy="288"/>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sp>
          <p:nvSpPr>
            <p:cNvPr id="23561" name="Line 11"/>
            <p:cNvSpPr>
              <a:spLocks noChangeShapeType="1"/>
            </p:cNvSpPr>
            <p:nvPr/>
          </p:nvSpPr>
          <p:spPr bwMode="auto">
            <a:xfrm>
              <a:off x="2299" y="2759"/>
              <a:ext cx="0" cy="288"/>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sp>
          <p:nvSpPr>
            <p:cNvPr id="23562" name="Line 12"/>
            <p:cNvSpPr>
              <a:spLocks noChangeShapeType="1"/>
            </p:cNvSpPr>
            <p:nvPr/>
          </p:nvSpPr>
          <p:spPr bwMode="auto">
            <a:xfrm>
              <a:off x="1866" y="2750"/>
              <a:ext cx="0" cy="288"/>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grpSp>
      <p:sp>
        <p:nvSpPr>
          <p:cNvPr id="23557" name="AutoShape 13"/>
          <p:cNvSpPr>
            <a:spLocks noChangeArrowheads="1"/>
          </p:cNvSpPr>
          <p:nvPr/>
        </p:nvSpPr>
        <p:spPr bwMode="auto">
          <a:xfrm>
            <a:off x="5867400" y="4868863"/>
            <a:ext cx="2881313" cy="1728787"/>
          </a:xfrm>
          <a:prstGeom prst="cloudCallout">
            <a:avLst>
              <a:gd name="adj1" fmla="val -23773"/>
              <a:gd name="adj2" fmla="val 61662"/>
            </a:avLst>
          </a:prstGeom>
          <a:noFill/>
          <a:ln w="9525">
            <a:noFill/>
            <a:round/>
            <a:headEnd/>
            <a:tailEnd/>
          </a:ln>
        </p:spPr>
        <p:txBody>
          <a:bodyPr lIns="91436" tIns="45717" rIns="91436" bIns="45717"/>
          <a:lstStyle/>
          <a:p>
            <a:pPr algn="ctr"/>
            <a:endParaRPr lang="en-US"/>
          </a:p>
        </p:txBody>
      </p:sp>
      <p:sp>
        <p:nvSpPr>
          <p:cNvPr id="395278" name="AutoShape 14"/>
          <p:cNvSpPr>
            <a:spLocks noChangeArrowheads="1"/>
          </p:cNvSpPr>
          <p:nvPr/>
        </p:nvSpPr>
        <p:spPr bwMode="auto">
          <a:xfrm>
            <a:off x="3995738" y="4724400"/>
            <a:ext cx="3600450" cy="1873250"/>
          </a:xfrm>
          <a:prstGeom prst="cloudCallout">
            <a:avLst>
              <a:gd name="adj1" fmla="val 1718"/>
              <a:gd name="adj2" fmla="val -40338"/>
            </a:avLst>
          </a:prstGeom>
          <a:solidFill>
            <a:srgbClr val="CCFFCC"/>
          </a:solidFill>
          <a:ln w="9525">
            <a:solidFill>
              <a:schemeClr val="tx1"/>
            </a:solidFill>
            <a:round/>
            <a:headEnd/>
            <a:tailEnd/>
          </a:ln>
        </p:spPr>
        <p:txBody>
          <a:bodyPr lIns="91436" tIns="45717" rIns="91436" bIns="45717"/>
          <a:lstStyle/>
          <a:p>
            <a:pPr algn="ctr"/>
            <a:r>
              <a:rPr lang="en-US" sz="1800"/>
              <a:t>For fractions, group bits left to right from the radix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395278"/>
                                        </p:tgtEl>
                                        <p:attrNameLst>
                                          <p:attrName>style.visibility</p:attrName>
                                        </p:attrNameLst>
                                      </p:cBhvr>
                                      <p:to>
                                        <p:strVal val="visible"/>
                                      </p:to>
                                    </p:set>
                                    <p:animEffect transition="in" filter="dissolve">
                                      <p:cBhvr>
                                        <p:cTn id="14" dur="500"/>
                                        <p:tgtEl>
                                          <p:spTgt spid="395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7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ChangeArrowheads="1"/>
          </p:cNvSpPr>
          <p:nvPr/>
        </p:nvSpPr>
        <p:spPr bwMode="auto">
          <a:xfrm>
            <a:off x="762000" y="914400"/>
            <a:ext cx="7772400" cy="1143000"/>
          </a:xfrm>
          <a:prstGeom prst="rect">
            <a:avLst/>
          </a:prstGeom>
          <a:noFill/>
          <a:ln w="9525">
            <a:noFill/>
            <a:miter lim="800000"/>
            <a:headEnd/>
            <a:tailEnd/>
          </a:ln>
          <a:effectLst/>
        </p:spPr>
        <p:txBody>
          <a:bodyPr anchor="ctr"/>
          <a:lstStyle/>
          <a:p>
            <a:pPr algn="ctr"/>
            <a:r>
              <a:rPr lang="en-US" sz="4000" u="sng">
                <a:solidFill>
                  <a:srgbClr val="003399"/>
                </a:solidFill>
              </a:rPr>
              <a:t>Introduction To Computers</a:t>
            </a:r>
          </a:p>
        </p:txBody>
      </p:sp>
      <p:sp>
        <p:nvSpPr>
          <p:cNvPr id="47108" name="Rectangle 4"/>
          <p:cNvSpPr>
            <a:spLocks noChangeArrowheads="1"/>
          </p:cNvSpPr>
          <p:nvPr/>
        </p:nvSpPr>
        <p:spPr bwMode="auto">
          <a:xfrm>
            <a:off x="457200" y="2209800"/>
            <a:ext cx="8686800" cy="3962400"/>
          </a:xfrm>
          <a:prstGeom prst="rect">
            <a:avLst/>
          </a:prstGeom>
          <a:noFill/>
          <a:ln w="9525">
            <a:noFill/>
            <a:miter lim="800000"/>
            <a:headEnd/>
            <a:tailEnd/>
          </a:ln>
          <a:effectLst/>
        </p:spPr>
        <p:txBody>
          <a:bodyPr/>
          <a:lstStyle/>
          <a:p>
            <a:pPr marL="342900" indent="-342900">
              <a:buFontTx/>
              <a:buChar char="•"/>
            </a:pPr>
            <a:r>
              <a:rPr lang="en-US" sz="2400">
                <a:latin typeface="Times New Roman" pitchFamily="18" charset="0"/>
              </a:rPr>
              <a:t>Accepts input, processes data, stores data, and produces output</a:t>
            </a:r>
            <a:r>
              <a:rPr lang="en-US" sz="2400" b="1" i="1">
                <a:latin typeface="Times New Roman" pitchFamily="18" charset="0"/>
              </a:rPr>
              <a:t> </a:t>
            </a:r>
          </a:p>
          <a:p>
            <a:pPr marL="342900" indent="-342900">
              <a:buFontTx/>
              <a:buChar char="•"/>
            </a:pPr>
            <a:r>
              <a:rPr lang="en-US" sz="2400" b="1" i="1">
                <a:latin typeface="Times New Roman" pitchFamily="18" charset="0"/>
              </a:rPr>
              <a:t>Input</a:t>
            </a:r>
            <a:r>
              <a:rPr lang="en-US" sz="2400" b="1">
                <a:latin typeface="Times New Roman" pitchFamily="18" charset="0"/>
              </a:rPr>
              <a:t> </a:t>
            </a:r>
            <a:r>
              <a:rPr lang="en-US" sz="2400">
                <a:latin typeface="Times New Roman" pitchFamily="18" charset="0"/>
              </a:rPr>
              <a:t>refers to whatever is sent to a Computer system</a:t>
            </a:r>
          </a:p>
          <a:p>
            <a:pPr marL="342900" indent="-342900">
              <a:buFontTx/>
              <a:buChar char="•"/>
            </a:pPr>
            <a:r>
              <a:rPr lang="en-US" sz="2400" b="1" i="1">
                <a:latin typeface="Times New Roman" pitchFamily="18" charset="0"/>
              </a:rPr>
              <a:t>Data</a:t>
            </a:r>
            <a:r>
              <a:rPr lang="en-US" sz="2400">
                <a:latin typeface="Times New Roman" pitchFamily="18" charset="0"/>
              </a:rPr>
              <a:t> refers to the symbols that represent facts, objects, and ideas</a:t>
            </a:r>
          </a:p>
          <a:p>
            <a:pPr marL="342900" indent="-342900">
              <a:spcBef>
                <a:spcPct val="20000"/>
              </a:spcBef>
              <a:buFontTx/>
              <a:buChar char="•"/>
            </a:pPr>
            <a:r>
              <a:rPr lang="en-US" sz="2400" b="1" i="1">
                <a:latin typeface="Times New Roman" pitchFamily="18" charset="0"/>
              </a:rPr>
              <a:t>Processing</a:t>
            </a:r>
            <a:r>
              <a:rPr lang="en-US" sz="2400">
                <a:latin typeface="Times New Roman" pitchFamily="18" charset="0"/>
              </a:rPr>
              <a:t> is the way that a computer manipulates data</a:t>
            </a:r>
          </a:p>
          <a:p>
            <a:pPr marL="342900" indent="-342900">
              <a:spcBef>
                <a:spcPct val="20000"/>
              </a:spcBef>
              <a:buFontTx/>
              <a:buChar char="•"/>
            </a:pPr>
            <a:r>
              <a:rPr lang="en-US" sz="2400">
                <a:latin typeface="Times New Roman" pitchFamily="18" charset="0"/>
              </a:rPr>
              <a:t>A computer processes data in a device called the </a:t>
            </a:r>
            <a:r>
              <a:rPr lang="en-US" sz="2400" b="1" i="1">
                <a:latin typeface="Times New Roman" pitchFamily="18" charset="0"/>
              </a:rPr>
              <a:t>central processing unit</a:t>
            </a:r>
            <a:r>
              <a:rPr lang="en-US" sz="2400">
                <a:latin typeface="Times New Roman" pitchFamily="18" charset="0"/>
              </a:rPr>
              <a:t> (CPU)</a:t>
            </a:r>
          </a:p>
          <a:p>
            <a:pPr marL="342900" indent="-342900"/>
            <a:endParaRPr lang="en-US" sz="2400">
              <a:latin typeface="Times New Roman" pitchFamily="18" charset="0"/>
            </a:endParaRPr>
          </a:p>
          <a:p>
            <a:pPr marL="342900" indent="-342900">
              <a:buFontTx/>
              <a:buChar char="•"/>
            </a:pPr>
            <a:endParaRPr lang="en-US" sz="24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xfrm>
            <a:off x="0" y="0"/>
            <a:ext cx="9144000" cy="914400"/>
          </a:xfrm>
        </p:spPr>
        <p:txBody>
          <a:bodyPr>
            <a:normAutofit fontScale="90000"/>
          </a:bodyPr>
          <a:lstStyle/>
          <a:p>
            <a:pPr eaLnBrk="1" hangingPunct="1">
              <a:defRPr/>
            </a:pPr>
            <a:r>
              <a:rPr lang="en-US" smtClean="0"/>
              <a:t>Binary Conversions - Octal, Hexadecimal</a:t>
            </a:r>
          </a:p>
        </p:txBody>
      </p:sp>
      <p:sp>
        <p:nvSpPr>
          <p:cNvPr id="24579" name="Rectangle 3"/>
          <p:cNvSpPr>
            <a:spLocks noGrp="1" noChangeArrowheads="1"/>
          </p:cNvSpPr>
          <p:nvPr>
            <p:ph type="body" idx="1"/>
          </p:nvPr>
        </p:nvSpPr>
        <p:spPr>
          <a:xfrm>
            <a:off x="685800" y="1500188"/>
            <a:ext cx="8240713" cy="5357812"/>
          </a:xfrm>
        </p:spPr>
        <p:txBody>
          <a:bodyPr/>
          <a:lstStyle/>
          <a:p>
            <a:pPr eaLnBrk="1" hangingPunct="1"/>
            <a:r>
              <a:rPr lang="en-US" sz="2200" smtClean="0"/>
              <a:t>It is important to understand how to convert values from one to another representation.</a:t>
            </a:r>
          </a:p>
          <a:p>
            <a:pPr eaLnBrk="1" hangingPunct="1"/>
            <a:r>
              <a:rPr lang="en-US" sz="2200" smtClean="0"/>
              <a:t>Some conversions are straightforward, while others require more effort.</a:t>
            </a:r>
            <a:br>
              <a:rPr lang="en-US" sz="2200" smtClean="0"/>
            </a:br>
            <a:endParaRPr lang="en-US" sz="2200" smtClean="0"/>
          </a:p>
          <a:p>
            <a:pPr eaLnBrk="1" hangingPunct="1"/>
            <a:r>
              <a:rPr lang="en-US" sz="2200" smtClean="0"/>
              <a:t>Example:        Binary to Octal (base-8)</a:t>
            </a:r>
            <a:br>
              <a:rPr lang="en-US" sz="2200" smtClean="0"/>
            </a:br>
            <a:r>
              <a:rPr lang="en-US" sz="2200" smtClean="0"/>
              <a:t>		                    Octal Digits:  0 1 2 3 4 5 6 7</a:t>
            </a:r>
            <a:br>
              <a:rPr lang="en-US" sz="2200" smtClean="0"/>
            </a:br>
            <a:r>
              <a:rPr lang="en-US" sz="2200" smtClean="0"/>
              <a:t/>
            </a:r>
            <a:br>
              <a:rPr lang="en-US" sz="2200" smtClean="0"/>
            </a:br>
            <a:r>
              <a:rPr lang="en-US" sz="2200" smtClean="0"/>
              <a:t>Binary:       1 0 1 1 0 0 0 1 1 0 1           </a:t>
            </a:r>
            <a:br>
              <a:rPr lang="en-US" sz="2200" smtClean="0"/>
            </a:br>
            <a:r>
              <a:rPr lang="en-US" sz="2200" smtClean="0"/>
              <a:t/>
            </a:r>
            <a:br>
              <a:rPr lang="en-US" sz="2200" smtClean="0"/>
            </a:br>
            <a:r>
              <a:rPr lang="en-US" sz="2200" smtClean="0"/>
              <a:t>                                                        Convert each group </a:t>
            </a:r>
            <a:br>
              <a:rPr lang="en-US" sz="2200" smtClean="0"/>
            </a:br>
            <a:r>
              <a:rPr lang="en-US" sz="2200" smtClean="0"/>
              <a:t>                                                             to an octal digit. </a:t>
            </a:r>
            <a:br>
              <a:rPr lang="en-US" sz="2200" smtClean="0"/>
            </a:br>
            <a:r>
              <a:rPr lang="en-US" sz="2200" smtClean="0"/>
              <a:t>Octal:            2       6       1       5</a:t>
            </a:r>
            <a:br>
              <a:rPr lang="en-US" sz="2200" smtClean="0"/>
            </a:br>
            <a:endParaRPr lang="en-US" sz="2200" smtClean="0"/>
          </a:p>
        </p:txBody>
      </p:sp>
      <p:sp>
        <p:nvSpPr>
          <p:cNvPr id="24580" name="Line 4"/>
          <p:cNvSpPr>
            <a:spLocks noChangeShapeType="1"/>
          </p:cNvSpPr>
          <p:nvPr/>
        </p:nvSpPr>
        <p:spPr bwMode="auto">
          <a:xfrm>
            <a:off x="4953000" y="4876800"/>
            <a:ext cx="0" cy="60960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24581" name="Line 5"/>
          <p:cNvSpPr>
            <a:spLocks noChangeShapeType="1"/>
          </p:cNvSpPr>
          <p:nvPr/>
        </p:nvSpPr>
        <p:spPr bwMode="auto">
          <a:xfrm>
            <a:off x="4191000" y="4876800"/>
            <a:ext cx="0" cy="609600"/>
          </a:xfrm>
          <a:prstGeom prst="line">
            <a:avLst/>
          </a:prstGeom>
          <a:noFill/>
          <a:ln w="9525">
            <a:solidFill>
              <a:schemeClr val="tx1"/>
            </a:solidFill>
            <a:round/>
            <a:headEnd/>
            <a:tailEnd type="triangle" w="med" len="med"/>
          </a:ln>
        </p:spPr>
        <p:txBody>
          <a:bodyPr lIns="91436" tIns="45717" rIns="91436" bIns="45717" anchor="ctr">
            <a:spAutoFit/>
          </a:bodyPr>
          <a:lstStyle/>
          <a:p>
            <a:endParaRPr lang="en-US"/>
          </a:p>
        </p:txBody>
      </p:sp>
      <p:sp>
        <p:nvSpPr>
          <p:cNvPr id="24582" name="Line 6"/>
          <p:cNvSpPr>
            <a:spLocks noChangeShapeType="1"/>
          </p:cNvSpPr>
          <p:nvPr/>
        </p:nvSpPr>
        <p:spPr bwMode="auto">
          <a:xfrm>
            <a:off x="3581400" y="4876800"/>
            <a:ext cx="0" cy="60960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24583" name="Line 7"/>
          <p:cNvSpPr>
            <a:spLocks noChangeShapeType="1"/>
          </p:cNvSpPr>
          <p:nvPr/>
        </p:nvSpPr>
        <p:spPr bwMode="auto">
          <a:xfrm>
            <a:off x="2819400" y="4876800"/>
            <a:ext cx="0" cy="60960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grpSp>
        <p:nvGrpSpPr>
          <p:cNvPr id="2" name="Group 8"/>
          <p:cNvGrpSpPr>
            <a:grpSpLocks/>
          </p:cNvGrpSpPr>
          <p:nvPr/>
        </p:nvGrpSpPr>
        <p:grpSpPr bwMode="auto">
          <a:xfrm>
            <a:off x="2268538" y="4365625"/>
            <a:ext cx="2819400" cy="471488"/>
            <a:chOff x="1429" y="2750"/>
            <a:chExt cx="1776" cy="297"/>
          </a:xfrm>
        </p:grpSpPr>
        <p:sp>
          <p:nvSpPr>
            <p:cNvPr id="24585" name="Rectangle 9"/>
            <p:cNvSpPr>
              <a:spLocks noChangeArrowheads="1"/>
            </p:cNvSpPr>
            <p:nvPr/>
          </p:nvSpPr>
          <p:spPr bwMode="auto">
            <a:xfrm>
              <a:off x="1429" y="2750"/>
              <a:ext cx="1776" cy="288"/>
            </a:xfrm>
            <a:prstGeom prst="rect">
              <a:avLst/>
            </a:prstGeom>
            <a:noFill/>
            <a:ln w="9525">
              <a:solidFill>
                <a:schemeClr val="tx1"/>
              </a:solidFill>
              <a:miter lim="800000"/>
              <a:headEnd/>
              <a:tailEnd/>
            </a:ln>
          </p:spPr>
          <p:txBody>
            <a:bodyPr lIns="91436" tIns="45717" rIns="91436" bIns="45717" anchor="ctr">
              <a:spAutoFit/>
            </a:bodyPr>
            <a:lstStyle/>
            <a:p>
              <a:endParaRPr lang="en-CA"/>
            </a:p>
          </p:txBody>
        </p:sp>
        <p:sp>
          <p:nvSpPr>
            <p:cNvPr id="24586" name="Line 10"/>
            <p:cNvSpPr>
              <a:spLocks noChangeShapeType="1"/>
            </p:cNvSpPr>
            <p:nvPr/>
          </p:nvSpPr>
          <p:spPr bwMode="auto">
            <a:xfrm>
              <a:off x="2768" y="2750"/>
              <a:ext cx="0" cy="288"/>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sp>
          <p:nvSpPr>
            <p:cNvPr id="24587" name="Line 11"/>
            <p:cNvSpPr>
              <a:spLocks noChangeShapeType="1"/>
            </p:cNvSpPr>
            <p:nvPr/>
          </p:nvSpPr>
          <p:spPr bwMode="auto">
            <a:xfrm>
              <a:off x="2299" y="2759"/>
              <a:ext cx="0" cy="288"/>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sp>
          <p:nvSpPr>
            <p:cNvPr id="24588" name="Line 12"/>
            <p:cNvSpPr>
              <a:spLocks noChangeShapeType="1"/>
            </p:cNvSpPr>
            <p:nvPr/>
          </p:nvSpPr>
          <p:spPr bwMode="auto">
            <a:xfrm>
              <a:off x="1866" y="2750"/>
              <a:ext cx="0" cy="288"/>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gr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0" y="0"/>
            <a:ext cx="9144000" cy="914400"/>
          </a:xfrm>
        </p:spPr>
        <p:txBody>
          <a:bodyPr>
            <a:normAutofit fontScale="90000"/>
          </a:bodyPr>
          <a:lstStyle/>
          <a:p>
            <a:pPr eaLnBrk="1" hangingPunct="1">
              <a:defRPr/>
            </a:pPr>
            <a:r>
              <a:rPr lang="en-US" smtClean="0"/>
              <a:t>Binary Conversions - Octal, Hexadecimal</a:t>
            </a:r>
          </a:p>
        </p:txBody>
      </p:sp>
      <p:sp>
        <p:nvSpPr>
          <p:cNvPr id="25603" name="Rectangle 3"/>
          <p:cNvSpPr>
            <a:spLocks noGrp="1" noChangeArrowheads="1"/>
          </p:cNvSpPr>
          <p:nvPr>
            <p:ph type="body" idx="1"/>
          </p:nvPr>
        </p:nvSpPr>
        <p:spPr>
          <a:xfrm>
            <a:off x="685800" y="1500188"/>
            <a:ext cx="8240713" cy="4740275"/>
          </a:xfrm>
        </p:spPr>
        <p:txBody>
          <a:bodyPr/>
          <a:lstStyle/>
          <a:p>
            <a:pPr eaLnBrk="1" hangingPunct="1"/>
            <a:r>
              <a:rPr lang="en-US" sz="2200" smtClean="0"/>
              <a:t>It is important to understand how to convert values from one to another representation.</a:t>
            </a:r>
          </a:p>
          <a:p>
            <a:pPr eaLnBrk="1" hangingPunct="1"/>
            <a:r>
              <a:rPr lang="en-US" sz="2200" smtClean="0"/>
              <a:t>Some conversions are straightforward, while others require more effort.</a:t>
            </a:r>
            <a:br>
              <a:rPr lang="en-US" sz="2200" smtClean="0"/>
            </a:br>
            <a:endParaRPr lang="en-US" sz="2200" smtClean="0"/>
          </a:p>
          <a:p>
            <a:pPr eaLnBrk="1" hangingPunct="1"/>
            <a:r>
              <a:rPr lang="en-US" sz="2200" smtClean="0"/>
              <a:t>Example:        Binary to Hexadecimal (base-16)</a:t>
            </a:r>
            <a:br>
              <a:rPr lang="en-US" sz="2200" smtClean="0"/>
            </a:br>
            <a:r>
              <a:rPr lang="en-US" sz="2200" smtClean="0"/>
              <a:t>Hexadecimal Digits:  0 1 2 3 4 5 6 7 8 9 A B C D E F</a:t>
            </a:r>
            <a:br>
              <a:rPr lang="en-US" sz="2200" smtClean="0"/>
            </a:br>
            <a:r>
              <a:rPr lang="en-US" sz="2200" smtClean="0"/>
              <a:t/>
            </a:r>
            <a:br>
              <a:rPr lang="en-US" sz="2200" smtClean="0"/>
            </a:br>
            <a:r>
              <a:rPr lang="en-US" sz="2200" smtClean="0"/>
              <a:t>Binary:                1 0 1 1 0 0 0 1 1 0 1 0 1 1</a:t>
            </a:r>
            <a:br>
              <a:rPr lang="en-US" sz="2200" smtClean="0"/>
            </a:br>
            <a:r>
              <a:rPr lang="en-US" sz="2200" smtClean="0"/>
              <a:t/>
            </a:r>
            <a:br>
              <a:rPr lang="en-US" sz="2200" smtClean="0"/>
            </a:br>
            <a:r>
              <a:rPr lang="en-US" sz="2200" smtClean="0"/>
              <a:t>Hexadecimal:      2        C         6           B</a:t>
            </a:r>
            <a:br>
              <a:rPr lang="en-US" sz="2200" smtClean="0"/>
            </a:br>
            <a:r>
              <a:rPr lang="en-US" sz="2200" smtClean="0"/>
              <a:t/>
            </a:r>
            <a:br>
              <a:rPr lang="en-US" sz="2200" smtClean="0"/>
            </a:br>
            <a:r>
              <a:rPr lang="en-US" sz="2200" smtClean="0"/>
              <a:t>     Convert each group of 4 bits to a hexadecimal digit.</a:t>
            </a:r>
          </a:p>
        </p:txBody>
      </p:sp>
      <p:sp>
        <p:nvSpPr>
          <p:cNvPr id="25604" name="Rectangle 4"/>
          <p:cNvSpPr>
            <a:spLocks noChangeArrowheads="1"/>
          </p:cNvSpPr>
          <p:nvPr/>
        </p:nvSpPr>
        <p:spPr bwMode="auto">
          <a:xfrm>
            <a:off x="3132138" y="4365625"/>
            <a:ext cx="3429000" cy="457200"/>
          </a:xfrm>
          <a:prstGeom prst="rect">
            <a:avLst/>
          </a:prstGeom>
          <a:noFill/>
          <a:ln w="9525">
            <a:solidFill>
              <a:schemeClr val="tx1"/>
            </a:solidFill>
            <a:miter lim="800000"/>
            <a:headEnd/>
            <a:tailEnd/>
          </a:ln>
        </p:spPr>
        <p:txBody>
          <a:bodyPr lIns="91436" tIns="45717" rIns="91436" bIns="45717" anchor="ctr">
            <a:spAutoFit/>
          </a:bodyPr>
          <a:lstStyle/>
          <a:p>
            <a:endParaRPr lang="en-CA"/>
          </a:p>
        </p:txBody>
      </p:sp>
      <p:sp>
        <p:nvSpPr>
          <p:cNvPr id="25605" name="Line 5"/>
          <p:cNvSpPr>
            <a:spLocks noChangeShapeType="1"/>
          </p:cNvSpPr>
          <p:nvPr/>
        </p:nvSpPr>
        <p:spPr bwMode="auto">
          <a:xfrm>
            <a:off x="5570538" y="4365625"/>
            <a:ext cx="0" cy="457200"/>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sp>
        <p:nvSpPr>
          <p:cNvPr id="25606" name="Line 6"/>
          <p:cNvSpPr>
            <a:spLocks noChangeShapeType="1"/>
          </p:cNvSpPr>
          <p:nvPr/>
        </p:nvSpPr>
        <p:spPr bwMode="auto">
          <a:xfrm>
            <a:off x="4572000" y="4365625"/>
            <a:ext cx="0" cy="457200"/>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sp>
        <p:nvSpPr>
          <p:cNvPr id="25607" name="Line 7"/>
          <p:cNvSpPr>
            <a:spLocks noChangeShapeType="1"/>
          </p:cNvSpPr>
          <p:nvPr/>
        </p:nvSpPr>
        <p:spPr bwMode="auto">
          <a:xfrm>
            <a:off x="3683000" y="4365625"/>
            <a:ext cx="0" cy="457200"/>
          </a:xfrm>
          <a:prstGeom prst="line">
            <a:avLst/>
          </a:prstGeom>
          <a:noFill/>
          <a:ln w="9525">
            <a:solidFill>
              <a:schemeClr val="tx1"/>
            </a:solidFill>
            <a:round/>
            <a:headEnd/>
            <a:tailEnd/>
          </a:ln>
        </p:spPr>
        <p:txBody>
          <a:bodyPr wrap="none" lIns="91436" tIns="45717" rIns="91436" bIns="45717" anchor="ctr">
            <a:spAutoFit/>
          </a:bodyPr>
          <a:lstStyle/>
          <a:p>
            <a:endParaRPr lang="en-US"/>
          </a:p>
        </p:txBody>
      </p:sp>
      <p:sp>
        <p:nvSpPr>
          <p:cNvPr id="25608" name="Line 8"/>
          <p:cNvSpPr>
            <a:spLocks noChangeShapeType="1"/>
          </p:cNvSpPr>
          <p:nvPr/>
        </p:nvSpPr>
        <p:spPr bwMode="auto">
          <a:xfrm>
            <a:off x="6027738" y="4868863"/>
            <a:ext cx="0" cy="22860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25609" name="Line 9"/>
          <p:cNvSpPr>
            <a:spLocks noChangeShapeType="1"/>
          </p:cNvSpPr>
          <p:nvPr/>
        </p:nvSpPr>
        <p:spPr bwMode="auto">
          <a:xfrm>
            <a:off x="5056188" y="4868863"/>
            <a:ext cx="0" cy="228600"/>
          </a:xfrm>
          <a:prstGeom prst="line">
            <a:avLst/>
          </a:prstGeom>
          <a:noFill/>
          <a:ln w="9525">
            <a:solidFill>
              <a:schemeClr val="tx1"/>
            </a:solidFill>
            <a:round/>
            <a:headEnd/>
            <a:tailEnd type="triangle" w="med" len="med"/>
          </a:ln>
        </p:spPr>
        <p:txBody>
          <a:bodyPr lIns="91436" tIns="45717" rIns="91436" bIns="45717" anchor="ctr">
            <a:spAutoFit/>
          </a:bodyPr>
          <a:lstStyle/>
          <a:p>
            <a:endParaRPr lang="en-US"/>
          </a:p>
        </p:txBody>
      </p:sp>
      <p:sp>
        <p:nvSpPr>
          <p:cNvPr id="25610" name="Line 10"/>
          <p:cNvSpPr>
            <a:spLocks noChangeShapeType="1"/>
          </p:cNvSpPr>
          <p:nvPr/>
        </p:nvSpPr>
        <p:spPr bwMode="auto">
          <a:xfrm>
            <a:off x="4198938" y="4868863"/>
            <a:ext cx="0" cy="22860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25611" name="Line 11"/>
          <p:cNvSpPr>
            <a:spLocks noChangeShapeType="1"/>
          </p:cNvSpPr>
          <p:nvPr/>
        </p:nvSpPr>
        <p:spPr bwMode="auto">
          <a:xfrm>
            <a:off x="3436938" y="4868863"/>
            <a:ext cx="0" cy="22860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0" y="0"/>
            <a:ext cx="9144000" cy="914400"/>
          </a:xfrm>
        </p:spPr>
        <p:txBody>
          <a:bodyPr/>
          <a:lstStyle/>
          <a:p>
            <a:pPr eaLnBrk="1" hangingPunct="1">
              <a:defRPr/>
            </a:pPr>
            <a:r>
              <a:rPr lang="en-US" smtClean="0"/>
              <a:t>Binary/Decimal Conversions</a:t>
            </a:r>
          </a:p>
        </p:txBody>
      </p:sp>
      <p:sp>
        <p:nvSpPr>
          <p:cNvPr id="211971" name="Rectangle 3"/>
          <p:cNvSpPr>
            <a:spLocks noGrp="1" noChangeArrowheads="1"/>
          </p:cNvSpPr>
          <p:nvPr>
            <p:ph type="body" idx="1"/>
          </p:nvPr>
        </p:nvSpPr>
        <p:spPr>
          <a:xfrm>
            <a:off x="685800" y="1500188"/>
            <a:ext cx="8240713" cy="1854200"/>
          </a:xfrm>
        </p:spPr>
        <p:txBody>
          <a:bodyPr/>
          <a:lstStyle/>
          <a:p>
            <a:pPr eaLnBrk="1" hangingPunct="1"/>
            <a:r>
              <a:rPr lang="en-US" sz="2400" smtClean="0"/>
              <a:t>Converting to and from binary to decimal requires some more effort.</a:t>
            </a:r>
          </a:p>
          <a:p>
            <a:pPr eaLnBrk="1" hangingPunct="1"/>
            <a:r>
              <a:rPr lang="en-US" sz="2400" smtClean="0"/>
              <a:t>Examples:    Decimal integer to Binary</a:t>
            </a:r>
          </a:p>
        </p:txBody>
      </p:sp>
      <p:grpSp>
        <p:nvGrpSpPr>
          <p:cNvPr id="2" name="Group 13"/>
          <p:cNvGrpSpPr>
            <a:grpSpLocks/>
          </p:cNvGrpSpPr>
          <p:nvPr/>
        </p:nvGrpSpPr>
        <p:grpSpPr bwMode="auto">
          <a:xfrm>
            <a:off x="1219200" y="2438400"/>
            <a:ext cx="7169150" cy="4191000"/>
            <a:chOff x="768" y="1536"/>
            <a:chExt cx="4516" cy="2640"/>
          </a:xfrm>
        </p:grpSpPr>
        <p:sp>
          <p:nvSpPr>
            <p:cNvPr id="26631" name="Rectangle 4"/>
            <p:cNvSpPr>
              <a:spLocks noChangeArrowheads="1"/>
            </p:cNvSpPr>
            <p:nvPr/>
          </p:nvSpPr>
          <p:spPr bwMode="auto">
            <a:xfrm>
              <a:off x="768" y="1536"/>
              <a:ext cx="4516" cy="2640"/>
            </a:xfrm>
            <a:prstGeom prst="rect">
              <a:avLst/>
            </a:prstGeom>
            <a:solidFill>
              <a:schemeClr val="folHlink"/>
            </a:solidFill>
            <a:ln w="9525">
              <a:solidFill>
                <a:schemeClr val="tx1"/>
              </a:solidFill>
              <a:miter lim="800000"/>
              <a:headEnd/>
              <a:tailEnd/>
            </a:ln>
          </p:spPr>
          <p:txBody>
            <a:bodyPr lIns="91436" tIns="45717" rIns="91436" bIns="45717" anchor="ctr">
              <a:spAutoFit/>
            </a:bodyPr>
            <a:lstStyle/>
            <a:p>
              <a:endParaRPr lang="en-CA"/>
            </a:p>
          </p:txBody>
        </p:sp>
        <p:sp>
          <p:nvSpPr>
            <p:cNvPr id="26632" name="Text Box 5"/>
            <p:cNvSpPr txBox="1">
              <a:spLocks noChangeArrowheads="1"/>
            </p:cNvSpPr>
            <p:nvPr/>
          </p:nvSpPr>
          <p:spPr bwMode="auto">
            <a:xfrm>
              <a:off x="1008" y="1642"/>
              <a:ext cx="3814" cy="2480"/>
            </a:xfrm>
            <a:prstGeom prst="rect">
              <a:avLst/>
            </a:prstGeom>
            <a:noFill/>
            <a:ln w="9525">
              <a:noFill/>
              <a:miter lim="800000"/>
              <a:headEnd/>
              <a:tailEnd/>
            </a:ln>
          </p:spPr>
          <p:txBody>
            <a:bodyPr wrap="none" lIns="91436" tIns="45717" rIns="91436" bIns="45717" anchor="ctr">
              <a:spAutoFit/>
            </a:bodyPr>
            <a:lstStyle/>
            <a:p>
              <a:pPr>
                <a:spcBef>
                  <a:spcPct val="0"/>
                </a:spcBef>
              </a:pPr>
              <a:r>
                <a:rPr lang="en-US" sz="2000"/>
                <a:t>Repeatedly divide quotient by 2 until zero is reached.  </a:t>
              </a:r>
            </a:p>
            <a:p>
              <a:pPr>
                <a:spcBef>
                  <a:spcPct val="0"/>
                </a:spcBef>
              </a:pPr>
              <a:r>
                <a:rPr lang="en-US" sz="2000"/>
                <a:t>Record the remainder for each division:</a:t>
              </a:r>
            </a:p>
            <a:p>
              <a:pPr>
                <a:spcBef>
                  <a:spcPct val="0"/>
                </a:spcBef>
              </a:pPr>
              <a:endParaRPr lang="en-US" sz="2000"/>
            </a:p>
            <a:p>
              <a:pPr>
                <a:spcBef>
                  <a:spcPct val="0"/>
                </a:spcBef>
              </a:pPr>
              <a:r>
                <a:rPr lang="en-US" sz="2000"/>
                <a:t>  	114	  </a:t>
              </a:r>
            </a:p>
            <a:p>
              <a:pPr>
                <a:spcBef>
                  <a:spcPct val="0"/>
                </a:spcBef>
              </a:pPr>
              <a:r>
                <a:rPr lang="en-US" sz="2000"/>
                <a:t>	  57  	0</a:t>
              </a:r>
            </a:p>
            <a:p>
              <a:pPr>
                <a:spcBef>
                  <a:spcPct val="0"/>
                </a:spcBef>
              </a:pPr>
              <a:r>
                <a:rPr lang="en-US" sz="2000"/>
                <a:t>	  28	1</a:t>
              </a:r>
            </a:p>
            <a:p>
              <a:pPr>
                <a:spcBef>
                  <a:spcPct val="0"/>
                </a:spcBef>
              </a:pPr>
              <a:r>
                <a:rPr lang="en-US" sz="2000"/>
                <a:t>	  14	0</a:t>
              </a:r>
            </a:p>
            <a:p>
              <a:pPr>
                <a:spcBef>
                  <a:spcPct val="0"/>
                </a:spcBef>
              </a:pPr>
              <a:r>
                <a:rPr lang="en-US" sz="2000"/>
                <a:t>	    7	0</a:t>
              </a:r>
            </a:p>
            <a:p>
              <a:pPr>
                <a:spcBef>
                  <a:spcPct val="0"/>
                </a:spcBef>
              </a:pPr>
              <a:r>
                <a:rPr lang="en-US" sz="2000"/>
                <a:t>	    3	1</a:t>
              </a:r>
            </a:p>
            <a:p>
              <a:pPr>
                <a:spcBef>
                  <a:spcPct val="0"/>
                </a:spcBef>
              </a:pPr>
              <a:r>
                <a:rPr lang="en-US" sz="2000"/>
                <a:t>	    1	1</a:t>
              </a:r>
            </a:p>
            <a:p>
              <a:pPr>
                <a:spcBef>
                  <a:spcPct val="0"/>
                </a:spcBef>
              </a:pPr>
              <a:r>
                <a:rPr lang="en-US" sz="2000"/>
                <a:t>	    0	1</a:t>
              </a:r>
            </a:p>
            <a:p>
              <a:pPr>
                <a:spcBef>
                  <a:spcPct val="0"/>
                </a:spcBef>
              </a:pPr>
              <a:endParaRPr lang="en-US" sz="2000"/>
            </a:p>
            <a:p>
              <a:pPr>
                <a:spcBef>
                  <a:spcPct val="0"/>
                </a:spcBef>
              </a:pPr>
              <a:endParaRPr lang="en-US" sz="2000"/>
            </a:p>
            <a:p>
              <a:pPr>
                <a:spcBef>
                  <a:spcPct val="0"/>
                </a:spcBef>
              </a:pPr>
              <a:r>
                <a:rPr lang="en-US" sz="2000"/>
                <a:t>			1 1 1 0 0 1 0</a:t>
              </a:r>
            </a:p>
          </p:txBody>
        </p:sp>
        <p:sp>
          <p:nvSpPr>
            <p:cNvPr id="26633" name="Line 6"/>
            <p:cNvSpPr>
              <a:spLocks noChangeShapeType="1"/>
            </p:cNvSpPr>
            <p:nvPr/>
          </p:nvSpPr>
          <p:spPr bwMode="auto">
            <a:xfrm>
              <a:off x="2304" y="3600"/>
              <a:ext cx="480" cy="24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26634" name="Line 7"/>
            <p:cNvSpPr>
              <a:spLocks noChangeShapeType="1"/>
            </p:cNvSpPr>
            <p:nvPr/>
          </p:nvSpPr>
          <p:spPr bwMode="auto">
            <a:xfrm>
              <a:off x="2304" y="3408"/>
              <a:ext cx="624" cy="432"/>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26635" name="Line 8"/>
            <p:cNvSpPr>
              <a:spLocks noChangeShapeType="1"/>
            </p:cNvSpPr>
            <p:nvPr/>
          </p:nvSpPr>
          <p:spPr bwMode="auto">
            <a:xfrm>
              <a:off x="2304" y="3216"/>
              <a:ext cx="768" cy="624"/>
            </a:xfrm>
            <a:prstGeom prst="line">
              <a:avLst/>
            </a:prstGeom>
            <a:noFill/>
            <a:ln w="9525">
              <a:solidFill>
                <a:schemeClr val="tx1"/>
              </a:solidFill>
              <a:round/>
              <a:headEnd/>
              <a:tailEnd type="triangle" w="med" len="med"/>
            </a:ln>
          </p:spPr>
          <p:txBody>
            <a:bodyPr lIns="91436" tIns="45717" rIns="91436" bIns="45717" anchor="ctr">
              <a:spAutoFit/>
            </a:bodyPr>
            <a:lstStyle/>
            <a:p>
              <a:endParaRPr lang="en-US"/>
            </a:p>
          </p:txBody>
        </p:sp>
        <p:sp>
          <p:nvSpPr>
            <p:cNvPr id="26636" name="Line 9"/>
            <p:cNvSpPr>
              <a:spLocks noChangeShapeType="1"/>
            </p:cNvSpPr>
            <p:nvPr/>
          </p:nvSpPr>
          <p:spPr bwMode="auto">
            <a:xfrm>
              <a:off x="2304" y="3072"/>
              <a:ext cx="864" cy="768"/>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26637" name="Line 10"/>
            <p:cNvSpPr>
              <a:spLocks noChangeShapeType="1"/>
            </p:cNvSpPr>
            <p:nvPr/>
          </p:nvSpPr>
          <p:spPr bwMode="auto">
            <a:xfrm>
              <a:off x="2304" y="2880"/>
              <a:ext cx="960" cy="960"/>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26638" name="Line 11"/>
            <p:cNvSpPr>
              <a:spLocks noChangeShapeType="1"/>
            </p:cNvSpPr>
            <p:nvPr/>
          </p:nvSpPr>
          <p:spPr bwMode="auto">
            <a:xfrm>
              <a:off x="2304" y="2688"/>
              <a:ext cx="1104" cy="1152"/>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sp>
          <p:nvSpPr>
            <p:cNvPr id="26639" name="Line 12"/>
            <p:cNvSpPr>
              <a:spLocks noChangeShapeType="1"/>
            </p:cNvSpPr>
            <p:nvPr/>
          </p:nvSpPr>
          <p:spPr bwMode="auto">
            <a:xfrm>
              <a:off x="2304" y="2544"/>
              <a:ext cx="1200" cy="1296"/>
            </a:xfrm>
            <a:prstGeom prst="line">
              <a:avLst/>
            </a:prstGeom>
            <a:noFill/>
            <a:ln w="9525">
              <a:solidFill>
                <a:schemeClr val="tx1"/>
              </a:solidFill>
              <a:round/>
              <a:headEnd/>
              <a:tailEnd type="triangle" w="med" len="med"/>
            </a:ln>
          </p:spPr>
          <p:txBody>
            <a:bodyPr wrap="none" lIns="91436" tIns="45717" rIns="91436" bIns="45717" anchor="ctr">
              <a:spAutoFit/>
            </a:bodyPr>
            <a:lstStyle/>
            <a:p>
              <a:endParaRPr lang="en-US"/>
            </a:p>
          </p:txBody>
        </p:sp>
      </p:grpSp>
      <p:sp>
        <p:nvSpPr>
          <p:cNvPr id="14" name="TextBox 13"/>
          <p:cNvSpPr txBox="1"/>
          <p:nvPr/>
        </p:nvSpPr>
        <p:spPr>
          <a:xfrm>
            <a:off x="1714480" y="3786190"/>
            <a:ext cx="474224" cy="2500330"/>
          </a:xfrm>
          <a:prstGeom prst="rect">
            <a:avLst/>
          </a:prstGeom>
          <a:noFill/>
        </p:spPr>
        <p:txBody>
          <a:bodyPr vert="wordArtVert" wrap="none" anchor="ctr">
            <a:normAutofit/>
          </a:bodyPr>
          <a:lstStyle/>
          <a:p>
            <a:pPr>
              <a:defRPr/>
            </a:pPr>
            <a:r>
              <a:rPr lang="en-CA" sz="1600" dirty="0">
                <a:solidFill>
                  <a:srgbClr val="C00000"/>
                </a:solidFill>
                <a:cs typeface="Arial" charset="0"/>
              </a:rPr>
              <a:t>Quotients</a:t>
            </a:r>
          </a:p>
        </p:txBody>
      </p:sp>
      <p:sp>
        <p:nvSpPr>
          <p:cNvPr id="15" name="TextBox 14"/>
          <p:cNvSpPr txBox="1"/>
          <p:nvPr/>
        </p:nvSpPr>
        <p:spPr>
          <a:xfrm>
            <a:off x="6286512" y="3571876"/>
            <a:ext cx="474224" cy="2786082"/>
          </a:xfrm>
          <a:prstGeom prst="rect">
            <a:avLst/>
          </a:prstGeom>
          <a:noFill/>
        </p:spPr>
        <p:txBody>
          <a:bodyPr vert="wordArtVert" wrap="none" anchor="ctr">
            <a:normAutofit/>
          </a:bodyPr>
          <a:lstStyle/>
          <a:p>
            <a:pPr>
              <a:defRPr/>
            </a:pPr>
            <a:r>
              <a:rPr lang="en-CA" sz="1600" dirty="0">
                <a:solidFill>
                  <a:srgbClr val="0000CC"/>
                </a:solidFill>
                <a:cs typeface="Arial" charset="0"/>
              </a:rPr>
              <a:t>Remainders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1971">
                                            <p:txEl>
                                              <p:pRg st="1" end="1"/>
                                            </p:txEl>
                                          </p:spTgt>
                                        </p:tgtEl>
                                        <p:attrNameLst>
                                          <p:attrName>style.visibility</p:attrName>
                                        </p:attrNameLst>
                                      </p:cBhvr>
                                      <p:to>
                                        <p:strVal val="visible"/>
                                      </p:to>
                                    </p:set>
                                    <p:animEffect transition="in" filter="dissolve">
                                      <p:cBhvr>
                                        <p:cTn id="7" dur="500"/>
                                        <p:tgtEl>
                                          <p:spTgt spid="2119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0" y="0"/>
            <a:ext cx="9144000" cy="914400"/>
          </a:xfrm>
        </p:spPr>
        <p:txBody>
          <a:bodyPr/>
          <a:lstStyle/>
          <a:p>
            <a:pPr eaLnBrk="1" hangingPunct="1">
              <a:defRPr/>
            </a:pPr>
            <a:r>
              <a:rPr lang="en-US" smtClean="0"/>
              <a:t>Binary/Decimal Conversions</a:t>
            </a:r>
          </a:p>
        </p:txBody>
      </p:sp>
      <p:sp>
        <p:nvSpPr>
          <p:cNvPr id="212995" name="Rectangle 3"/>
          <p:cNvSpPr>
            <a:spLocks noGrp="1" noChangeArrowheads="1"/>
          </p:cNvSpPr>
          <p:nvPr>
            <p:ph type="body" idx="1"/>
          </p:nvPr>
        </p:nvSpPr>
        <p:spPr>
          <a:xfrm>
            <a:off x="685800" y="1500188"/>
            <a:ext cx="8240713" cy="4670425"/>
          </a:xfrm>
        </p:spPr>
        <p:txBody>
          <a:bodyPr/>
          <a:lstStyle/>
          <a:p>
            <a:pPr eaLnBrk="1" hangingPunct="1"/>
            <a:r>
              <a:rPr lang="en-US" sz="2400" smtClean="0"/>
              <a:t>Converting binary to/from decimal requires some more effort.</a:t>
            </a:r>
          </a:p>
          <a:p>
            <a:pPr eaLnBrk="1" hangingPunct="1"/>
            <a:r>
              <a:rPr lang="en-US" sz="2400" smtClean="0"/>
              <a:t>Examples:    Binary integer to Decimal</a:t>
            </a:r>
            <a:br>
              <a:rPr lang="en-US" sz="2400" smtClean="0"/>
            </a:br>
            <a:endParaRPr lang="en-US" sz="2400" smtClean="0"/>
          </a:p>
          <a:p>
            <a:pPr eaLnBrk="1" hangingPunct="1"/>
            <a:r>
              <a:rPr lang="en-US" sz="2400" smtClean="0"/>
              <a:t>Use the positional representation of the binary string, multiplying each successive power of 2 by the value of the binary digit:</a:t>
            </a:r>
            <a:br>
              <a:rPr lang="en-US" sz="2400" smtClean="0"/>
            </a:br>
            <a:r>
              <a:rPr lang="en-US" sz="2400" smtClean="0"/>
              <a:t/>
            </a:r>
            <a:br>
              <a:rPr lang="en-US" sz="2400" smtClean="0"/>
            </a:br>
            <a:r>
              <a:rPr lang="en-US" sz="2400" smtClean="0"/>
              <a:t>     1 0 1 1   =&gt;     1 x 2</a:t>
            </a:r>
            <a:r>
              <a:rPr lang="en-US" sz="2400" baseline="30000" smtClean="0"/>
              <a:t>3</a:t>
            </a:r>
            <a:r>
              <a:rPr lang="en-US" sz="2400" smtClean="0"/>
              <a:t>  + 0 x 2</a:t>
            </a:r>
            <a:r>
              <a:rPr lang="en-US" sz="2400" baseline="30000" smtClean="0"/>
              <a:t>2</a:t>
            </a:r>
            <a:r>
              <a:rPr lang="en-US" sz="2400" smtClean="0"/>
              <a:t> + 1 x 2</a:t>
            </a:r>
            <a:r>
              <a:rPr lang="en-US" sz="2400" baseline="30000" smtClean="0"/>
              <a:t>1</a:t>
            </a:r>
            <a:r>
              <a:rPr lang="en-US" sz="2400" smtClean="0"/>
              <a:t> + 1 x 2</a:t>
            </a:r>
            <a:r>
              <a:rPr lang="en-US" sz="2400" baseline="30000" smtClean="0"/>
              <a:t>0</a:t>
            </a:r>
            <a:r>
              <a:rPr lang="en-US" sz="2400" smtClean="0"/>
              <a:t>  </a:t>
            </a:r>
          </a:p>
        </p:txBody>
      </p:sp>
      <p:cxnSp>
        <p:nvCxnSpPr>
          <p:cNvPr id="23" name="Elbow Connector 22"/>
          <p:cNvCxnSpPr>
            <a:cxnSpLocks noChangeShapeType="1"/>
          </p:cNvCxnSpPr>
          <p:nvPr/>
        </p:nvCxnSpPr>
        <p:spPr bwMode="auto">
          <a:xfrm>
            <a:off x="1643063" y="5072063"/>
            <a:ext cx="1928812" cy="785812"/>
          </a:xfrm>
          <a:prstGeom prst="bentConnector3">
            <a:avLst>
              <a:gd name="adj1" fmla="val 472"/>
            </a:avLst>
          </a:prstGeom>
          <a:noFill/>
          <a:ln w="9525" algn="ctr">
            <a:solidFill>
              <a:schemeClr val="tx1"/>
            </a:solidFill>
            <a:round/>
            <a:headEnd/>
            <a:tailEnd type="arrow" w="med" len="med"/>
          </a:ln>
        </p:spPr>
      </p:cxnSp>
      <p:cxnSp>
        <p:nvCxnSpPr>
          <p:cNvPr id="31" name="Elbow Connector 30"/>
          <p:cNvCxnSpPr>
            <a:cxnSpLocks noChangeShapeType="1"/>
          </p:cNvCxnSpPr>
          <p:nvPr/>
        </p:nvCxnSpPr>
        <p:spPr bwMode="auto">
          <a:xfrm>
            <a:off x="1857375" y="5072063"/>
            <a:ext cx="3000375" cy="571500"/>
          </a:xfrm>
          <a:prstGeom prst="bentConnector3">
            <a:avLst>
              <a:gd name="adj1" fmla="val -37"/>
            </a:avLst>
          </a:prstGeom>
          <a:noFill/>
          <a:ln w="9525" algn="ctr">
            <a:solidFill>
              <a:schemeClr val="tx1"/>
            </a:solidFill>
            <a:round/>
            <a:headEnd/>
            <a:tailEnd type="arrow" w="med" len="med"/>
          </a:ln>
        </p:spPr>
      </p:cxnSp>
      <p:cxnSp>
        <p:nvCxnSpPr>
          <p:cNvPr id="36" name="Elbow Connector 35"/>
          <p:cNvCxnSpPr>
            <a:cxnSpLocks noChangeShapeType="1"/>
          </p:cNvCxnSpPr>
          <p:nvPr/>
        </p:nvCxnSpPr>
        <p:spPr bwMode="auto">
          <a:xfrm>
            <a:off x="2143125" y="5072063"/>
            <a:ext cx="3786188" cy="357187"/>
          </a:xfrm>
          <a:prstGeom prst="bentConnector3">
            <a:avLst>
              <a:gd name="adj1" fmla="val -102"/>
            </a:avLst>
          </a:prstGeom>
          <a:noFill/>
          <a:ln w="9525" algn="ctr">
            <a:solidFill>
              <a:schemeClr val="tx1"/>
            </a:solidFill>
            <a:round/>
            <a:headEnd/>
            <a:tailEnd type="arrow" w="med" len="med"/>
          </a:ln>
        </p:spPr>
      </p:cxnSp>
      <p:cxnSp>
        <p:nvCxnSpPr>
          <p:cNvPr id="39" name="Elbow Connector 38"/>
          <p:cNvCxnSpPr>
            <a:cxnSpLocks noChangeShapeType="1"/>
          </p:cNvCxnSpPr>
          <p:nvPr/>
        </p:nvCxnSpPr>
        <p:spPr bwMode="auto">
          <a:xfrm>
            <a:off x="2357438" y="5072063"/>
            <a:ext cx="4643437" cy="142875"/>
          </a:xfrm>
          <a:prstGeom prst="bentConnector3">
            <a:avLst>
              <a:gd name="adj1" fmla="val 37"/>
            </a:avLst>
          </a:prstGeom>
          <a:noFill/>
          <a:ln w="9525" algn="ctr">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2995">
                                            <p:txEl>
                                              <p:pRg st="1" end="1"/>
                                            </p:txEl>
                                          </p:spTgt>
                                        </p:tgtEl>
                                        <p:attrNameLst>
                                          <p:attrName>style.visibility</p:attrName>
                                        </p:attrNameLst>
                                      </p:cBhvr>
                                      <p:to>
                                        <p:strVal val="visible"/>
                                      </p:to>
                                    </p:set>
                                    <p:animEffect transition="in" filter="dissolve">
                                      <p:cBhvr>
                                        <p:cTn id="7" dur="500"/>
                                        <p:tgtEl>
                                          <p:spTgt spid="2129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2995">
                                            <p:txEl>
                                              <p:pRg st="2" end="2"/>
                                            </p:txEl>
                                          </p:spTgt>
                                        </p:tgtEl>
                                        <p:attrNameLst>
                                          <p:attrName>style.visibility</p:attrName>
                                        </p:attrNameLst>
                                      </p:cBhvr>
                                      <p:to>
                                        <p:strVal val="visible"/>
                                      </p:to>
                                    </p:set>
                                    <p:animEffect transition="in" filter="dissolve">
                                      <p:cBhvr>
                                        <p:cTn id="12" dur="500"/>
                                        <p:tgtEl>
                                          <p:spTgt spid="2129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0" y="0"/>
            <a:ext cx="9144000" cy="914400"/>
          </a:xfrm>
        </p:spPr>
        <p:txBody>
          <a:bodyPr/>
          <a:lstStyle/>
          <a:p>
            <a:pPr eaLnBrk="1" hangingPunct="1">
              <a:defRPr/>
            </a:pPr>
            <a:r>
              <a:rPr lang="en-US" smtClean="0"/>
              <a:t>Binary/Decimal Conversions</a:t>
            </a:r>
          </a:p>
        </p:txBody>
      </p:sp>
      <p:sp>
        <p:nvSpPr>
          <p:cNvPr id="28675" name="Rectangle 3"/>
          <p:cNvSpPr>
            <a:spLocks noGrp="1" noChangeArrowheads="1"/>
          </p:cNvSpPr>
          <p:nvPr>
            <p:ph type="body" idx="1"/>
          </p:nvPr>
        </p:nvSpPr>
        <p:spPr>
          <a:xfrm>
            <a:off x="685800" y="1500188"/>
            <a:ext cx="8240713" cy="1854200"/>
          </a:xfrm>
        </p:spPr>
        <p:txBody>
          <a:bodyPr/>
          <a:lstStyle/>
          <a:p>
            <a:pPr eaLnBrk="1" hangingPunct="1"/>
            <a:r>
              <a:rPr lang="en-US" sz="2400" smtClean="0"/>
              <a:t>Converting to and from binary to decimal requires some more effort.</a:t>
            </a:r>
          </a:p>
          <a:p>
            <a:pPr eaLnBrk="1" hangingPunct="1"/>
            <a:r>
              <a:rPr lang="en-US" sz="2400" smtClean="0"/>
              <a:t>Examples:    Decimal fraction (0.12) to Binary</a:t>
            </a:r>
          </a:p>
        </p:txBody>
      </p:sp>
      <p:sp>
        <p:nvSpPr>
          <p:cNvPr id="215046" name="AutoShape 6"/>
          <p:cNvSpPr>
            <a:spLocks noChangeArrowheads="1"/>
          </p:cNvSpPr>
          <p:nvPr/>
        </p:nvSpPr>
        <p:spPr bwMode="auto">
          <a:xfrm>
            <a:off x="4572000" y="2895600"/>
            <a:ext cx="3311525" cy="2519362"/>
          </a:xfrm>
          <a:prstGeom prst="cloudCallout">
            <a:avLst>
              <a:gd name="adj1" fmla="val -9778"/>
              <a:gd name="adj2" fmla="val 30338"/>
            </a:avLst>
          </a:prstGeom>
          <a:solidFill>
            <a:srgbClr val="CCFFCC"/>
          </a:solidFill>
          <a:ln w="9525">
            <a:solidFill>
              <a:schemeClr val="tx1"/>
            </a:solidFill>
            <a:round/>
            <a:headEnd/>
            <a:tailEnd/>
          </a:ln>
        </p:spPr>
        <p:txBody>
          <a:bodyPr lIns="91436" tIns="45717" rIns="91436" bIns="45717"/>
          <a:lstStyle/>
          <a:p>
            <a:pPr algn="ctr"/>
            <a:r>
              <a:rPr lang="en-US" sz="2000"/>
              <a:t>If a repeating sequence develops, then stop after preset number of digits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15046"/>
                                        </p:tgtEl>
                                        <p:attrNameLst>
                                          <p:attrName>style.visibility</p:attrName>
                                        </p:attrNameLst>
                                      </p:cBhvr>
                                      <p:to>
                                        <p:strVal val="visible"/>
                                      </p:to>
                                    </p:set>
                                    <p:animScale>
                                      <p:cBhvr>
                                        <p:cTn id="7" dur="1000" decel="50000" fill="hold">
                                          <p:stCondLst>
                                            <p:cond delay="0"/>
                                          </p:stCondLst>
                                        </p:cTn>
                                        <p:tgtEl>
                                          <p:spTgt spid="2150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15046"/>
                                        </p:tgtEl>
                                        <p:attrNameLst>
                                          <p:attrName>ppt_x</p:attrName>
                                          <p:attrName>ppt_y</p:attrName>
                                        </p:attrNameLst>
                                      </p:cBhvr>
                                    </p:animMotion>
                                    <p:animEffect transition="in" filter="fade">
                                      <p:cBhvr>
                                        <p:cTn id="9" dur="1000"/>
                                        <p:tgtEl>
                                          <p:spTgt spid="215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6"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endParaRPr lang="en-US" dirty="0"/>
          </a:p>
        </p:txBody>
      </p:sp>
      <p:sp>
        <p:nvSpPr>
          <p:cNvPr id="4" name="Text Box 5"/>
          <p:cNvSpPr txBox="1">
            <a:spLocks noChangeArrowheads="1"/>
          </p:cNvSpPr>
          <p:nvPr/>
        </p:nvSpPr>
        <p:spPr bwMode="auto">
          <a:xfrm>
            <a:off x="1066800" y="838200"/>
            <a:ext cx="7543800" cy="5632305"/>
          </a:xfrm>
          <a:prstGeom prst="rect">
            <a:avLst/>
          </a:prstGeom>
          <a:noFill/>
          <a:ln w="9525">
            <a:noFill/>
            <a:miter lim="800000"/>
            <a:headEnd/>
            <a:tailEnd/>
          </a:ln>
        </p:spPr>
        <p:txBody>
          <a:bodyPr wrap="square" lIns="91436" tIns="45717" rIns="91436" bIns="45717" anchor="ctr">
            <a:spAutoFit/>
          </a:bodyPr>
          <a:lstStyle/>
          <a:p>
            <a:pPr>
              <a:spcBef>
                <a:spcPct val="0"/>
              </a:spcBef>
            </a:pPr>
            <a:r>
              <a:rPr lang="en-US" sz="2400" dirty="0"/>
              <a:t>Repeatedly multiply by 2, each time “stripping”</a:t>
            </a:r>
          </a:p>
          <a:p>
            <a:pPr>
              <a:spcBef>
                <a:spcPct val="0"/>
              </a:spcBef>
            </a:pPr>
            <a:r>
              <a:rPr lang="en-US" sz="2400" dirty="0"/>
              <a:t>the integer digit (0 or 1) and leaving the remaining </a:t>
            </a:r>
          </a:p>
          <a:p>
            <a:pPr>
              <a:spcBef>
                <a:spcPct val="0"/>
              </a:spcBef>
            </a:pPr>
            <a:r>
              <a:rPr lang="en-US" sz="2400" dirty="0"/>
              <a:t>fractional product residue.  </a:t>
            </a:r>
          </a:p>
          <a:p>
            <a:pPr>
              <a:spcBef>
                <a:spcPct val="0"/>
              </a:spcBef>
            </a:pPr>
            <a:endParaRPr lang="en-US" sz="2400" dirty="0"/>
          </a:p>
          <a:p>
            <a:pPr>
              <a:spcBef>
                <a:spcPct val="0"/>
              </a:spcBef>
            </a:pPr>
            <a:r>
              <a:rPr lang="en-US" sz="2400" dirty="0"/>
              <a:t>	0.12 x 2          0.24         0  (most significant)</a:t>
            </a:r>
          </a:p>
          <a:p>
            <a:pPr>
              <a:spcBef>
                <a:spcPct val="0"/>
              </a:spcBef>
            </a:pPr>
            <a:r>
              <a:rPr lang="en-US" sz="2400" dirty="0"/>
              <a:t>	0.24 x 2          0.48         0</a:t>
            </a:r>
          </a:p>
          <a:p>
            <a:pPr>
              <a:spcBef>
                <a:spcPct val="0"/>
              </a:spcBef>
            </a:pPr>
            <a:r>
              <a:rPr lang="en-US" sz="2400" dirty="0"/>
              <a:t>             0.48 x 2          0.96         0</a:t>
            </a:r>
          </a:p>
          <a:p>
            <a:pPr>
              <a:spcBef>
                <a:spcPct val="0"/>
              </a:spcBef>
            </a:pPr>
            <a:r>
              <a:rPr lang="en-US" sz="2400" dirty="0"/>
              <a:t>             0.96 x 2          1.92         1</a:t>
            </a:r>
          </a:p>
          <a:p>
            <a:pPr>
              <a:spcBef>
                <a:spcPct val="0"/>
              </a:spcBef>
            </a:pPr>
            <a:r>
              <a:rPr lang="en-US" sz="2400" dirty="0"/>
              <a:t>             0.92 x 2          1.84         1</a:t>
            </a:r>
          </a:p>
          <a:p>
            <a:pPr>
              <a:spcBef>
                <a:spcPct val="0"/>
              </a:spcBef>
            </a:pPr>
            <a:r>
              <a:rPr lang="en-US" sz="2400" dirty="0"/>
              <a:t>             0.84 x 2	          1.68         1</a:t>
            </a:r>
          </a:p>
          <a:p>
            <a:pPr>
              <a:spcBef>
                <a:spcPct val="0"/>
              </a:spcBef>
            </a:pPr>
            <a:r>
              <a:rPr lang="en-US" sz="2400" dirty="0"/>
              <a:t>             0.68 x 2          1.36         1</a:t>
            </a:r>
          </a:p>
          <a:p>
            <a:pPr>
              <a:spcBef>
                <a:spcPct val="0"/>
              </a:spcBef>
            </a:pPr>
            <a:r>
              <a:rPr lang="en-US" sz="2400" dirty="0"/>
              <a:t>             0.36 x 2          0.72         0</a:t>
            </a:r>
          </a:p>
          <a:p>
            <a:pPr>
              <a:spcBef>
                <a:spcPct val="0"/>
              </a:spcBef>
            </a:pPr>
            <a:r>
              <a:rPr lang="en-US" sz="2400" dirty="0"/>
              <a:t>             0.72 x 2          1.44         1  …..</a:t>
            </a:r>
          </a:p>
          <a:p>
            <a:pPr>
              <a:spcBef>
                <a:spcPct val="0"/>
              </a:spcBef>
            </a:pPr>
            <a:endParaRPr lang="en-US" sz="2400" dirty="0"/>
          </a:p>
          <a:p>
            <a:pPr>
              <a:spcBef>
                <a:spcPct val="0"/>
              </a:spcBef>
            </a:pPr>
            <a:r>
              <a:rPr lang="en-US" sz="2400" dirty="0"/>
              <a:t>Collect bits:      	. 0 0 0 1 1 1 1 0 1 .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0" y="0"/>
            <a:ext cx="9144000" cy="914400"/>
          </a:xfrm>
        </p:spPr>
        <p:txBody>
          <a:bodyPr/>
          <a:lstStyle/>
          <a:p>
            <a:pPr eaLnBrk="1" hangingPunct="1">
              <a:defRPr/>
            </a:pPr>
            <a:r>
              <a:rPr lang="en-US" smtClean="0"/>
              <a:t>Arithmetic Operations</a:t>
            </a:r>
          </a:p>
        </p:txBody>
      </p:sp>
      <p:sp>
        <p:nvSpPr>
          <p:cNvPr id="29699" name="Rectangle 3"/>
          <p:cNvSpPr>
            <a:spLocks noGrp="1" noChangeArrowheads="1"/>
          </p:cNvSpPr>
          <p:nvPr>
            <p:ph type="body" idx="1"/>
          </p:nvPr>
        </p:nvSpPr>
        <p:spPr>
          <a:xfrm>
            <a:off x="685800" y="1500188"/>
            <a:ext cx="8240713" cy="5151437"/>
          </a:xfrm>
        </p:spPr>
        <p:txBody>
          <a:bodyPr/>
          <a:lstStyle/>
          <a:p>
            <a:pPr eaLnBrk="1" hangingPunct="1"/>
            <a:r>
              <a:rPr lang="en-US" sz="2200" smtClean="0"/>
              <a:t>All of the basic arithmetic operators are typically represented in modern computer ALU’s</a:t>
            </a:r>
            <a:br>
              <a:rPr lang="en-US" sz="2200" smtClean="0"/>
            </a:br>
            <a:endParaRPr lang="en-US" sz="2200" smtClean="0"/>
          </a:p>
          <a:p>
            <a:pPr eaLnBrk="1" hangingPunct="1"/>
            <a:r>
              <a:rPr lang="en-US" sz="2200" smtClean="0"/>
              <a:t>These are developed just as in base-10 by virtue of the positional representation properties</a:t>
            </a:r>
            <a:br>
              <a:rPr lang="en-US" sz="2200" smtClean="0"/>
            </a:br>
            <a:endParaRPr lang="en-US" sz="2200" smtClean="0"/>
          </a:p>
          <a:p>
            <a:pPr eaLnBrk="1" hangingPunct="1"/>
            <a:r>
              <a:rPr lang="en-US" sz="2200" smtClean="0"/>
              <a:t>Examples:</a:t>
            </a:r>
          </a:p>
          <a:p>
            <a:pPr lvl="1" eaLnBrk="1" hangingPunct="1"/>
            <a:r>
              <a:rPr lang="en-US" sz="2000" smtClean="0"/>
              <a:t>Addition</a:t>
            </a:r>
          </a:p>
          <a:p>
            <a:pPr lvl="1" eaLnBrk="1" hangingPunct="1"/>
            <a:r>
              <a:rPr lang="en-US" sz="2000" smtClean="0"/>
              <a:t>Subtraction</a:t>
            </a:r>
          </a:p>
          <a:p>
            <a:pPr lvl="1" eaLnBrk="1" hangingPunct="1"/>
            <a:r>
              <a:rPr lang="en-US" sz="2000" smtClean="0"/>
              <a:t>Multiplication</a:t>
            </a:r>
          </a:p>
          <a:p>
            <a:pPr lvl="1" eaLnBrk="1" hangingPunct="1"/>
            <a:r>
              <a:rPr lang="en-US" sz="2000" smtClean="0"/>
              <a:t>Division</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0" y="0"/>
            <a:ext cx="9144000" cy="914400"/>
          </a:xfrm>
        </p:spPr>
        <p:txBody>
          <a:bodyPr/>
          <a:lstStyle/>
          <a:p>
            <a:pPr eaLnBrk="1" hangingPunct="1">
              <a:defRPr/>
            </a:pPr>
            <a:r>
              <a:rPr lang="en-US" smtClean="0"/>
              <a:t>Circuit Design for Computers</a:t>
            </a:r>
          </a:p>
        </p:txBody>
      </p:sp>
      <p:sp>
        <p:nvSpPr>
          <p:cNvPr id="218115" name="Rectangle 3"/>
          <p:cNvSpPr>
            <a:spLocks noGrp="1" noChangeArrowheads="1"/>
          </p:cNvSpPr>
          <p:nvPr>
            <p:ph type="body" idx="1"/>
          </p:nvPr>
        </p:nvSpPr>
        <p:spPr>
          <a:xfrm>
            <a:off x="685800" y="1500188"/>
            <a:ext cx="8240713" cy="4672012"/>
          </a:xfrm>
        </p:spPr>
        <p:txBody>
          <a:bodyPr>
            <a:normAutofit/>
          </a:bodyPr>
          <a:lstStyle/>
          <a:p>
            <a:pPr eaLnBrk="1" hangingPunct="1"/>
            <a:r>
              <a:rPr lang="en-US" sz="2200" dirty="0" smtClean="0"/>
              <a:t>The relevance of the preceding discussion is directed towards the design of digital circuits for computers</a:t>
            </a:r>
            <a:br>
              <a:rPr lang="en-US" sz="2200" dirty="0" smtClean="0"/>
            </a:br>
            <a:endParaRPr lang="en-US" sz="2200" dirty="0" smtClean="0"/>
          </a:p>
          <a:p>
            <a:pPr eaLnBrk="1" hangingPunct="1"/>
            <a:r>
              <a:rPr lang="en-US" sz="2200" dirty="0" smtClean="0"/>
              <a:t>Internal circuits are used for</a:t>
            </a:r>
          </a:p>
          <a:p>
            <a:pPr lvl="1" eaLnBrk="1" hangingPunct="1"/>
            <a:r>
              <a:rPr lang="en-US" sz="2000" dirty="0" smtClean="0"/>
              <a:t>memory storage units</a:t>
            </a:r>
          </a:p>
          <a:p>
            <a:pPr lvl="1" eaLnBrk="1" hangingPunct="1"/>
            <a:r>
              <a:rPr lang="en-US" sz="2000" dirty="0" smtClean="0"/>
              <a:t>CPU storage units</a:t>
            </a:r>
          </a:p>
          <a:p>
            <a:pPr lvl="1" eaLnBrk="1" hangingPunct="1"/>
            <a:r>
              <a:rPr lang="en-US" sz="2000" dirty="0" smtClean="0"/>
              <a:t>ALU operations</a:t>
            </a:r>
          </a:p>
          <a:p>
            <a:pPr lvl="1" eaLnBrk="1" hangingPunct="1"/>
            <a:r>
              <a:rPr lang="en-US" sz="2000" dirty="0" smtClean="0"/>
              <a:t>CU operations</a:t>
            </a:r>
            <a:br>
              <a:rPr lang="en-US" sz="2000" dirty="0" smtClean="0"/>
            </a:br>
            <a:endParaRPr lang="en-US" sz="2000" dirty="0" smtClean="0"/>
          </a:p>
          <a:p>
            <a:pPr eaLnBrk="1" hangingPunct="1"/>
            <a:r>
              <a:rPr lang="en-US" sz="2200" dirty="0" smtClean="0"/>
              <a:t>We will now proceed to lay the foundation for digital circuit design and analysis by studying the Boolean Algebra and the Boolean Calculus.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animEffect transition="in" filter="dissolve">
                                      <p:cBhvr>
                                        <p:cTn id="7" dur="500"/>
                                        <p:tgtEl>
                                          <p:spTgt spid="218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8115">
                                            <p:txEl>
                                              <p:pRg st="1" end="1"/>
                                            </p:txEl>
                                          </p:spTgt>
                                        </p:tgtEl>
                                        <p:attrNameLst>
                                          <p:attrName>style.visibility</p:attrName>
                                        </p:attrNameLst>
                                      </p:cBhvr>
                                      <p:to>
                                        <p:strVal val="visible"/>
                                      </p:to>
                                    </p:set>
                                    <p:animEffect transition="in" filter="dissolve">
                                      <p:cBhvr>
                                        <p:cTn id="12" dur="500"/>
                                        <p:tgtEl>
                                          <p:spTgt spid="218115">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18115">
                                            <p:txEl>
                                              <p:pRg st="2" end="2"/>
                                            </p:txEl>
                                          </p:spTgt>
                                        </p:tgtEl>
                                        <p:attrNameLst>
                                          <p:attrName>style.visibility</p:attrName>
                                        </p:attrNameLst>
                                      </p:cBhvr>
                                      <p:to>
                                        <p:strVal val="visible"/>
                                      </p:to>
                                    </p:set>
                                    <p:animEffect transition="in" filter="dissolve">
                                      <p:cBhvr>
                                        <p:cTn id="15" dur="500"/>
                                        <p:tgtEl>
                                          <p:spTgt spid="218115">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18115">
                                            <p:txEl>
                                              <p:pRg st="3" end="3"/>
                                            </p:txEl>
                                          </p:spTgt>
                                        </p:tgtEl>
                                        <p:attrNameLst>
                                          <p:attrName>style.visibility</p:attrName>
                                        </p:attrNameLst>
                                      </p:cBhvr>
                                      <p:to>
                                        <p:strVal val="visible"/>
                                      </p:to>
                                    </p:set>
                                    <p:animEffect transition="in" filter="dissolve">
                                      <p:cBhvr>
                                        <p:cTn id="18" dur="500"/>
                                        <p:tgtEl>
                                          <p:spTgt spid="218115">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18115">
                                            <p:txEl>
                                              <p:pRg st="4" end="4"/>
                                            </p:txEl>
                                          </p:spTgt>
                                        </p:tgtEl>
                                        <p:attrNameLst>
                                          <p:attrName>style.visibility</p:attrName>
                                        </p:attrNameLst>
                                      </p:cBhvr>
                                      <p:to>
                                        <p:strVal val="visible"/>
                                      </p:to>
                                    </p:set>
                                    <p:animEffect transition="in" filter="dissolve">
                                      <p:cBhvr>
                                        <p:cTn id="21" dur="500"/>
                                        <p:tgtEl>
                                          <p:spTgt spid="218115">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18115">
                                            <p:txEl>
                                              <p:pRg st="5" end="5"/>
                                            </p:txEl>
                                          </p:spTgt>
                                        </p:tgtEl>
                                        <p:attrNameLst>
                                          <p:attrName>style.visibility</p:attrName>
                                        </p:attrNameLst>
                                      </p:cBhvr>
                                      <p:to>
                                        <p:strVal val="visible"/>
                                      </p:to>
                                    </p:set>
                                    <p:animEffect transition="in" filter="dissolve">
                                      <p:cBhvr>
                                        <p:cTn id="24" dur="500"/>
                                        <p:tgtEl>
                                          <p:spTgt spid="21811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18115">
                                            <p:txEl>
                                              <p:pRg st="6" end="6"/>
                                            </p:txEl>
                                          </p:spTgt>
                                        </p:tgtEl>
                                        <p:attrNameLst>
                                          <p:attrName>style.visibility</p:attrName>
                                        </p:attrNameLst>
                                      </p:cBhvr>
                                      <p:to>
                                        <p:strVal val="visible"/>
                                      </p:to>
                                    </p:set>
                                    <p:animEffect transition="in" filter="dissolve">
                                      <p:cBhvr>
                                        <p:cTn id="29" dur="500"/>
                                        <p:tgtEl>
                                          <p:spTgt spid="2181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0" y="0"/>
            <a:ext cx="9144000" cy="914400"/>
          </a:xfrm>
        </p:spPr>
        <p:txBody>
          <a:bodyPr/>
          <a:lstStyle/>
          <a:p>
            <a:pPr eaLnBrk="1" hangingPunct="1">
              <a:defRPr/>
            </a:pPr>
            <a:r>
              <a:rPr lang="en-US" smtClean="0"/>
              <a:t>Summary</a:t>
            </a:r>
          </a:p>
        </p:txBody>
      </p:sp>
      <p:sp>
        <p:nvSpPr>
          <p:cNvPr id="31747" name="Rectangle 3"/>
          <p:cNvSpPr>
            <a:spLocks noGrp="1" noChangeArrowheads="1"/>
          </p:cNvSpPr>
          <p:nvPr>
            <p:ph type="body" idx="1"/>
          </p:nvPr>
        </p:nvSpPr>
        <p:spPr>
          <a:xfrm>
            <a:off x="685800" y="1500188"/>
            <a:ext cx="8240713" cy="4876800"/>
          </a:xfrm>
        </p:spPr>
        <p:txBody>
          <a:bodyPr/>
          <a:lstStyle/>
          <a:p>
            <a:pPr eaLnBrk="1" hangingPunct="1"/>
            <a:r>
              <a:rPr lang="en-US" sz="2200" smtClean="0"/>
              <a:t>We have considered the nature and representation of data</a:t>
            </a:r>
          </a:p>
          <a:p>
            <a:pPr lvl="1" eaLnBrk="1" hangingPunct="1"/>
            <a:r>
              <a:rPr lang="en-US" sz="2000" smtClean="0"/>
              <a:t>bits, bytes, words</a:t>
            </a:r>
          </a:p>
          <a:p>
            <a:pPr lvl="1" eaLnBrk="1" hangingPunct="1"/>
            <a:r>
              <a:rPr lang="en-US" sz="2000" smtClean="0"/>
              <a:t>binary codings</a:t>
            </a:r>
          </a:p>
          <a:p>
            <a:pPr lvl="1" eaLnBrk="1" hangingPunct="1"/>
            <a:r>
              <a:rPr lang="en-US" sz="2000" smtClean="0"/>
              <a:t>numbers</a:t>
            </a:r>
          </a:p>
          <a:p>
            <a:pPr lvl="2" eaLnBrk="1" hangingPunct="1"/>
            <a:r>
              <a:rPr lang="en-US" sz="2000" smtClean="0"/>
              <a:t>positional representation</a:t>
            </a:r>
          </a:p>
          <a:p>
            <a:pPr lvl="2" eaLnBrk="1" hangingPunct="1"/>
            <a:r>
              <a:rPr lang="en-US" sz="2000" smtClean="0"/>
              <a:t>unsigned binary</a:t>
            </a:r>
          </a:p>
          <a:p>
            <a:pPr lvl="2" eaLnBrk="1" hangingPunct="1"/>
            <a:r>
              <a:rPr lang="en-US" sz="2000" smtClean="0"/>
              <a:t>signed binary (2’s complement)</a:t>
            </a:r>
          </a:p>
          <a:p>
            <a:pPr lvl="2" eaLnBrk="1" hangingPunct="1"/>
            <a:r>
              <a:rPr lang="en-US" sz="2000" smtClean="0"/>
              <a:t>floating point</a:t>
            </a:r>
          </a:p>
          <a:p>
            <a:pPr lvl="2" eaLnBrk="1" hangingPunct="1"/>
            <a:r>
              <a:rPr lang="en-US" sz="2000" smtClean="0"/>
              <a:t>decimal</a:t>
            </a:r>
          </a:p>
          <a:p>
            <a:pPr lvl="1" eaLnBrk="1" hangingPunct="1"/>
            <a:r>
              <a:rPr lang="en-US" sz="2000" smtClean="0"/>
              <a:t>conversion from one to another representation</a:t>
            </a:r>
          </a:p>
          <a:p>
            <a:pPr lvl="1" eaLnBrk="1" hangingPunct="1"/>
            <a:r>
              <a:rPr lang="en-US" sz="2000" smtClean="0"/>
              <a:t>arithmetic operations</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0" y="0"/>
            <a:ext cx="9144000" cy="914400"/>
          </a:xfrm>
          <a:solidFill>
            <a:srgbClr val="FFFF66"/>
          </a:solidFill>
          <a:ln/>
        </p:spPr>
        <p:txBody>
          <a:bodyPr>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5400" b="1">
                <a:solidFill>
                  <a:srgbClr val="FF0066"/>
                </a:solidFill>
                <a:effectLst>
                  <a:outerShdw blurRad="38100" dist="38100" dir="2700000" algn="tl">
                    <a:srgbClr val="000000"/>
                  </a:outerShdw>
                </a:effectLst>
              </a:rPr>
              <a:t>Basic Digital Logic Gates</a:t>
            </a:r>
          </a:p>
        </p:txBody>
      </p:sp>
      <p:sp>
        <p:nvSpPr>
          <p:cNvPr id="5122" name="Rectangle 2"/>
          <p:cNvSpPr>
            <a:spLocks noGrp="1" noChangeArrowheads="1"/>
          </p:cNvSpPr>
          <p:nvPr>
            <p:ph type="body" idx="1"/>
          </p:nvPr>
        </p:nvSpPr>
        <p:spPr>
          <a:xfrm>
            <a:off x="685800" y="1066800"/>
            <a:ext cx="7772400" cy="5257800"/>
          </a:xfrm>
          <a:ln/>
        </p:spPr>
        <p:txBody>
          <a:bodyPr>
            <a:spAutoFit/>
          </a:bodyPr>
          <a:lstStyle/>
          <a:p>
            <a:pPr>
              <a:lnSpc>
                <a:spcPct val="10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Binary system -- 0 &amp; 1, LOW &amp; HIGH, negated and asserted.</a:t>
            </a:r>
          </a:p>
          <a:p>
            <a:pPr>
              <a:lnSpc>
                <a:spcPct val="10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Basic building blocks -- AND, OR, NOT</a:t>
            </a:r>
          </a:p>
        </p:txBody>
      </p:sp>
      <p:pic>
        <p:nvPicPr>
          <p:cNvPr id="5123" name="Picture 3"/>
          <p:cNvPicPr>
            <a:picLocks noChangeAspect="1" noChangeArrowheads="1"/>
          </p:cNvPicPr>
          <p:nvPr/>
        </p:nvPicPr>
        <p:blipFill>
          <a:blip r:embed="rId3"/>
          <a:srcRect/>
          <a:stretch>
            <a:fillRect/>
          </a:stretch>
        </p:blipFill>
        <p:spPr bwMode="auto">
          <a:xfrm>
            <a:off x="152400" y="2590800"/>
            <a:ext cx="8802688" cy="2673350"/>
          </a:xfrm>
          <a:prstGeom prst="rect">
            <a:avLst/>
          </a:prstGeom>
          <a:noFill/>
          <a:ln w="9525">
            <a:noFill/>
            <a:round/>
            <a:headEnd/>
            <a:tailEnd/>
          </a:ln>
          <a:effectLst/>
        </p:spPr>
      </p:pic>
      <p:pic>
        <p:nvPicPr>
          <p:cNvPr id="5124" name="Picture 4"/>
          <p:cNvPicPr>
            <a:picLocks noChangeAspect="1" noChangeArrowheads="1"/>
          </p:cNvPicPr>
          <p:nvPr/>
        </p:nvPicPr>
        <p:blipFill>
          <a:blip r:embed="rId4"/>
          <a:srcRect/>
          <a:stretch>
            <a:fillRect/>
          </a:stretch>
        </p:blipFill>
        <p:spPr bwMode="auto">
          <a:xfrm>
            <a:off x="1981200" y="5413375"/>
            <a:ext cx="2743200" cy="1303338"/>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2000"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7" fill="hold">
                <p:stCondLst>
                  <p:cond delay="0"/>
                </p:stCondLst>
                <p:childTnLst>
                  <p:par>
                    <p:cTn id="8" fill="hold">
                      <p:stCondLst>
                        <p:cond delay="0"/>
                      </p:stCondLst>
                      <p:childTnLst>
                        <p:animClr clrSpc="rgb" dir="cw">
                          <p:cBhvr>
                            <p:cTn id="9" dur="1" fill="hold" masterRel="sameClick" afterEffect="1">
                              <p:stCondLst>
                                <p:cond delay="0"/>
                              </p:stCondLst>
                            </p:cTn>
                            <p:tgtEl>
                              <p:sldTgt/>
                            </p:tgtEl>
                            <p:attrNameLst>
                              <p:attrName>ppt_c</p:attrName>
                            </p:attrNameLst>
                          </p:cBhvr>
                          <p:to>
                            <a:srgbClr val="00FFFF"/>
                          </p:to>
                        </p:animClr>
                      </p:childTnLst>
                    </p:cTn>
                  </p:par>
                </p:childTnLst>
              </p:cTn>
            </p:par>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ChangeArrowheads="1"/>
          </p:cNvSpPr>
          <p:nvPr/>
        </p:nvSpPr>
        <p:spPr bwMode="auto">
          <a:xfrm>
            <a:off x="685800" y="1219200"/>
            <a:ext cx="7772400" cy="1143000"/>
          </a:xfrm>
          <a:prstGeom prst="rect">
            <a:avLst/>
          </a:prstGeom>
          <a:noFill/>
          <a:ln w="9525">
            <a:noFill/>
            <a:miter lim="800000"/>
            <a:headEnd/>
            <a:tailEnd/>
          </a:ln>
          <a:effectLst/>
        </p:spPr>
        <p:txBody>
          <a:bodyPr anchor="ctr"/>
          <a:lstStyle/>
          <a:p>
            <a:pPr algn="ctr"/>
            <a:r>
              <a:rPr lang="en-US" sz="4000" u="sng">
                <a:solidFill>
                  <a:srgbClr val="003399"/>
                </a:solidFill>
              </a:rPr>
              <a:t>Introduction To Computers</a:t>
            </a:r>
          </a:p>
        </p:txBody>
      </p:sp>
      <p:sp>
        <p:nvSpPr>
          <p:cNvPr id="49156" name="Rectangle 4"/>
          <p:cNvSpPr>
            <a:spLocks noChangeArrowheads="1"/>
          </p:cNvSpPr>
          <p:nvPr/>
        </p:nvSpPr>
        <p:spPr bwMode="auto">
          <a:xfrm>
            <a:off x="457200" y="2209800"/>
            <a:ext cx="8686800" cy="3962400"/>
          </a:xfrm>
          <a:prstGeom prst="rect">
            <a:avLst/>
          </a:prstGeom>
          <a:noFill/>
          <a:ln w="9525">
            <a:noFill/>
            <a:miter lim="800000"/>
            <a:headEnd/>
            <a:tailEnd/>
          </a:ln>
          <a:effectLst/>
        </p:spPr>
        <p:txBody>
          <a:bodyPr/>
          <a:lstStyle/>
          <a:p>
            <a:pPr marL="342900" indent="-342900">
              <a:spcBef>
                <a:spcPct val="20000"/>
              </a:spcBef>
              <a:buFontTx/>
              <a:buChar char="•"/>
            </a:pPr>
            <a:r>
              <a:rPr lang="en-US" sz="2400" b="1" i="1">
                <a:latin typeface="Times New Roman" pitchFamily="18" charset="0"/>
              </a:rPr>
              <a:t>Memory</a:t>
            </a:r>
            <a:r>
              <a:rPr lang="en-US" sz="2400">
                <a:latin typeface="Times New Roman" pitchFamily="18" charset="0"/>
              </a:rPr>
              <a:t> is an area of a computer that holds data that is waiting to be processed, stored, or output</a:t>
            </a:r>
          </a:p>
          <a:p>
            <a:pPr marL="342900" indent="-342900">
              <a:spcBef>
                <a:spcPct val="20000"/>
              </a:spcBef>
              <a:buFontTx/>
              <a:buChar char="•"/>
            </a:pPr>
            <a:r>
              <a:rPr lang="en-US" sz="2400" b="1" i="1">
                <a:latin typeface="Times New Roman" pitchFamily="18" charset="0"/>
              </a:rPr>
              <a:t>Storage</a:t>
            </a:r>
            <a:r>
              <a:rPr lang="en-US" sz="2400">
                <a:latin typeface="Times New Roman" pitchFamily="18" charset="0"/>
              </a:rPr>
              <a:t> is the area where data can be left on a permanent basis</a:t>
            </a:r>
          </a:p>
          <a:p>
            <a:pPr marL="342900" indent="-342900">
              <a:spcBef>
                <a:spcPct val="20000"/>
              </a:spcBef>
              <a:buFontTx/>
              <a:buChar char="•"/>
            </a:pPr>
            <a:r>
              <a:rPr lang="en-US" sz="2400">
                <a:latin typeface="Times New Roman" pitchFamily="18" charset="0"/>
              </a:rPr>
              <a:t>Computer </a:t>
            </a:r>
            <a:r>
              <a:rPr lang="en-US" sz="2400" b="1" i="1">
                <a:latin typeface="Times New Roman" pitchFamily="18" charset="0"/>
              </a:rPr>
              <a:t>output</a:t>
            </a:r>
            <a:r>
              <a:rPr lang="en-US" sz="2400">
                <a:latin typeface="Times New Roman" pitchFamily="18" charset="0"/>
              </a:rPr>
              <a:t> is the result produced by the computer</a:t>
            </a:r>
          </a:p>
          <a:p>
            <a:pPr marL="342900" indent="-342900">
              <a:spcBef>
                <a:spcPct val="20000"/>
              </a:spcBef>
              <a:buFontTx/>
              <a:buChar char="•"/>
            </a:pPr>
            <a:r>
              <a:rPr lang="en-US" sz="2400">
                <a:latin typeface="Times New Roman" pitchFamily="18" charset="0"/>
              </a:rPr>
              <a:t>An output device displays, prints or transmits the results of processing</a:t>
            </a:r>
          </a:p>
          <a:p>
            <a:pPr marL="342900" indent="-342900" algn="ctr">
              <a:spcBef>
                <a:spcPct val="20000"/>
              </a:spcBef>
            </a:pPr>
            <a:endParaRPr lang="en-US" sz="2400">
              <a:latin typeface="Times New Roman" pitchFamily="18"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descr="G:\books_ph\Jobs\Ph482-Wakerly\Final\ch01\tif\Fig 01-01p.tif"/>
          <p:cNvPicPr>
            <a:picLocks noChangeAspect="1" noChangeArrowheads="1"/>
          </p:cNvPicPr>
          <p:nvPr/>
        </p:nvPicPr>
        <p:blipFill>
          <a:blip r:embed="rId2"/>
          <a:srcRect/>
          <a:stretch>
            <a:fillRect/>
          </a:stretch>
        </p:blipFill>
        <p:spPr bwMode="auto">
          <a:xfrm>
            <a:off x="6350" y="0"/>
            <a:ext cx="9129713" cy="6858000"/>
          </a:xfrm>
          <a:prstGeom prst="rect">
            <a:avLst/>
          </a:prstGeom>
          <a:noFill/>
          <a:ln w="9525">
            <a:noFill/>
            <a:miter lim="800000"/>
            <a:headEnd/>
            <a:tailEnd/>
          </a:ln>
        </p:spPr>
      </p:pic>
      <p:pic>
        <p:nvPicPr>
          <p:cNvPr id="31747" name="Picture 6" descr="G:\books_ph\Jobs\Ph482-Wakerly\Copy-rights\cright-Wakerly.tif"/>
          <p:cNvPicPr>
            <a:picLocks noChangeAspect="1" noChangeArrowheads="1"/>
          </p:cNvPicPr>
          <p:nvPr/>
        </p:nvPicPr>
        <p:blipFill>
          <a:blip r:embed="rId3"/>
          <a:srcRect/>
          <a:stretch>
            <a:fillRect/>
          </a:stretch>
        </p:blipFill>
        <p:spPr bwMode="auto">
          <a:xfrm>
            <a:off x="1409700" y="6324600"/>
            <a:ext cx="6323013" cy="352425"/>
          </a:xfrm>
          <a:prstGeom prst="rect">
            <a:avLst/>
          </a:prstGeom>
          <a:noFill/>
          <a:ln w="9525">
            <a:noFill/>
            <a:miter lim="800000"/>
            <a:headEnd/>
            <a:tailEnd/>
          </a:ln>
        </p:spPr>
      </p:pic>
      <p:sp>
        <p:nvSpPr>
          <p:cNvPr id="31748" name="Text Box 4"/>
          <p:cNvSpPr txBox="1">
            <a:spLocks noChangeArrowheads="1"/>
          </p:cNvSpPr>
          <p:nvPr/>
        </p:nvSpPr>
        <p:spPr bwMode="auto">
          <a:xfrm>
            <a:off x="0" y="0"/>
            <a:ext cx="9144000" cy="579438"/>
          </a:xfrm>
          <a:prstGeom prst="rect">
            <a:avLst/>
          </a:prstGeom>
          <a:solidFill>
            <a:srgbClr val="FFFF66"/>
          </a:solidFill>
          <a:ln w="9525">
            <a:noFill/>
            <a:miter lim="800000"/>
            <a:headEnd/>
            <a:tailEnd/>
          </a:ln>
          <a:effectLst/>
        </p:spPr>
        <p:txBody>
          <a:bodyPr>
            <a:spAutoFit/>
          </a:bodyPr>
          <a:lstStyle/>
          <a:p>
            <a:pPr algn="ctr">
              <a:spcBef>
                <a:spcPct val="50000"/>
              </a:spcBef>
            </a:pPr>
            <a:r>
              <a:rPr lang="en-US" sz="3200" b="1">
                <a:solidFill>
                  <a:srgbClr val="FF0066"/>
                </a:solidFill>
                <a:effectLst>
                  <a:outerShdw blurRad="38100" dist="38100" dir="2700000" algn="tl">
                    <a:srgbClr val="000000"/>
                  </a:outerShdw>
                </a:effectLst>
              </a:rPr>
              <a:t>Propagation of binary signals through logic gates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1143000" y="838200"/>
            <a:ext cx="6438900" cy="3032125"/>
          </a:xfrm>
          <a:prstGeom prst="rect">
            <a:avLst/>
          </a:prstGeom>
          <a:noFill/>
          <a:ln w="9525">
            <a:noFill/>
            <a:round/>
            <a:headEnd/>
            <a:tailEnd/>
          </a:ln>
          <a:effectLst/>
        </p:spPr>
      </p:pic>
      <p:pic>
        <p:nvPicPr>
          <p:cNvPr id="6147" name="Picture 3"/>
          <p:cNvPicPr>
            <a:picLocks noChangeAspect="1" noChangeArrowheads="1"/>
          </p:cNvPicPr>
          <p:nvPr/>
        </p:nvPicPr>
        <p:blipFill>
          <a:blip r:embed="rId4"/>
          <a:srcRect/>
          <a:stretch>
            <a:fillRect/>
          </a:stretch>
        </p:blipFill>
        <p:spPr bwMode="auto">
          <a:xfrm>
            <a:off x="1752600" y="4876800"/>
            <a:ext cx="5373688" cy="1701800"/>
          </a:xfrm>
          <a:prstGeom prst="rect">
            <a:avLst/>
          </a:prstGeom>
          <a:noFill/>
          <a:ln w="9525">
            <a:noFill/>
            <a:round/>
            <a:headEnd/>
            <a:tailEnd/>
          </a:ln>
          <a:effectLst/>
        </p:spPr>
      </p:pic>
      <p:sp>
        <p:nvSpPr>
          <p:cNvPr id="6149" name="Text Box 5"/>
          <p:cNvSpPr txBox="1">
            <a:spLocks noChangeArrowheads="1"/>
          </p:cNvSpPr>
          <p:nvPr/>
        </p:nvSpPr>
        <p:spPr bwMode="auto">
          <a:xfrm>
            <a:off x="0" y="0"/>
            <a:ext cx="9144000" cy="579438"/>
          </a:xfrm>
          <a:prstGeom prst="rect">
            <a:avLst/>
          </a:prstGeom>
          <a:solidFill>
            <a:srgbClr val="FFFF66"/>
          </a:solidFill>
          <a:ln w="9525">
            <a:noFill/>
            <a:miter lim="800000"/>
            <a:headEnd/>
            <a:tailEnd/>
          </a:ln>
          <a:effectLst/>
        </p:spPr>
        <p:txBody>
          <a:bodyPr>
            <a:spAutoFit/>
          </a:bodyPr>
          <a:lstStyle/>
          <a:p>
            <a:pPr algn="ctr">
              <a:spcBef>
                <a:spcPct val="50000"/>
              </a:spcBef>
            </a:pPr>
            <a:r>
              <a:rPr lang="en-US" sz="3200" b="1">
                <a:solidFill>
                  <a:srgbClr val="FF0066"/>
                </a:solidFill>
                <a:effectLst>
                  <a:outerShdw blurRad="38100" dist="38100" dir="2700000" algn="tl">
                    <a:srgbClr val="000000"/>
                  </a:outerShdw>
                </a:effectLst>
              </a:rPr>
              <a:t>NAND and NOR gates</a:t>
            </a:r>
          </a:p>
        </p:txBody>
      </p:sp>
      <p:sp>
        <p:nvSpPr>
          <p:cNvPr id="6150" name="Text Box 6"/>
          <p:cNvSpPr txBox="1">
            <a:spLocks noChangeArrowheads="1"/>
          </p:cNvSpPr>
          <p:nvPr/>
        </p:nvSpPr>
        <p:spPr bwMode="auto">
          <a:xfrm>
            <a:off x="0" y="3962400"/>
            <a:ext cx="9144000" cy="579438"/>
          </a:xfrm>
          <a:prstGeom prst="rect">
            <a:avLst/>
          </a:prstGeom>
          <a:solidFill>
            <a:srgbClr val="FFFF66"/>
          </a:solidFill>
          <a:ln w="9525">
            <a:noFill/>
            <a:miter lim="800000"/>
            <a:headEnd/>
            <a:tailEnd/>
          </a:ln>
          <a:effectLst/>
        </p:spPr>
        <p:txBody>
          <a:bodyPr>
            <a:spAutoFit/>
          </a:bodyPr>
          <a:lstStyle/>
          <a:p>
            <a:pPr algn="ctr">
              <a:spcBef>
                <a:spcPct val="50000"/>
              </a:spcBef>
            </a:pPr>
            <a:r>
              <a:rPr lang="en-US" sz="3200" b="1">
                <a:solidFill>
                  <a:srgbClr val="FF0066"/>
                </a:solidFill>
                <a:effectLst>
                  <a:outerShdw blurRad="38100" dist="38100" dir="2700000" algn="tl">
                    <a:srgbClr val="000000"/>
                  </a:outerShdw>
                </a:effectLst>
              </a:rPr>
              <a:t>SOP or Sum-of-Products circuits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G:\books_ph\Jobs\Ph482-Wakerly\Final\ch01\tif\Fig 01-04p.tif"/>
          <p:cNvPicPr>
            <a:picLocks noChangeAspect="1" noChangeArrowheads="1"/>
          </p:cNvPicPr>
          <p:nvPr/>
        </p:nvPicPr>
        <p:blipFill>
          <a:blip r:embed="rId2"/>
          <a:srcRect/>
          <a:stretch>
            <a:fillRect/>
          </a:stretch>
        </p:blipFill>
        <p:spPr bwMode="auto">
          <a:xfrm>
            <a:off x="6350" y="0"/>
            <a:ext cx="9129713" cy="6858000"/>
          </a:xfrm>
          <a:prstGeom prst="rect">
            <a:avLst/>
          </a:prstGeom>
          <a:noFill/>
          <a:ln w="9525">
            <a:noFill/>
            <a:miter lim="800000"/>
            <a:headEnd/>
            <a:tailEnd/>
          </a:ln>
        </p:spPr>
      </p:pic>
      <p:pic>
        <p:nvPicPr>
          <p:cNvPr id="34819" name="Picture 5" descr="G:\books_ph\Jobs\Ph482-Wakerly\Copy-rights\cright-Wakerly.tif"/>
          <p:cNvPicPr>
            <a:picLocks noChangeAspect="1" noChangeArrowheads="1"/>
          </p:cNvPicPr>
          <p:nvPr/>
        </p:nvPicPr>
        <p:blipFill>
          <a:blip r:embed="rId3"/>
          <a:srcRect/>
          <a:stretch>
            <a:fillRect/>
          </a:stretch>
        </p:blipFill>
        <p:spPr bwMode="auto">
          <a:xfrm>
            <a:off x="1409700" y="6324600"/>
            <a:ext cx="6323013" cy="352425"/>
          </a:xfrm>
          <a:prstGeom prst="rect">
            <a:avLst/>
          </a:prstGeom>
          <a:noFill/>
          <a:ln w="9525">
            <a:noFill/>
            <a:miter lim="800000"/>
            <a:headEnd/>
            <a:tailEnd/>
          </a:ln>
        </p:spPr>
      </p:pic>
      <p:sp>
        <p:nvSpPr>
          <p:cNvPr id="34820" name="Text Box 4"/>
          <p:cNvSpPr txBox="1">
            <a:spLocks noChangeArrowheads="1"/>
          </p:cNvSpPr>
          <p:nvPr/>
        </p:nvSpPr>
        <p:spPr bwMode="auto">
          <a:xfrm>
            <a:off x="0" y="0"/>
            <a:ext cx="9144000" cy="823913"/>
          </a:xfrm>
          <a:prstGeom prst="rect">
            <a:avLst/>
          </a:prstGeom>
          <a:solidFill>
            <a:srgbClr val="FFFF66"/>
          </a:solidFill>
          <a:ln w="9525">
            <a:noFill/>
            <a:miter lim="800000"/>
            <a:headEnd/>
            <a:tailEnd/>
          </a:ln>
          <a:effectLst/>
        </p:spPr>
        <p:txBody>
          <a:bodyPr>
            <a:spAutoFit/>
          </a:bodyPr>
          <a:lstStyle/>
          <a:p>
            <a:pPr algn="ctr">
              <a:spcBef>
                <a:spcPct val="50000"/>
              </a:spcBef>
            </a:pPr>
            <a:r>
              <a:rPr lang="en-US" sz="4800" b="1">
                <a:solidFill>
                  <a:srgbClr val="FF0066"/>
                </a:solidFill>
                <a:effectLst>
                  <a:outerShdw blurRad="38100" dist="38100" dir="2700000" algn="tl">
                    <a:srgbClr val="000000"/>
                  </a:outerShdw>
                </a:effectLst>
              </a:rPr>
              <a:t>Packaging of digital circuits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6" descr="G:\books_ph\Jobs\Ph482-Wakerly\Final\ch01\tif\Fig 01-05p.tif"/>
          <p:cNvPicPr>
            <a:picLocks noChangeAspect="1" noChangeArrowheads="1"/>
          </p:cNvPicPr>
          <p:nvPr/>
        </p:nvPicPr>
        <p:blipFill>
          <a:blip r:embed="rId2"/>
          <a:srcRect b="6667"/>
          <a:stretch>
            <a:fillRect/>
          </a:stretch>
        </p:blipFill>
        <p:spPr bwMode="auto">
          <a:xfrm>
            <a:off x="14288" y="457200"/>
            <a:ext cx="9129712" cy="6400800"/>
          </a:xfrm>
          <a:prstGeom prst="rect">
            <a:avLst/>
          </a:prstGeom>
          <a:noFill/>
          <a:ln w="9525">
            <a:noFill/>
            <a:miter lim="800000"/>
            <a:headEnd/>
            <a:tailEnd/>
          </a:ln>
        </p:spPr>
      </p:pic>
      <p:sp>
        <p:nvSpPr>
          <p:cNvPr id="35844" name="Text Box 4"/>
          <p:cNvSpPr txBox="1">
            <a:spLocks noChangeArrowheads="1"/>
          </p:cNvSpPr>
          <p:nvPr/>
        </p:nvSpPr>
        <p:spPr bwMode="auto">
          <a:xfrm>
            <a:off x="0" y="0"/>
            <a:ext cx="9144000" cy="762000"/>
          </a:xfrm>
          <a:prstGeom prst="rect">
            <a:avLst/>
          </a:prstGeom>
          <a:solidFill>
            <a:srgbClr val="FFFF66"/>
          </a:solidFill>
          <a:ln w="9525">
            <a:noFill/>
            <a:miter lim="800000"/>
            <a:headEnd/>
            <a:tailEnd/>
          </a:ln>
          <a:effectLst/>
        </p:spPr>
        <p:txBody>
          <a:bodyPr>
            <a:spAutoFit/>
          </a:bodyPr>
          <a:lstStyle/>
          <a:p>
            <a:pPr algn="ctr">
              <a:spcBef>
                <a:spcPct val="50000"/>
              </a:spcBef>
            </a:pPr>
            <a:r>
              <a:rPr lang="en-US" sz="4400" b="1">
                <a:solidFill>
                  <a:srgbClr val="FF0066"/>
                </a:solidFill>
                <a:effectLst>
                  <a:outerShdw blurRad="38100" dist="38100" dir="2700000" algn="tl">
                    <a:srgbClr val="000000"/>
                  </a:outerShdw>
                </a:effectLst>
              </a:rPr>
              <a:t>Pin diagrams of TTL digital circuits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G:\books_ph\Jobs\Ph482-Wakerly\Final\ch01\tif\Fig 01-06p.tif"/>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36867" name="Picture 5" descr="G:\books_ph\Jobs\Ph482-Wakerly\Copy-rights\cright-Wakerly.tif"/>
          <p:cNvPicPr>
            <a:picLocks noChangeAspect="1" noChangeArrowheads="1"/>
          </p:cNvPicPr>
          <p:nvPr/>
        </p:nvPicPr>
        <p:blipFill>
          <a:blip r:embed="rId3"/>
          <a:srcRect/>
          <a:stretch>
            <a:fillRect/>
          </a:stretch>
        </p:blipFill>
        <p:spPr bwMode="auto">
          <a:xfrm>
            <a:off x="1409700" y="6324600"/>
            <a:ext cx="6323013" cy="352425"/>
          </a:xfrm>
          <a:prstGeom prst="rect">
            <a:avLst/>
          </a:prstGeom>
          <a:noFill/>
          <a:ln w="9525">
            <a:noFill/>
            <a:miter lim="800000"/>
            <a:headEnd/>
            <a:tailEnd/>
          </a:ln>
        </p:spPr>
      </p:pic>
      <p:sp>
        <p:nvSpPr>
          <p:cNvPr id="36868" name="Text Box 4"/>
          <p:cNvSpPr txBox="1">
            <a:spLocks noChangeArrowheads="1"/>
          </p:cNvSpPr>
          <p:nvPr/>
        </p:nvSpPr>
        <p:spPr bwMode="auto">
          <a:xfrm>
            <a:off x="0" y="0"/>
            <a:ext cx="9144000" cy="823913"/>
          </a:xfrm>
          <a:prstGeom prst="rect">
            <a:avLst/>
          </a:prstGeom>
          <a:solidFill>
            <a:srgbClr val="FFFF66"/>
          </a:solidFill>
          <a:ln w="9525">
            <a:noFill/>
            <a:miter lim="800000"/>
            <a:headEnd/>
            <a:tailEnd/>
          </a:ln>
          <a:effectLst/>
        </p:spPr>
        <p:txBody>
          <a:bodyPr>
            <a:spAutoFit/>
          </a:bodyPr>
          <a:lstStyle/>
          <a:p>
            <a:pPr algn="ctr">
              <a:spcBef>
                <a:spcPct val="50000"/>
              </a:spcBef>
            </a:pPr>
            <a:r>
              <a:rPr lang="en-US" sz="4800" b="1">
                <a:solidFill>
                  <a:srgbClr val="FF0066"/>
                </a:solidFill>
                <a:effectLst>
                  <a:outerShdw blurRad="38100" dist="38100" dir="2700000" algn="tl">
                    <a:srgbClr val="000000"/>
                  </a:outerShdw>
                </a:effectLst>
              </a:rPr>
              <a:t>PLDs, CPLDs and FPGAs in brief</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ln/>
        </p:spPr>
        <p:txBody>
          <a:bodyPr lIns="92075" tIns="46038" rIns="92075" bIns="46038">
            <a:normAutofit fontScale="90000"/>
          </a:bodyPr>
          <a:lstStyle/>
          <a:p>
            <a:r>
              <a:rPr lang="en-US"/>
              <a:t>Microprocessor System Architecture</a:t>
            </a:r>
          </a:p>
        </p:txBody>
      </p:sp>
      <p:sp>
        <p:nvSpPr>
          <p:cNvPr id="248835" name="Rectangle 3"/>
          <p:cNvSpPr>
            <a:spLocks noChangeArrowheads="1"/>
          </p:cNvSpPr>
          <p:nvPr/>
        </p:nvSpPr>
        <p:spPr bwMode="auto">
          <a:xfrm>
            <a:off x="1301750" y="2368550"/>
            <a:ext cx="1968500" cy="37973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248836" name="Rectangle 4"/>
          <p:cNvSpPr>
            <a:spLocks noChangeArrowheads="1"/>
          </p:cNvSpPr>
          <p:nvPr/>
        </p:nvSpPr>
        <p:spPr bwMode="auto">
          <a:xfrm>
            <a:off x="1355725" y="3032125"/>
            <a:ext cx="1352550" cy="822325"/>
          </a:xfrm>
          <a:prstGeom prst="rect">
            <a:avLst/>
          </a:prstGeom>
          <a:solidFill>
            <a:srgbClr val="FF3399"/>
          </a:solidFill>
          <a:ln w="9525">
            <a:noFill/>
            <a:miter lim="800000"/>
            <a:headEnd/>
            <a:tailEnd/>
          </a:ln>
          <a:effectLst/>
        </p:spPr>
        <p:txBody>
          <a:bodyPr wrap="none" lIns="92075" tIns="46038" rIns="92075" bIns="46038">
            <a:spAutoFit/>
          </a:bodyPr>
          <a:lstStyle/>
          <a:p>
            <a:r>
              <a:rPr lang="en-US">
                <a:solidFill>
                  <a:schemeClr val="tx1"/>
                </a:solidFill>
              </a:rPr>
              <a:t>Micro</a:t>
            </a:r>
          </a:p>
          <a:p>
            <a:r>
              <a:rPr lang="en-US">
                <a:solidFill>
                  <a:schemeClr val="tx1"/>
                </a:solidFill>
              </a:rPr>
              <a:t>processor</a:t>
            </a:r>
          </a:p>
        </p:txBody>
      </p:sp>
      <p:sp>
        <p:nvSpPr>
          <p:cNvPr id="248837" name="Rectangle 5"/>
          <p:cNvSpPr>
            <a:spLocks noChangeArrowheads="1"/>
          </p:cNvSpPr>
          <p:nvPr/>
        </p:nvSpPr>
        <p:spPr bwMode="auto">
          <a:xfrm>
            <a:off x="4349750" y="2139950"/>
            <a:ext cx="3187700" cy="10541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248838" name="Rectangle 6"/>
          <p:cNvSpPr>
            <a:spLocks noChangeArrowheads="1"/>
          </p:cNvSpPr>
          <p:nvPr/>
        </p:nvSpPr>
        <p:spPr bwMode="auto">
          <a:xfrm>
            <a:off x="4556125" y="2422525"/>
            <a:ext cx="877888" cy="457200"/>
          </a:xfrm>
          <a:prstGeom prst="rect">
            <a:avLst/>
          </a:prstGeom>
          <a:solidFill>
            <a:schemeClr val="hlink"/>
          </a:solidFill>
          <a:ln w="9525">
            <a:noFill/>
            <a:miter lim="800000"/>
            <a:headEnd/>
            <a:tailEnd/>
          </a:ln>
          <a:effectLst/>
        </p:spPr>
        <p:txBody>
          <a:bodyPr wrap="none" lIns="92075" tIns="46038" rIns="92075" bIns="46038">
            <a:spAutoFit/>
          </a:bodyPr>
          <a:lstStyle/>
          <a:p>
            <a:r>
              <a:rPr lang="en-US">
                <a:solidFill>
                  <a:schemeClr val="tx1"/>
                </a:solidFill>
              </a:rPr>
              <a:t>RAM</a:t>
            </a:r>
          </a:p>
        </p:txBody>
      </p:sp>
      <p:sp>
        <p:nvSpPr>
          <p:cNvPr id="248839" name="Rectangle 7"/>
          <p:cNvSpPr>
            <a:spLocks noChangeArrowheads="1"/>
          </p:cNvSpPr>
          <p:nvPr/>
        </p:nvSpPr>
        <p:spPr bwMode="auto">
          <a:xfrm>
            <a:off x="6232525" y="2422525"/>
            <a:ext cx="877888" cy="457200"/>
          </a:xfrm>
          <a:prstGeom prst="rect">
            <a:avLst/>
          </a:prstGeom>
          <a:solidFill>
            <a:schemeClr val="hlink"/>
          </a:solidFill>
          <a:ln w="9525">
            <a:noFill/>
            <a:miter lim="800000"/>
            <a:headEnd/>
            <a:tailEnd/>
          </a:ln>
          <a:effectLst/>
        </p:spPr>
        <p:txBody>
          <a:bodyPr wrap="none" lIns="92075" tIns="46038" rIns="92075" bIns="46038">
            <a:spAutoFit/>
          </a:bodyPr>
          <a:lstStyle/>
          <a:p>
            <a:r>
              <a:rPr lang="en-US">
                <a:solidFill>
                  <a:schemeClr val="tx1"/>
                </a:solidFill>
              </a:rPr>
              <a:t>ROM</a:t>
            </a:r>
          </a:p>
        </p:txBody>
      </p:sp>
      <p:sp>
        <p:nvSpPr>
          <p:cNvPr id="248840" name="Rectangle 8"/>
          <p:cNvSpPr>
            <a:spLocks noChangeArrowheads="1"/>
          </p:cNvSpPr>
          <p:nvPr/>
        </p:nvSpPr>
        <p:spPr bwMode="auto">
          <a:xfrm>
            <a:off x="4578350" y="5111750"/>
            <a:ext cx="1206500" cy="10541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248841" name="Rectangle 9"/>
          <p:cNvSpPr>
            <a:spLocks noChangeArrowheads="1"/>
          </p:cNvSpPr>
          <p:nvPr/>
        </p:nvSpPr>
        <p:spPr bwMode="auto">
          <a:xfrm>
            <a:off x="4708525" y="5394325"/>
            <a:ext cx="827088" cy="457200"/>
          </a:xfrm>
          <a:prstGeom prst="rect">
            <a:avLst/>
          </a:prstGeom>
          <a:solidFill>
            <a:srgbClr val="99FF66"/>
          </a:solidFill>
          <a:ln w="9525">
            <a:noFill/>
            <a:miter lim="800000"/>
            <a:headEnd/>
            <a:tailEnd/>
          </a:ln>
          <a:effectLst/>
        </p:spPr>
        <p:txBody>
          <a:bodyPr wrap="none" lIns="92075" tIns="46038" rIns="92075" bIns="46038">
            <a:spAutoFit/>
          </a:bodyPr>
          <a:lstStyle/>
          <a:p>
            <a:r>
              <a:rPr lang="en-US">
                <a:solidFill>
                  <a:schemeClr val="tx1"/>
                </a:solidFill>
              </a:rPr>
              <a:t>Input</a:t>
            </a:r>
          </a:p>
        </p:txBody>
      </p:sp>
      <p:sp>
        <p:nvSpPr>
          <p:cNvPr id="248842" name="Rectangle 10"/>
          <p:cNvSpPr>
            <a:spLocks noChangeArrowheads="1"/>
          </p:cNvSpPr>
          <p:nvPr/>
        </p:nvSpPr>
        <p:spPr bwMode="auto">
          <a:xfrm>
            <a:off x="6330950" y="5111750"/>
            <a:ext cx="1130300" cy="10541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248843" name="Rectangle 11"/>
          <p:cNvSpPr>
            <a:spLocks noChangeArrowheads="1"/>
          </p:cNvSpPr>
          <p:nvPr/>
        </p:nvSpPr>
        <p:spPr bwMode="auto">
          <a:xfrm>
            <a:off x="6384925" y="5318125"/>
            <a:ext cx="1030288" cy="457200"/>
          </a:xfrm>
          <a:prstGeom prst="rect">
            <a:avLst/>
          </a:prstGeom>
          <a:solidFill>
            <a:schemeClr val="hlink"/>
          </a:solidFill>
          <a:ln w="9525">
            <a:noFill/>
            <a:miter lim="800000"/>
            <a:headEnd/>
            <a:tailEnd/>
          </a:ln>
          <a:effectLst/>
        </p:spPr>
        <p:txBody>
          <a:bodyPr wrap="none" lIns="92075" tIns="46038" rIns="92075" bIns="46038">
            <a:spAutoFit/>
          </a:bodyPr>
          <a:lstStyle/>
          <a:p>
            <a:r>
              <a:rPr lang="en-US">
                <a:solidFill>
                  <a:schemeClr val="tx1"/>
                </a:solidFill>
              </a:rPr>
              <a:t>Output</a:t>
            </a:r>
          </a:p>
        </p:txBody>
      </p:sp>
      <p:grpSp>
        <p:nvGrpSpPr>
          <p:cNvPr id="2" name="Group 12"/>
          <p:cNvGrpSpPr>
            <a:grpSpLocks/>
          </p:cNvGrpSpPr>
          <p:nvPr/>
        </p:nvGrpSpPr>
        <p:grpSpPr bwMode="auto">
          <a:xfrm>
            <a:off x="3282950" y="3206750"/>
            <a:ext cx="4330700" cy="1892300"/>
            <a:chOff x="2068" y="2020"/>
            <a:chExt cx="2728" cy="1192"/>
          </a:xfrm>
        </p:grpSpPr>
        <p:sp>
          <p:nvSpPr>
            <p:cNvPr id="248845" name="Rectangle 13"/>
            <p:cNvSpPr>
              <a:spLocks noChangeArrowheads="1"/>
            </p:cNvSpPr>
            <p:nvPr/>
          </p:nvSpPr>
          <p:spPr bwMode="auto">
            <a:xfrm>
              <a:off x="2068" y="2452"/>
              <a:ext cx="2728" cy="328"/>
            </a:xfrm>
            <a:prstGeom prst="rect">
              <a:avLst/>
            </a:prstGeom>
            <a:solidFill>
              <a:srgbClr val="FFFF99"/>
            </a:solidFill>
            <a:ln w="12700">
              <a:solidFill>
                <a:srgbClr val="FFFF00"/>
              </a:solidFill>
              <a:miter lim="800000"/>
              <a:headEnd/>
              <a:tailEnd/>
            </a:ln>
            <a:effectLst/>
          </p:spPr>
          <p:txBody>
            <a:bodyPr wrap="none" anchor="ctr"/>
            <a:lstStyle/>
            <a:p>
              <a:endParaRPr lang="en-US"/>
            </a:p>
          </p:txBody>
        </p:sp>
        <p:sp>
          <p:nvSpPr>
            <p:cNvPr id="248846" name="Rectangle 14"/>
            <p:cNvSpPr>
              <a:spLocks noChangeArrowheads="1"/>
            </p:cNvSpPr>
            <p:nvPr/>
          </p:nvSpPr>
          <p:spPr bwMode="auto">
            <a:xfrm>
              <a:off x="3124" y="2020"/>
              <a:ext cx="328" cy="1192"/>
            </a:xfrm>
            <a:prstGeom prst="rect">
              <a:avLst/>
            </a:prstGeom>
            <a:solidFill>
              <a:srgbClr val="FFFF99"/>
            </a:solidFill>
            <a:ln w="12700">
              <a:solidFill>
                <a:srgbClr val="FFFF00"/>
              </a:solidFill>
              <a:miter lim="800000"/>
              <a:headEnd/>
              <a:tailEnd/>
            </a:ln>
            <a:effectLst/>
          </p:spPr>
          <p:txBody>
            <a:bodyPr wrap="none" anchor="ctr"/>
            <a:lstStyle/>
            <a:p>
              <a:endParaRPr lang="en-US"/>
            </a:p>
          </p:txBody>
        </p:sp>
        <p:sp>
          <p:nvSpPr>
            <p:cNvPr id="248847" name="Rectangle 15"/>
            <p:cNvSpPr>
              <a:spLocks noChangeArrowheads="1"/>
            </p:cNvSpPr>
            <p:nvPr/>
          </p:nvSpPr>
          <p:spPr bwMode="auto">
            <a:xfrm>
              <a:off x="4180" y="2020"/>
              <a:ext cx="280" cy="1192"/>
            </a:xfrm>
            <a:prstGeom prst="rect">
              <a:avLst/>
            </a:prstGeom>
            <a:solidFill>
              <a:srgbClr val="FFFF99"/>
            </a:solidFill>
            <a:ln w="12700">
              <a:solidFill>
                <a:srgbClr val="FFFF00"/>
              </a:solidFill>
              <a:miter lim="800000"/>
              <a:headEnd/>
              <a:tailEnd/>
            </a:ln>
            <a:effectLst/>
          </p:spPr>
          <p:txBody>
            <a:bodyPr wrap="none" anchor="ctr"/>
            <a:lstStyle/>
            <a:p>
              <a:endParaRPr lang="en-US"/>
            </a:p>
          </p:txBody>
        </p:sp>
      </p:grpSp>
      <p:sp>
        <p:nvSpPr>
          <p:cNvPr id="248848" name="Rectangle 16"/>
          <p:cNvSpPr>
            <a:spLocks noChangeArrowheads="1"/>
          </p:cNvSpPr>
          <p:nvPr/>
        </p:nvSpPr>
        <p:spPr bwMode="auto">
          <a:xfrm>
            <a:off x="7756525" y="3565525"/>
            <a:ext cx="1182688" cy="1552575"/>
          </a:xfrm>
          <a:prstGeom prst="rect">
            <a:avLst/>
          </a:prstGeom>
          <a:noFill/>
          <a:ln w="9525">
            <a:noFill/>
            <a:miter lim="800000"/>
            <a:headEnd/>
            <a:tailEnd/>
          </a:ln>
          <a:effectLst/>
        </p:spPr>
        <p:txBody>
          <a:bodyPr wrap="none" lIns="92075" tIns="46038" rIns="92075" bIns="46038">
            <a:spAutoFit/>
          </a:bodyPr>
          <a:lstStyle/>
          <a:p>
            <a:r>
              <a:rPr lang="en-US">
                <a:solidFill>
                  <a:schemeClr val="tx1"/>
                </a:solidFill>
              </a:rPr>
              <a:t>Address</a:t>
            </a:r>
          </a:p>
          <a:p>
            <a:r>
              <a:rPr lang="en-US">
                <a:solidFill>
                  <a:schemeClr val="tx1"/>
                </a:solidFill>
              </a:rPr>
              <a:t>Data</a:t>
            </a:r>
          </a:p>
          <a:p>
            <a:r>
              <a:rPr lang="en-US">
                <a:solidFill>
                  <a:schemeClr val="tx1"/>
                </a:solidFill>
              </a:rPr>
              <a:t>Control</a:t>
            </a:r>
          </a:p>
          <a:p>
            <a:r>
              <a:rPr lang="en-US">
                <a:solidFill>
                  <a:schemeClr val="tx1"/>
                </a:solidFill>
              </a:rPr>
              <a:t>Lines</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ln/>
        </p:spPr>
        <p:txBody>
          <a:bodyPr lIns="92075" tIns="46038" rIns="92075" bIns="46038"/>
          <a:lstStyle/>
          <a:p>
            <a:r>
              <a:rPr lang="en-US"/>
              <a:t>Address, Data, Control Buses:</a:t>
            </a:r>
          </a:p>
        </p:txBody>
      </p:sp>
      <p:graphicFrame>
        <p:nvGraphicFramePr>
          <p:cNvPr id="250883" name="Object 3"/>
          <p:cNvGraphicFramePr>
            <a:graphicFrameLocks/>
          </p:cNvGraphicFramePr>
          <p:nvPr/>
        </p:nvGraphicFramePr>
        <p:xfrm>
          <a:off x="1306513" y="3125788"/>
          <a:ext cx="2820987" cy="3209925"/>
        </p:xfrm>
        <a:graphic>
          <a:graphicData uri="http://schemas.openxmlformats.org/presentationml/2006/ole">
            <p:oleObj spid="_x0000_s23554" name="Clip" r:id="rId4" imgW="2820960" imgH="3209760" progId="">
              <p:embed/>
            </p:oleObj>
          </a:graphicData>
        </a:graphic>
      </p:graphicFrame>
      <p:sp>
        <p:nvSpPr>
          <p:cNvPr id="250884" name="AutoShape 4"/>
          <p:cNvSpPr>
            <a:spLocks noChangeArrowheads="1"/>
          </p:cNvSpPr>
          <p:nvPr/>
        </p:nvSpPr>
        <p:spPr bwMode="auto">
          <a:xfrm>
            <a:off x="4348163" y="3054350"/>
            <a:ext cx="4102100" cy="1132417"/>
          </a:xfrm>
          <a:prstGeom prst="wedgeRoundRectCallout">
            <a:avLst>
              <a:gd name="adj1" fmla="val -41681"/>
              <a:gd name="adj2" fmla="val 66667"/>
              <a:gd name="adj3" fmla="val 16667"/>
            </a:avLst>
          </a:prstGeom>
          <a:solidFill>
            <a:schemeClr val="accent1"/>
          </a:solidFill>
          <a:ln w="12700">
            <a:solidFill>
              <a:schemeClr val="tx1"/>
            </a:solidFill>
            <a:miter lim="800000"/>
            <a:headEnd/>
            <a:tailEnd/>
          </a:ln>
          <a:effectLst/>
        </p:spPr>
        <p:txBody>
          <a:bodyPr wrap="none" anchor="ctr"/>
          <a:lstStyle/>
          <a:p>
            <a:endParaRPr lang="en-US"/>
          </a:p>
        </p:txBody>
      </p:sp>
      <p:sp>
        <p:nvSpPr>
          <p:cNvPr id="250885" name="Rectangle 5"/>
          <p:cNvSpPr>
            <a:spLocks noChangeArrowheads="1"/>
          </p:cNvSpPr>
          <p:nvPr/>
        </p:nvSpPr>
        <p:spPr bwMode="auto">
          <a:xfrm>
            <a:off x="4632325" y="3260725"/>
            <a:ext cx="3736975" cy="822325"/>
          </a:xfrm>
          <a:prstGeom prst="rect">
            <a:avLst/>
          </a:prstGeom>
          <a:noFill/>
          <a:ln w="9525">
            <a:noFill/>
            <a:miter lim="800000"/>
            <a:headEnd/>
            <a:tailEnd/>
          </a:ln>
          <a:effectLst/>
        </p:spPr>
        <p:txBody>
          <a:bodyPr wrap="none" lIns="92075" tIns="46038" rIns="92075" bIns="46038">
            <a:spAutoFit/>
          </a:bodyPr>
          <a:lstStyle/>
          <a:p>
            <a:r>
              <a:rPr lang="en-US">
                <a:solidFill>
                  <a:schemeClr val="bg2"/>
                </a:solidFill>
              </a:rPr>
              <a:t>How strong am I?</a:t>
            </a:r>
          </a:p>
          <a:p>
            <a:r>
              <a:rPr lang="en-US">
                <a:solidFill>
                  <a:schemeClr val="bg2"/>
                </a:solidFill>
              </a:rPr>
              <a:t>Only as my weakest muscle..</a:t>
            </a:r>
          </a:p>
        </p:txBody>
      </p:sp>
      <p:sp>
        <p:nvSpPr>
          <p:cNvPr id="250886" name="Rectangle 6"/>
          <p:cNvSpPr>
            <a:spLocks noGrp="1" noChangeArrowheads="1"/>
          </p:cNvSpPr>
          <p:nvPr>
            <p:ph type="body" idx="1"/>
          </p:nvPr>
        </p:nvSpPr>
        <p:spPr>
          <a:xfrm>
            <a:off x="1143000" y="2133600"/>
            <a:ext cx="7848600" cy="533400"/>
          </a:xfrm>
          <a:ln/>
        </p:spPr>
        <p:txBody>
          <a:bodyPr lIns="92075" tIns="46038" rIns="92075" bIns="46038">
            <a:normAutofit lnSpcReduction="10000"/>
          </a:bodyPr>
          <a:lstStyle/>
          <a:p>
            <a:r>
              <a:rPr lang="en-US"/>
              <a:t>Bus width often determines CPU strength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6"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ln/>
        </p:spPr>
        <p:txBody>
          <a:bodyPr lIns="92075" tIns="46038" rIns="92075" bIns="46038"/>
          <a:lstStyle/>
          <a:p>
            <a:r>
              <a:rPr lang="en-US">
                <a:effectLst>
                  <a:outerShdw blurRad="38100" dist="38100" dir="2700000" algn="tl">
                    <a:srgbClr val="C0C0C0"/>
                  </a:outerShdw>
                </a:effectLst>
              </a:rPr>
              <a:t>MPU</a:t>
            </a:r>
          </a:p>
        </p:txBody>
      </p:sp>
      <p:sp>
        <p:nvSpPr>
          <p:cNvPr id="254979" name="Rectangle 3"/>
          <p:cNvSpPr>
            <a:spLocks noGrp="1" noChangeArrowheads="1"/>
          </p:cNvSpPr>
          <p:nvPr>
            <p:ph type="body" idx="1"/>
          </p:nvPr>
        </p:nvSpPr>
        <p:spPr>
          <a:ln/>
        </p:spPr>
        <p:txBody>
          <a:bodyPr lIns="92075" tIns="46038" rIns="92075" bIns="46038"/>
          <a:lstStyle/>
          <a:p>
            <a:r>
              <a:rPr lang="en-US"/>
              <a:t>Internal Registers:</a:t>
            </a:r>
          </a:p>
          <a:p>
            <a:pPr lvl="1"/>
            <a:r>
              <a:rPr lang="en-US"/>
              <a:t>Data Address Register, Program Counter,</a:t>
            </a:r>
          </a:p>
          <a:p>
            <a:pPr lvl="1"/>
            <a:r>
              <a:rPr lang="en-US"/>
              <a:t>Data Register, Accumulator, Instruction Reg.</a:t>
            </a:r>
          </a:p>
          <a:p>
            <a:r>
              <a:rPr lang="en-US"/>
              <a:t>Arithmetic-Logic Unit</a:t>
            </a:r>
          </a:p>
          <a:p>
            <a:r>
              <a:rPr lang="en-US"/>
              <a:t>Timing &amp; Control Unit</a:t>
            </a:r>
          </a:p>
          <a:p>
            <a:r>
              <a:rPr lang="en-US"/>
              <a:t>Address, Data, Control Buses</a:t>
            </a:r>
          </a:p>
          <a:p>
            <a:r>
              <a:rPr lang="en-US"/>
              <a:t>Instruction Decoder </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1066800" y="0"/>
            <a:ext cx="7772400" cy="1143000"/>
          </a:xfrm>
          <a:ln/>
        </p:spPr>
        <p:txBody>
          <a:bodyPr lIns="92075" tIns="46038" rIns="92075" bIns="46038"/>
          <a:lstStyle/>
          <a:p>
            <a:r>
              <a:rPr lang="en-US"/>
              <a:t>6502 Microprocessor</a:t>
            </a:r>
          </a:p>
        </p:txBody>
      </p:sp>
      <p:sp>
        <p:nvSpPr>
          <p:cNvPr id="252931" name="Rectangle 3"/>
          <p:cNvSpPr>
            <a:spLocks noChangeArrowheads="1"/>
          </p:cNvSpPr>
          <p:nvPr/>
        </p:nvSpPr>
        <p:spPr bwMode="auto">
          <a:xfrm>
            <a:off x="1911350" y="1073150"/>
            <a:ext cx="6159500" cy="56261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252932" name="Rectangle 4"/>
          <p:cNvSpPr>
            <a:spLocks noChangeArrowheads="1"/>
          </p:cNvSpPr>
          <p:nvPr/>
        </p:nvSpPr>
        <p:spPr bwMode="auto">
          <a:xfrm>
            <a:off x="3336925" y="1355725"/>
            <a:ext cx="2266950" cy="457200"/>
          </a:xfrm>
          <a:prstGeom prst="rect">
            <a:avLst/>
          </a:prstGeom>
          <a:noFill/>
          <a:ln w="9525">
            <a:noFill/>
            <a:miter lim="800000"/>
            <a:headEnd/>
            <a:tailEnd/>
          </a:ln>
          <a:effectLst/>
        </p:spPr>
        <p:txBody>
          <a:bodyPr wrap="none" lIns="92075" tIns="46038" rIns="92075" bIns="46038">
            <a:spAutoFit/>
          </a:bodyPr>
          <a:lstStyle/>
          <a:p>
            <a:r>
              <a:rPr lang="en-US">
                <a:solidFill>
                  <a:schemeClr val="tx1"/>
                </a:solidFill>
                <a:effectLst>
                  <a:outerShdw blurRad="38100" dist="38100" dir="2700000" algn="tl">
                    <a:srgbClr val="C0C0C0"/>
                  </a:outerShdw>
                </a:effectLst>
              </a:rPr>
              <a:t>Address bus [16]</a:t>
            </a:r>
          </a:p>
        </p:txBody>
      </p:sp>
      <p:sp>
        <p:nvSpPr>
          <p:cNvPr id="252933" name="Rectangle 5"/>
          <p:cNvSpPr>
            <a:spLocks noChangeArrowheads="1"/>
          </p:cNvSpPr>
          <p:nvPr/>
        </p:nvSpPr>
        <p:spPr bwMode="auto">
          <a:xfrm>
            <a:off x="3511550" y="2520950"/>
            <a:ext cx="977900" cy="749300"/>
          </a:xfrm>
          <a:prstGeom prst="rect">
            <a:avLst/>
          </a:prstGeom>
          <a:solidFill>
            <a:srgbClr val="FFFF00"/>
          </a:solidFill>
          <a:ln w="12700">
            <a:solidFill>
              <a:schemeClr val="tx1"/>
            </a:solidFill>
            <a:miter lim="800000"/>
            <a:headEnd/>
            <a:tailEnd/>
          </a:ln>
          <a:effectLst/>
        </p:spPr>
        <p:txBody>
          <a:bodyPr wrap="none" anchor="ctr"/>
          <a:lstStyle/>
          <a:p>
            <a:endParaRPr lang="en-US"/>
          </a:p>
        </p:txBody>
      </p:sp>
      <p:sp>
        <p:nvSpPr>
          <p:cNvPr id="252934" name="Rectangle 6"/>
          <p:cNvSpPr>
            <a:spLocks noChangeArrowheads="1"/>
          </p:cNvSpPr>
          <p:nvPr/>
        </p:nvSpPr>
        <p:spPr bwMode="auto">
          <a:xfrm>
            <a:off x="5568950" y="2520950"/>
            <a:ext cx="977900" cy="749300"/>
          </a:xfrm>
          <a:prstGeom prst="rect">
            <a:avLst/>
          </a:prstGeom>
          <a:solidFill>
            <a:srgbClr val="669900"/>
          </a:solidFill>
          <a:ln w="12700">
            <a:solidFill>
              <a:schemeClr val="tx1"/>
            </a:solidFill>
            <a:miter lim="800000"/>
            <a:headEnd/>
            <a:tailEnd/>
          </a:ln>
          <a:effectLst/>
        </p:spPr>
        <p:txBody>
          <a:bodyPr wrap="none" anchor="ctr"/>
          <a:lstStyle/>
          <a:p>
            <a:endParaRPr lang="en-US"/>
          </a:p>
        </p:txBody>
      </p:sp>
      <p:sp>
        <p:nvSpPr>
          <p:cNvPr id="252935" name="Rectangle 7"/>
          <p:cNvSpPr>
            <a:spLocks noChangeArrowheads="1"/>
          </p:cNvSpPr>
          <p:nvPr/>
        </p:nvSpPr>
        <p:spPr bwMode="auto">
          <a:xfrm>
            <a:off x="3641725" y="2651125"/>
            <a:ext cx="827088" cy="457200"/>
          </a:xfrm>
          <a:prstGeom prst="rect">
            <a:avLst/>
          </a:prstGeom>
          <a:noFill/>
          <a:ln w="9525">
            <a:noFill/>
            <a:miter lim="800000"/>
            <a:headEnd/>
            <a:tailEnd/>
          </a:ln>
          <a:effectLst/>
        </p:spPr>
        <p:txBody>
          <a:bodyPr wrap="none" lIns="92075" tIns="46038" rIns="92075" bIns="46038">
            <a:spAutoFit/>
          </a:bodyPr>
          <a:lstStyle/>
          <a:p>
            <a:r>
              <a:rPr lang="en-US">
                <a:solidFill>
                  <a:schemeClr val="tx1"/>
                </a:solidFill>
                <a:effectLst>
                  <a:outerShdw blurRad="38100" dist="38100" dir="2700000" algn="tl">
                    <a:srgbClr val="C0C0C0"/>
                  </a:outerShdw>
                </a:effectLst>
              </a:rPr>
              <a:t>DAR</a:t>
            </a:r>
          </a:p>
        </p:txBody>
      </p:sp>
      <p:sp>
        <p:nvSpPr>
          <p:cNvPr id="252936" name="Rectangle 8"/>
          <p:cNvSpPr>
            <a:spLocks noChangeArrowheads="1"/>
          </p:cNvSpPr>
          <p:nvPr/>
        </p:nvSpPr>
        <p:spPr bwMode="auto">
          <a:xfrm>
            <a:off x="5699125" y="2651125"/>
            <a:ext cx="557213" cy="457200"/>
          </a:xfrm>
          <a:prstGeom prst="rect">
            <a:avLst/>
          </a:prstGeom>
          <a:noFill/>
          <a:ln w="9525">
            <a:noFill/>
            <a:miter lim="800000"/>
            <a:headEnd/>
            <a:tailEnd/>
          </a:ln>
          <a:effectLst/>
        </p:spPr>
        <p:txBody>
          <a:bodyPr wrap="none" lIns="92075" tIns="46038" rIns="92075" bIns="46038">
            <a:spAutoFit/>
          </a:bodyPr>
          <a:lstStyle/>
          <a:p>
            <a:r>
              <a:rPr lang="en-US">
                <a:solidFill>
                  <a:schemeClr val="tx1"/>
                </a:solidFill>
                <a:effectLst>
                  <a:outerShdw blurRad="38100" dist="38100" dir="2700000" algn="tl">
                    <a:srgbClr val="C0C0C0"/>
                  </a:outerShdw>
                </a:effectLst>
              </a:rPr>
              <a:t>PC</a:t>
            </a:r>
          </a:p>
        </p:txBody>
      </p:sp>
      <p:sp>
        <p:nvSpPr>
          <p:cNvPr id="252937" name="Line 9"/>
          <p:cNvSpPr>
            <a:spLocks noChangeShapeType="1"/>
          </p:cNvSpPr>
          <p:nvPr/>
        </p:nvSpPr>
        <p:spPr bwMode="auto">
          <a:xfrm>
            <a:off x="4038600" y="2058988"/>
            <a:ext cx="0" cy="455612"/>
          </a:xfrm>
          <a:prstGeom prst="line">
            <a:avLst/>
          </a:prstGeom>
          <a:noFill/>
          <a:ln w="127000">
            <a:solidFill>
              <a:schemeClr val="tx1"/>
            </a:solidFill>
            <a:round/>
            <a:headEnd type="none" w="sm" len="sm"/>
            <a:tailEnd type="none" w="sm" len="sm"/>
          </a:ln>
          <a:effectLst/>
        </p:spPr>
        <p:txBody>
          <a:bodyPr wrap="none" anchor="ctr"/>
          <a:lstStyle/>
          <a:p>
            <a:endParaRPr lang="en-US"/>
          </a:p>
        </p:txBody>
      </p:sp>
      <p:sp>
        <p:nvSpPr>
          <p:cNvPr id="252938" name="Line 10"/>
          <p:cNvSpPr>
            <a:spLocks noChangeShapeType="1"/>
          </p:cNvSpPr>
          <p:nvPr/>
        </p:nvSpPr>
        <p:spPr bwMode="auto">
          <a:xfrm>
            <a:off x="6019800" y="2058988"/>
            <a:ext cx="0" cy="455612"/>
          </a:xfrm>
          <a:prstGeom prst="line">
            <a:avLst/>
          </a:prstGeom>
          <a:noFill/>
          <a:ln w="127000">
            <a:solidFill>
              <a:schemeClr val="tx1"/>
            </a:solidFill>
            <a:round/>
            <a:headEnd type="none" w="sm" len="sm"/>
            <a:tailEnd type="none" w="sm" len="sm"/>
          </a:ln>
          <a:effectLst/>
        </p:spPr>
        <p:txBody>
          <a:bodyPr wrap="none" anchor="ctr"/>
          <a:lstStyle/>
          <a:p>
            <a:endParaRPr lang="en-US"/>
          </a:p>
        </p:txBody>
      </p:sp>
      <p:sp>
        <p:nvSpPr>
          <p:cNvPr id="252939" name="Line 11"/>
          <p:cNvSpPr>
            <a:spLocks noChangeShapeType="1"/>
          </p:cNvSpPr>
          <p:nvPr/>
        </p:nvSpPr>
        <p:spPr bwMode="auto">
          <a:xfrm>
            <a:off x="2592388" y="2057400"/>
            <a:ext cx="5713412" cy="0"/>
          </a:xfrm>
          <a:prstGeom prst="line">
            <a:avLst/>
          </a:prstGeom>
          <a:noFill/>
          <a:ln w="127000">
            <a:solidFill>
              <a:schemeClr val="tx1"/>
            </a:solidFill>
            <a:round/>
            <a:headEnd type="none" w="sm" len="sm"/>
            <a:tailEnd type="none" w="sm" len="sm"/>
          </a:ln>
          <a:effectLst/>
        </p:spPr>
        <p:txBody>
          <a:bodyPr wrap="none" anchor="ctr"/>
          <a:lstStyle/>
          <a:p>
            <a:endParaRPr lang="en-US"/>
          </a:p>
        </p:txBody>
      </p:sp>
      <p:sp>
        <p:nvSpPr>
          <p:cNvPr id="252940" name="Rectangle 12"/>
          <p:cNvSpPr>
            <a:spLocks noChangeArrowheads="1"/>
          </p:cNvSpPr>
          <p:nvPr/>
        </p:nvSpPr>
        <p:spPr bwMode="auto">
          <a:xfrm>
            <a:off x="2673350" y="4044950"/>
            <a:ext cx="5702300" cy="63500"/>
          </a:xfrm>
          <a:prstGeom prst="rect">
            <a:avLst/>
          </a:prstGeom>
          <a:solidFill>
            <a:srgbClr val="FF3399"/>
          </a:solidFill>
          <a:ln w="12700">
            <a:solidFill>
              <a:schemeClr val="tx1"/>
            </a:solidFill>
            <a:miter lim="800000"/>
            <a:headEnd/>
            <a:tailEnd/>
          </a:ln>
          <a:effectLst/>
        </p:spPr>
        <p:txBody>
          <a:bodyPr wrap="none" anchor="ctr"/>
          <a:lstStyle/>
          <a:p>
            <a:endParaRPr lang="en-US"/>
          </a:p>
        </p:txBody>
      </p:sp>
      <p:sp>
        <p:nvSpPr>
          <p:cNvPr id="252941" name="Rectangle 13"/>
          <p:cNvSpPr>
            <a:spLocks noChangeArrowheads="1"/>
          </p:cNvSpPr>
          <p:nvPr/>
        </p:nvSpPr>
        <p:spPr bwMode="auto">
          <a:xfrm>
            <a:off x="6026150" y="3282950"/>
            <a:ext cx="63500" cy="749300"/>
          </a:xfrm>
          <a:prstGeom prst="rect">
            <a:avLst/>
          </a:prstGeom>
          <a:solidFill>
            <a:srgbClr val="FF3399"/>
          </a:solidFill>
          <a:ln w="12700">
            <a:solidFill>
              <a:schemeClr val="tx1"/>
            </a:solidFill>
            <a:miter lim="800000"/>
            <a:headEnd/>
            <a:tailEnd/>
          </a:ln>
          <a:effectLst/>
        </p:spPr>
        <p:txBody>
          <a:bodyPr wrap="none" anchor="ctr"/>
          <a:lstStyle/>
          <a:p>
            <a:endParaRPr lang="en-US"/>
          </a:p>
        </p:txBody>
      </p:sp>
      <p:sp>
        <p:nvSpPr>
          <p:cNvPr id="252942" name="Rectangle 14"/>
          <p:cNvSpPr>
            <a:spLocks noChangeArrowheads="1"/>
          </p:cNvSpPr>
          <p:nvPr/>
        </p:nvSpPr>
        <p:spPr bwMode="auto">
          <a:xfrm>
            <a:off x="3968750" y="3282950"/>
            <a:ext cx="63500" cy="749300"/>
          </a:xfrm>
          <a:prstGeom prst="rect">
            <a:avLst/>
          </a:prstGeom>
          <a:solidFill>
            <a:srgbClr val="FF3399"/>
          </a:solidFill>
          <a:ln w="12700">
            <a:solidFill>
              <a:schemeClr val="tx1"/>
            </a:solidFill>
            <a:miter lim="800000"/>
            <a:headEnd/>
            <a:tailEnd/>
          </a:ln>
          <a:effectLst/>
        </p:spPr>
        <p:txBody>
          <a:bodyPr wrap="none" anchor="ctr"/>
          <a:lstStyle/>
          <a:p>
            <a:endParaRPr lang="en-US"/>
          </a:p>
        </p:txBody>
      </p:sp>
      <p:sp>
        <p:nvSpPr>
          <p:cNvPr id="252943" name="Rectangle 15"/>
          <p:cNvSpPr>
            <a:spLocks noChangeArrowheads="1"/>
          </p:cNvSpPr>
          <p:nvPr/>
        </p:nvSpPr>
        <p:spPr bwMode="auto">
          <a:xfrm>
            <a:off x="2444750" y="4578350"/>
            <a:ext cx="977900" cy="749300"/>
          </a:xfrm>
          <a:prstGeom prst="rect">
            <a:avLst/>
          </a:prstGeom>
          <a:solidFill>
            <a:srgbClr val="9933FF"/>
          </a:solidFill>
          <a:ln w="12700">
            <a:solidFill>
              <a:schemeClr val="tx1"/>
            </a:solidFill>
            <a:miter lim="800000"/>
            <a:headEnd/>
            <a:tailEnd/>
          </a:ln>
          <a:effectLst/>
        </p:spPr>
        <p:txBody>
          <a:bodyPr wrap="none" anchor="ctr"/>
          <a:lstStyle/>
          <a:p>
            <a:endParaRPr lang="en-US"/>
          </a:p>
        </p:txBody>
      </p:sp>
      <p:sp>
        <p:nvSpPr>
          <p:cNvPr id="252944" name="Rectangle 16"/>
          <p:cNvSpPr>
            <a:spLocks noChangeArrowheads="1"/>
          </p:cNvSpPr>
          <p:nvPr/>
        </p:nvSpPr>
        <p:spPr bwMode="auto">
          <a:xfrm>
            <a:off x="2651125" y="4708525"/>
            <a:ext cx="608013" cy="457200"/>
          </a:xfrm>
          <a:prstGeom prst="rect">
            <a:avLst/>
          </a:prstGeom>
          <a:noFill/>
          <a:ln w="9525">
            <a:noFill/>
            <a:miter lim="800000"/>
            <a:headEnd/>
            <a:tailEnd/>
          </a:ln>
          <a:effectLst/>
        </p:spPr>
        <p:txBody>
          <a:bodyPr wrap="none" lIns="92075" tIns="46038" rIns="92075" bIns="46038">
            <a:spAutoFit/>
          </a:bodyPr>
          <a:lstStyle/>
          <a:p>
            <a:r>
              <a:rPr lang="en-US">
                <a:solidFill>
                  <a:schemeClr val="tx1"/>
                </a:solidFill>
                <a:effectLst>
                  <a:outerShdw blurRad="38100" dist="38100" dir="2700000" algn="tl">
                    <a:srgbClr val="C0C0C0"/>
                  </a:outerShdw>
                </a:effectLst>
              </a:rPr>
              <a:t>DR</a:t>
            </a:r>
          </a:p>
        </p:txBody>
      </p:sp>
      <p:sp>
        <p:nvSpPr>
          <p:cNvPr id="252945" name="Rectangle 17"/>
          <p:cNvSpPr>
            <a:spLocks noChangeArrowheads="1"/>
          </p:cNvSpPr>
          <p:nvPr/>
        </p:nvSpPr>
        <p:spPr bwMode="auto">
          <a:xfrm>
            <a:off x="3892550" y="4578350"/>
            <a:ext cx="977900" cy="7493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252946" name="Rectangle 18"/>
          <p:cNvSpPr>
            <a:spLocks noChangeArrowheads="1"/>
          </p:cNvSpPr>
          <p:nvPr/>
        </p:nvSpPr>
        <p:spPr bwMode="auto">
          <a:xfrm>
            <a:off x="5264150" y="4578350"/>
            <a:ext cx="977900" cy="7493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endParaRPr lang="en-US" dirty="0"/>
          </a:p>
        </p:txBody>
      </p:sp>
      <p:sp>
        <p:nvSpPr>
          <p:cNvPr id="252947" name="Rectangle 19"/>
          <p:cNvSpPr>
            <a:spLocks noChangeArrowheads="1"/>
          </p:cNvSpPr>
          <p:nvPr/>
        </p:nvSpPr>
        <p:spPr bwMode="auto">
          <a:xfrm>
            <a:off x="6635750" y="4578350"/>
            <a:ext cx="977900" cy="749300"/>
          </a:xfrm>
          <a:prstGeom prst="rect">
            <a:avLst/>
          </a:prstGeom>
          <a:solidFill>
            <a:srgbClr val="FF9966"/>
          </a:solidFill>
          <a:ln w="12700">
            <a:solidFill>
              <a:schemeClr val="tx1"/>
            </a:solidFill>
            <a:miter lim="800000"/>
            <a:headEnd/>
            <a:tailEnd/>
          </a:ln>
          <a:effectLst/>
        </p:spPr>
        <p:txBody>
          <a:bodyPr wrap="none" anchor="ctr"/>
          <a:lstStyle/>
          <a:p>
            <a:endParaRPr lang="en-US"/>
          </a:p>
        </p:txBody>
      </p:sp>
      <p:sp>
        <p:nvSpPr>
          <p:cNvPr id="252948" name="Rectangle 20"/>
          <p:cNvSpPr>
            <a:spLocks noChangeArrowheads="1"/>
          </p:cNvSpPr>
          <p:nvPr/>
        </p:nvSpPr>
        <p:spPr bwMode="auto">
          <a:xfrm>
            <a:off x="4022725" y="4708525"/>
            <a:ext cx="811213" cy="457200"/>
          </a:xfrm>
          <a:prstGeom prst="rect">
            <a:avLst/>
          </a:prstGeom>
          <a:noFill/>
          <a:ln w="9525">
            <a:noFill/>
            <a:miter lim="800000"/>
            <a:headEnd/>
            <a:tailEnd/>
          </a:ln>
          <a:effectLst/>
        </p:spPr>
        <p:txBody>
          <a:bodyPr wrap="none" lIns="92075" tIns="46038" rIns="92075" bIns="46038">
            <a:spAutoFit/>
          </a:bodyPr>
          <a:lstStyle/>
          <a:p>
            <a:r>
              <a:rPr lang="en-US">
                <a:solidFill>
                  <a:schemeClr val="tx1"/>
                </a:solidFill>
                <a:effectLst>
                  <a:outerShdw blurRad="38100" dist="38100" dir="2700000" algn="tl">
                    <a:srgbClr val="C0C0C0"/>
                  </a:outerShdw>
                </a:effectLst>
              </a:rPr>
              <a:t>ALU</a:t>
            </a:r>
          </a:p>
        </p:txBody>
      </p:sp>
      <p:sp>
        <p:nvSpPr>
          <p:cNvPr id="252949" name="Rectangle 21"/>
          <p:cNvSpPr>
            <a:spLocks noChangeArrowheads="1"/>
          </p:cNvSpPr>
          <p:nvPr/>
        </p:nvSpPr>
        <p:spPr bwMode="auto">
          <a:xfrm>
            <a:off x="5410200" y="4648200"/>
            <a:ext cx="701675" cy="708528"/>
          </a:xfrm>
          <a:prstGeom prst="rect">
            <a:avLst/>
          </a:prstGeom>
          <a:noFill/>
          <a:ln w="9525">
            <a:noFill/>
            <a:miter lim="800000"/>
            <a:headEnd/>
            <a:tailEnd/>
          </a:ln>
          <a:effectLst/>
        </p:spPr>
        <p:txBody>
          <a:bodyPr wrap="square" lIns="92075" tIns="46038" rIns="92075" bIns="46038">
            <a:spAutoFit/>
          </a:bodyPr>
          <a:lstStyle/>
          <a:p>
            <a:pPr algn="ctr"/>
            <a:r>
              <a:rPr lang="en-US" sz="4000" dirty="0">
                <a:solidFill>
                  <a:srgbClr val="FF0000"/>
                </a:solidFill>
                <a:effectLst>
                  <a:outerShdw blurRad="38100" dist="38100" dir="2700000" algn="tl">
                    <a:srgbClr val="C0C0C0"/>
                  </a:outerShdw>
                </a:effectLst>
              </a:rPr>
              <a:t>A</a:t>
            </a:r>
          </a:p>
        </p:txBody>
      </p:sp>
      <p:sp>
        <p:nvSpPr>
          <p:cNvPr id="252950" name="Rectangle 22"/>
          <p:cNvSpPr>
            <a:spLocks noChangeArrowheads="1"/>
          </p:cNvSpPr>
          <p:nvPr/>
        </p:nvSpPr>
        <p:spPr bwMode="auto">
          <a:xfrm>
            <a:off x="6918325" y="4708525"/>
            <a:ext cx="488950" cy="457200"/>
          </a:xfrm>
          <a:prstGeom prst="rect">
            <a:avLst/>
          </a:prstGeom>
          <a:noFill/>
          <a:ln w="9525">
            <a:noFill/>
            <a:miter lim="800000"/>
            <a:headEnd/>
            <a:tailEnd/>
          </a:ln>
          <a:effectLst/>
        </p:spPr>
        <p:txBody>
          <a:bodyPr wrap="none" lIns="92075" tIns="46038" rIns="92075" bIns="46038">
            <a:spAutoFit/>
          </a:bodyPr>
          <a:lstStyle/>
          <a:p>
            <a:r>
              <a:rPr lang="en-US">
                <a:solidFill>
                  <a:schemeClr val="tx1"/>
                </a:solidFill>
                <a:effectLst>
                  <a:outerShdw blurRad="38100" dist="38100" dir="2700000" algn="tl">
                    <a:srgbClr val="C0C0C0"/>
                  </a:outerShdw>
                </a:effectLst>
              </a:rPr>
              <a:t>IR</a:t>
            </a:r>
          </a:p>
        </p:txBody>
      </p:sp>
      <p:sp>
        <p:nvSpPr>
          <p:cNvPr id="252951" name="Rectangle 23"/>
          <p:cNvSpPr>
            <a:spLocks noChangeArrowheads="1"/>
          </p:cNvSpPr>
          <p:nvPr/>
        </p:nvSpPr>
        <p:spPr bwMode="auto">
          <a:xfrm>
            <a:off x="4349750" y="4121150"/>
            <a:ext cx="63500" cy="444500"/>
          </a:xfrm>
          <a:prstGeom prst="rect">
            <a:avLst/>
          </a:prstGeom>
          <a:solidFill>
            <a:srgbClr val="FF3399"/>
          </a:solidFill>
          <a:ln w="12700">
            <a:solidFill>
              <a:schemeClr val="tx1"/>
            </a:solidFill>
            <a:miter lim="800000"/>
            <a:headEnd/>
            <a:tailEnd/>
          </a:ln>
          <a:effectLst/>
        </p:spPr>
        <p:txBody>
          <a:bodyPr wrap="none" anchor="ctr"/>
          <a:lstStyle/>
          <a:p>
            <a:endParaRPr lang="en-US"/>
          </a:p>
        </p:txBody>
      </p:sp>
      <p:sp>
        <p:nvSpPr>
          <p:cNvPr id="252952" name="Rectangle 24"/>
          <p:cNvSpPr>
            <a:spLocks noChangeArrowheads="1"/>
          </p:cNvSpPr>
          <p:nvPr/>
        </p:nvSpPr>
        <p:spPr bwMode="auto">
          <a:xfrm>
            <a:off x="5721350" y="4121150"/>
            <a:ext cx="63500" cy="444500"/>
          </a:xfrm>
          <a:prstGeom prst="rect">
            <a:avLst/>
          </a:prstGeom>
          <a:solidFill>
            <a:srgbClr val="FF3399"/>
          </a:solidFill>
          <a:ln w="12700">
            <a:solidFill>
              <a:schemeClr val="tx1"/>
            </a:solidFill>
            <a:miter lim="800000"/>
            <a:headEnd/>
            <a:tailEnd/>
          </a:ln>
          <a:effectLst/>
        </p:spPr>
        <p:txBody>
          <a:bodyPr wrap="none" anchor="ctr"/>
          <a:lstStyle/>
          <a:p>
            <a:endParaRPr lang="en-US"/>
          </a:p>
        </p:txBody>
      </p:sp>
      <p:sp>
        <p:nvSpPr>
          <p:cNvPr id="252953" name="Rectangle 25"/>
          <p:cNvSpPr>
            <a:spLocks noChangeArrowheads="1"/>
          </p:cNvSpPr>
          <p:nvPr/>
        </p:nvSpPr>
        <p:spPr bwMode="auto">
          <a:xfrm>
            <a:off x="7016750" y="4121150"/>
            <a:ext cx="63500" cy="444500"/>
          </a:xfrm>
          <a:prstGeom prst="rect">
            <a:avLst/>
          </a:prstGeom>
          <a:solidFill>
            <a:srgbClr val="FF3399"/>
          </a:solidFill>
          <a:ln w="12700">
            <a:solidFill>
              <a:schemeClr val="tx1"/>
            </a:solidFill>
            <a:miter lim="800000"/>
            <a:headEnd/>
            <a:tailEnd/>
          </a:ln>
          <a:effectLst/>
        </p:spPr>
        <p:txBody>
          <a:bodyPr wrap="none" anchor="ctr"/>
          <a:lstStyle/>
          <a:p>
            <a:endParaRPr lang="en-US"/>
          </a:p>
        </p:txBody>
      </p:sp>
      <p:sp>
        <p:nvSpPr>
          <p:cNvPr id="252954" name="Rectangle 26"/>
          <p:cNvSpPr>
            <a:spLocks noChangeArrowheads="1"/>
          </p:cNvSpPr>
          <p:nvPr/>
        </p:nvSpPr>
        <p:spPr bwMode="auto">
          <a:xfrm>
            <a:off x="2901950" y="4121150"/>
            <a:ext cx="63500" cy="444500"/>
          </a:xfrm>
          <a:prstGeom prst="rect">
            <a:avLst/>
          </a:prstGeom>
          <a:solidFill>
            <a:srgbClr val="FF3399"/>
          </a:solidFill>
          <a:ln w="12700">
            <a:solidFill>
              <a:schemeClr val="tx1"/>
            </a:solidFill>
            <a:miter lim="800000"/>
            <a:headEnd/>
            <a:tailEnd/>
          </a:ln>
          <a:effectLst/>
        </p:spPr>
        <p:txBody>
          <a:bodyPr wrap="none" anchor="ctr"/>
          <a:lstStyle/>
          <a:p>
            <a:endParaRPr lang="en-US"/>
          </a:p>
        </p:txBody>
      </p:sp>
      <p:sp>
        <p:nvSpPr>
          <p:cNvPr id="252955" name="Rectangle 27"/>
          <p:cNvSpPr>
            <a:spLocks noChangeArrowheads="1"/>
          </p:cNvSpPr>
          <p:nvPr/>
        </p:nvSpPr>
        <p:spPr bwMode="auto">
          <a:xfrm>
            <a:off x="4175125" y="3489325"/>
            <a:ext cx="1690688" cy="457200"/>
          </a:xfrm>
          <a:prstGeom prst="rect">
            <a:avLst/>
          </a:prstGeom>
          <a:solidFill>
            <a:srgbClr val="FF3399"/>
          </a:solidFill>
          <a:ln w="9525">
            <a:noFill/>
            <a:miter lim="800000"/>
            <a:headEnd/>
            <a:tailEnd/>
          </a:ln>
          <a:effectLst/>
        </p:spPr>
        <p:txBody>
          <a:bodyPr wrap="none" lIns="92075" tIns="46038" rIns="92075" bIns="46038">
            <a:spAutoFit/>
          </a:bodyPr>
          <a:lstStyle/>
          <a:p>
            <a:r>
              <a:rPr lang="en-US">
                <a:solidFill>
                  <a:schemeClr val="tx1"/>
                </a:solidFill>
                <a:effectLst>
                  <a:outerShdw blurRad="38100" dist="38100" dir="2700000" algn="tl">
                    <a:srgbClr val="FFFFFF"/>
                  </a:outerShdw>
                </a:effectLst>
              </a:rPr>
              <a:t>Data bus [8]</a:t>
            </a:r>
          </a:p>
        </p:txBody>
      </p:sp>
      <p:sp>
        <p:nvSpPr>
          <p:cNvPr id="252956" name="Line 28"/>
          <p:cNvSpPr>
            <a:spLocks noChangeShapeType="1"/>
          </p:cNvSpPr>
          <p:nvPr/>
        </p:nvSpPr>
        <p:spPr bwMode="auto">
          <a:xfrm flipV="1">
            <a:off x="4267200" y="2135188"/>
            <a:ext cx="0" cy="303212"/>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52957" name="Line 29"/>
          <p:cNvSpPr>
            <a:spLocks noChangeShapeType="1"/>
          </p:cNvSpPr>
          <p:nvPr/>
        </p:nvSpPr>
        <p:spPr bwMode="auto">
          <a:xfrm flipV="1">
            <a:off x="6248400" y="2135188"/>
            <a:ext cx="0" cy="303212"/>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52958" name="Line 30"/>
          <p:cNvSpPr>
            <a:spLocks noChangeShapeType="1"/>
          </p:cNvSpPr>
          <p:nvPr/>
        </p:nvSpPr>
        <p:spPr bwMode="auto">
          <a:xfrm>
            <a:off x="7316788" y="1752600"/>
            <a:ext cx="303212" cy="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52959" name="Line 31"/>
          <p:cNvSpPr>
            <a:spLocks noChangeShapeType="1"/>
          </p:cNvSpPr>
          <p:nvPr/>
        </p:nvSpPr>
        <p:spPr bwMode="auto">
          <a:xfrm flipV="1">
            <a:off x="6248400" y="3430588"/>
            <a:ext cx="0" cy="303212"/>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252960" name="Line 32"/>
          <p:cNvSpPr>
            <a:spLocks noChangeShapeType="1"/>
          </p:cNvSpPr>
          <p:nvPr/>
        </p:nvSpPr>
        <p:spPr bwMode="auto">
          <a:xfrm flipV="1">
            <a:off x="3733800" y="3430588"/>
            <a:ext cx="0" cy="303212"/>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52961" name="Line 33"/>
          <p:cNvSpPr>
            <a:spLocks noChangeShapeType="1"/>
          </p:cNvSpPr>
          <p:nvPr/>
        </p:nvSpPr>
        <p:spPr bwMode="auto">
          <a:xfrm>
            <a:off x="3124200" y="4192588"/>
            <a:ext cx="0" cy="303212"/>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52962" name="Line 34"/>
          <p:cNvSpPr>
            <a:spLocks noChangeShapeType="1"/>
          </p:cNvSpPr>
          <p:nvPr/>
        </p:nvSpPr>
        <p:spPr bwMode="auto">
          <a:xfrm flipV="1">
            <a:off x="4114800" y="4192588"/>
            <a:ext cx="0" cy="303212"/>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252963" name="Line 35"/>
          <p:cNvSpPr>
            <a:spLocks noChangeShapeType="1"/>
          </p:cNvSpPr>
          <p:nvPr/>
        </p:nvSpPr>
        <p:spPr bwMode="auto">
          <a:xfrm flipV="1">
            <a:off x="5562600" y="4192588"/>
            <a:ext cx="0" cy="303212"/>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252964" name="Line 36"/>
          <p:cNvSpPr>
            <a:spLocks noChangeShapeType="1"/>
          </p:cNvSpPr>
          <p:nvPr/>
        </p:nvSpPr>
        <p:spPr bwMode="auto">
          <a:xfrm>
            <a:off x="6858000" y="4192588"/>
            <a:ext cx="0" cy="303212"/>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52965" name="Rectangle 37"/>
          <p:cNvSpPr>
            <a:spLocks noChangeArrowheads="1"/>
          </p:cNvSpPr>
          <p:nvPr/>
        </p:nvSpPr>
        <p:spPr bwMode="auto">
          <a:xfrm>
            <a:off x="3435350" y="4883150"/>
            <a:ext cx="444500" cy="63500"/>
          </a:xfrm>
          <a:prstGeom prst="rect">
            <a:avLst/>
          </a:prstGeom>
          <a:solidFill>
            <a:srgbClr val="FFFF00"/>
          </a:solidFill>
          <a:ln w="12700">
            <a:solidFill>
              <a:schemeClr val="tx1"/>
            </a:solidFill>
            <a:miter lim="800000"/>
            <a:headEnd/>
            <a:tailEnd/>
          </a:ln>
          <a:effectLst/>
        </p:spPr>
        <p:txBody>
          <a:bodyPr wrap="none" anchor="ctr"/>
          <a:lstStyle/>
          <a:p>
            <a:endParaRPr lang="en-US"/>
          </a:p>
        </p:txBody>
      </p:sp>
      <p:sp>
        <p:nvSpPr>
          <p:cNvPr id="252966" name="Rectangle 38"/>
          <p:cNvSpPr>
            <a:spLocks noChangeArrowheads="1"/>
          </p:cNvSpPr>
          <p:nvPr/>
        </p:nvSpPr>
        <p:spPr bwMode="auto">
          <a:xfrm>
            <a:off x="4883150" y="4883150"/>
            <a:ext cx="368300" cy="63500"/>
          </a:xfrm>
          <a:prstGeom prst="rect">
            <a:avLst/>
          </a:prstGeom>
          <a:solidFill>
            <a:srgbClr val="FFFF00"/>
          </a:solidFill>
          <a:ln w="12700">
            <a:solidFill>
              <a:schemeClr val="tx1"/>
            </a:solidFill>
            <a:miter lim="800000"/>
            <a:headEnd/>
            <a:tailEnd/>
          </a:ln>
          <a:effectLst/>
        </p:spPr>
        <p:txBody>
          <a:bodyPr wrap="none" anchor="ctr"/>
          <a:lstStyle/>
          <a:p>
            <a:endParaRPr lang="en-US"/>
          </a:p>
        </p:txBody>
      </p:sp>
      <p:sp>
        <p:nvSpPr>
          <p:cNvPr id="252967" name="Line 39"/>
          <p:cNvSpPr>
            <a:spLocks noChangeShapeType="1"/>
          </p:cNvSpPr>
          <p:nvPr/>
        </p:nvSpPr>
        <p:spPr bwMode="auto">
          <a:xfrm>
            <a:off x="3506788" y="5181600"/>
            <a:ext cx="303212" cy="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52968" name="Line 40"/>
          <p:cNvSpPr>
            <a:spLocks noChangeShapeType="1"/>
          </p:cNvSpPr>
          <p:nvPr/>
        </p:nvSpPr>
        <p:spPr bwMode="auto">
          <a:xfrm>
            <a:off x="4878388" y="4495800"/>
            <a:ext cx="455612" cy="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252969" name="Rectangle 41"/>
          <p:cNvSpPr>
            <a:spLocks noChangeArrowheads="1"/>
          </p:cNvSpPr>
          <p:nvPr/>
        </p:nvSpPr>
        <p:spPr bwMode="auto">
          <a:xfrm>
            <a:off x="6635750" y="5568950"/>
            <a:ext cx="977900" cy="368300"/>
          </a:xfrm>
          <a:prstGeom prst="rect">
            <a:avLst/>
          </a:prstGeom>
          <a:solidFill>
            <a:srgbClr val="9999FF"/>
          </a:solidFill>
          <a:ln w="12700">
            <a:solidFill>
              <a:schemeClr val="tx1"/>
            </a:solidFill>
            <a:miter lim="800000"/>
            <a:headEnd/>
            <a:tailEnd/>
          </a:ln>
          <a:effectLst/>
        </p:spPr>
        <p:txBody>
          <a:bodyPr wrap="none" anchor="ctr"/>
          <a:lstStyle/>
          <a:p>
            <a:endParaRPr lang="en-US"/>
          </a:p>
        </p:txBody>
      </p:sp>
      <p:sp>
        <p:nvSpPr>
          <p:cNvPr id="252970" name="Rectangle 42"/>
          <p:cNvSpPr>
            <a:spLocks noChangeArrowheads="1"/>
          </p:cNvSpPr>
          <p:nvPr/>
        </p:nvSpPr>
        <p:spPr bwMode="auto">
          <a:xfrm>
            <a:off x="6842125" y="5546725"/>
            <a:ext cx="506413" cy="457200"/>
          </a:xfrm>
          <a:prstGeom prst="rect">
            <a:avLst/>
          </a:prstGeom>
          <a:noFill/>
          <a:ln w="9525">
            <a:noFill/>
            <a:miter lim="800000"/>
            <a:headEnd/>
            <a:tailEnd/>
          </a:ln>
          <a:effectLst/>
        </p:spPr>
        <p:txBody>
          <a:bodyPr wrap="none" lIns="92075" tIns="46038" rIns="92075" bIns="46038">
            <a:spAutoFit/>
          </a:bodyPr>
          <a:lstStyle/>
          <a:p>
            <a:r>
              <a:rPr lang="en-US">
                <a:solidFill>
                  <a:schemeClr val="tx1"/>
                </a:solidFill>
                <a:effectLst>
                  <a:outerShdw blurRad="38100" dist="38100" dir="2700000" algn="tl">
                    <a:srgbClr val="C0C0C0"/>
                  </a:outerShdw>
                </a:effectLst>
              </a:rPr>
              <a:t>ID</a:t>
            </a:r>
          </a:p>
        </p:txBody>
      </p:sp>
      <p:sp>
        <p:nvSpPr>
          <p:cNvPr id="252971" name="Rectangle 43"/>
          <p:cNvSpPr>
            <a:spLocks noChangeArrowheads="1"/>
          </p:cNvSpPr>
          <p:nvPr/>
        </p:nvSpPr>
        <p:spPr bwMode="auto">
          <a:xfrm>
            <a:off x="7016750" y="5340350"/>
            <a:ext cx="63500" cy="215900"/>
          </a:xfrm>
          <a:prstGeom prst="rect">
            <a:avLst/>
          </a:prstGeom>
          <a:solidFill>
            <a:srgbClr val="FFFF00"/>
          </a:solidFill>
          <a:ln w="12700">
            <a:solidFill>
              <a:schemeClr val="tx1"/>
            </a:solidFill>
            <a:miter lim="800000"/>
            <a:headEnd/>
            <a:tailEnd/>
          </a:ln>
          <a:effectLst/>
        </p:spPr>
        <p:txBody>
          <a:bodyPr wrap="none" anchor="ctr"/>
          <a:lstStyle/>
          <a:p>
            <a:endParaRPr lang="en-US"/>
          </a:p>
        </p:txBody>
      </p:sp>
      <p:sp>
        <p:nvSpPr>
          <p:cNvPr id="252972" name="Line 44"/>
          <p:cNvSpPr>
            <a:spLocks noChangeShapeType="1"/>
          </p:cNvSpPr>
          <p:nvPr/>
        </p:nvSpPr>
        <p:spPr bwMode="auto">
          <a:xfrm>
            <a:off x="7696200" y="5335588"/>
            <a:ext cx="0" cy="303212"/>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52973" name="Rectangle 45"/>
          <p:cNvSpPr>
            <a:spLocks noChangeArrowheads="1"/>
          </p:cNvSpPr>
          <p:nvPr/>
        </p:nvSpPr>
        <p:spPr bwMode="auto">
          <a:xfrm>
            <a:off x="6102350" y="6102350"/>
            <a:ext cx="1663700" cy="444500"/>
          </a:xfrm>
          <a:prstGeom prst="rect">
            <a:avLst/>
          </a:prstGeom>
          <a:solidFill>
            <a:srgbClr val="FF3300"/>
          </a:solidFill>
          <a:ln w="12700">
            <a:solidFill>
              <a:schemeClr val="tx1"/>
            </a:solidFill>
            <a:miter lim="800000"/>
            <a:headEnd/>
            <a:tailEnd/>
          </a:ln>
          <a:effectLst/>
        </p:spPr>
        <p:txBody>
          <a:bodyPr wrap="none" anchor="ctr"/>
          <a:lstStyle/>
          <a:p>
            <a:endParaRPr lang="en-US"/>
          </a:p>
        </p:txBody>
      </p:sp>
      <p:sp>
        <p:nvSpPr>
          <p:cNvPr id="252974" name="Rectangle 46"/>
          <p:cNvSpPr>
            <a:spLocks noChangeArrowheads="1"/>
          </p:cNvSpPr>
          <p:nvPr/>
        </p:nvSpPr>
        <p:spPr bwMode="auto">
          <a:xfrm>
            <a:off x="6232525" y="6080125"/>
            <a:ext cx="811213" cy="457200"/>
          </a:xfrm>
          <a:prstGeom prst="rect">
            <a:avLst/>
          </a:prstGeom>
          <a:noFill/>
          <a:ln w="9525">
            <a:noFill/>
            <a:miter lim="800000"/>
            <a:headEnd/>
            <a:tailEnd/>
          </a:ln>
          <a:effectLst/>
        </p:spPr>
        <p:txBody>
          <a:bodyPr wrap="none" lIns="92075" tIns="46038" rIns="92075" bIns="46038">
            <a:spAutoFit/>
          </a:bodyPr>
          <a:lstStyle/>
          <a:p>
            <a:r>
              <a:rPr lang="en-US">
                <a:solidFill>
                  <a:schemeClr val="tx1"/>
                </a:solidFill>
                <a:effectLst>
                  <a:outerShdw blurRad="38100" dist="38100" dir="2700000" algn="tl">
                    <a:srgbClr val="C0C0C0"/>
                  </a:outerShdw>
                </a:effectLst>
              </a:rPr>
              <a:t>T&amp;C</a:t>
            </a:r>
          </a:p>
        </p:txBody>
      </p:sp>
      <p:sp>
        <p:nvSpPr>
          <p:cNvPr id="252975" name="Rectangle 47"/>
          <p:cNvSpPr>
            <a:spLocks noChangeArrowheads="1"/>
          </p:cNvSpPr>
          <p:nvPr/>
        </p:nvSpPr>
        <p:spPr bwMode="auto">
          <a:xfrm>
            <a:off x="7778750" y="6254750"/>
            <a:ext cx="596900" cy="63500"/>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252976" name="Line 48"/>
          <p:cNvSpPr>
            <a:spLocks noChangeShapeType="1"/>
          </p:cNvSpPr>
          <p:nvPr/>
        </p:nvSpPr>
        <p:spPr bwMode="auto">
          <a:xfrm flipH="1">
            <a:off x="5716588" y="6172200"/>
            <a:ext cx="379412" cy="0"/>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252977" name="Line 49"/>
          <p:cNvSpPr>
            <a:spLocks noChangeShapeType="1"/>
          </p:cNvSpPr>
          <p:nvPr/>
        </p:nvSpPr>
        <p:spPr bwMode="auto">
          <a:xfrm flipV="1">
            <a:off x="5715000" y="5335588"/>
            <a:ext cx="0" cy="83661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52978" name="Line 50"/>
          <p:cNvSpPr>
            <a:spLocks noChangeShapeType="1"/>
          </p:cNvSpPr>
          <p:nvPr/>
        </p:nvSpPr>
        <p:spPr bwMode="auto">
          <a:xfrm flipH="1">
            <a:off x="4421188" y="6248400"/>
            <a:ext cx="167481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52979" name="Line 51"/>
          <p:cNvSpPr>
            <a:spLocks noChangeShapeType="1"/>
          </p:cNvSpPr>
          <p:nvPr/>
        </p:nvSpPr>
        <p:spPr bwMode="auto">
          <a:xfrm flipV="1">
            <a:off x="4419600" y="5335588"/>
            <a:ext cx="0" cy="91281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52980" name="Line 52"/>
          <p:cNvSpPr>
            <a:spLocks noChangeShapeType="1"/>
          </p:cNvSpPr>
          <p:nvPr/>
        </p:nvSpPr>
        <p:spPr bwMode="auto">
          <a:xfrm flipH="1">
            <a:off x="2973388" y="6324600"/>
            <a:ext cx="312261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52981" name="Line 53"/>
          <p:cNvSpPr>
            <a:spLocks noChangeShapeType="1"/>
          </p:cNvSpPr>
          <p:nvPr/>
        </p:nvSpPr>
        <p:spPr bwMode="auto">
          <a:xfrm flipV="1">
            <a:off x="2971800" y="5335588"/>
            <a:ext cx="0" cy="98901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52982" name="Line 54"/>
          <p:cNvSpPr>
            <a:spLocks noChangeShapeType="1"/>
          </p:cNvSpPr>
          <p:nvPr/>
        </p:nvSpPr>
        <p:spPr bwMode="auto">
          <a:xfrm>
            <a:off x="7010400" y="5945188"/>
            <a:ext cx="0" cy="15081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52983" name="Line 55"/>
          <p:cNvSpPr>
            <a:spLocks noChangeShapeType="1"/>
          </p:cNvSpPr>
          <p:nvPr/>
        </p:nvSpPr>
        <p:spPr bwMode="auto">
          <a:xfrm flipH="1">
            <a:off x="2287588" y="6477000"/>
            <a:ext cx="380841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52984" name="Line 56"/>
          <p:cNvSpPr>
            <a:spLocks noChangeShapeType="1"/>
          </p:cNvSpPr>
          <p:nvPr/>
        </p:nvSpPr>
        <p:spPr bwMode="auto">
          <a:xfrm flipV="1">
            <a:off x="2286000" y="2820988"/>
            <a:ext cx="0" cy="365601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52985" name="Line 57"/>
          <p:cNvSpPr>
            <a:spLocks noChangeShapeType="1"/>
          </p:cNvSpPr>
          <p:nvPr/>
        </p:nvSpPr>
        <p:spPr bwMode="auto">
          <a:xfrm>
            <a:off x="2287588" y="2819400"/>
            <a:ext cx="121761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52986" name="Line 58"/>
          <p:cNvSpPr>
            <a:spLocks noChangeShapeType="1"/>
          </p:cNvSpPr>
          <p:nvPr/>
        </p:nvSpPr>
        <p:spPr bwMode="auto">
          <a:xfrm>
            <a:off x="6400800" y="3278188"/>
            <a:ext cx="0" cy="76041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52987" name="Line 59"/>
          <p:cNvSpPr>
            <a:spLocks noChangeShapeType="1"/>
          </p:cNvSpPr>
          <p:nvPr/>
        </p:nvSpPr>
        <p:spPr bwMode="auto">
          <a:xfrm>
            <a:off x="6400800" y="4116388"/>
            <a:ext cx="0" cy="197961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52988" name="Rectangle 60"/>
          <p:cNvSpPr>
            <a:spLocks noChangeArrowheads="1"/>
          </p:cNvSpPr>
          <p:nvPr/>
        </p:nvSpPr>
        <p:spPr bwMode="auto">
          <a:xfrm>
            <a:off x="7908925" y="5394325"/>
            <a:ext cx="1116013" cy="822325"/>
          </a:xfrm>
          <a:prstGeom prst="rect">
            <a:avLst/>
          </a:prstGeom>
          <a:noFill/>
          <a:ln w="9525">
            <a:noFill/>
            <a:miter lim="800000"/>
            <a:headEnd/>
            <a:tailEnd/>
          </a:ln>
          <a:effectLst/>
        </p:spPr>
        <p:txBody>
          <a:bodyPr wrap="none" lIns="92075" tIns="46038" rIns="92075" bIns="46038">
            <a:spAutoFit/>
          </a:bodyPr>
          <a:lstStyle/>
          <a:p>
            <a:r>
              <a:rPr lang="en-US">
                <a:solidFill>
                  <a:schemeClr val="tx1"/>
                </a:solidFill>
                <a:effectLst>
                  <a:outerShdw blurRad="38100" dist="38100" dir="2700000" algn="tl">
                    <a:srgbClr val="C0C0C0"/>
                  </a:outerShdw>
                </a:effectLst>
              </a:rPr>
              <a:t>Control</a:t>
            </a:r>
          </a:p>
          <a:p>
            <a:r>
              <a:rPr lang="en-US">
                <a:solidFill>
                  <a:schemeClr val="tx1"/>
                </a:solidFill>
                <a:effectLst>
                  <a:outerShdw blurRad="38100" dist="38100" dir="2700000" algn="tl">
                    <a:srgbClr val="C0C0C0"/>
                  </a:outerShdw>
                </a:effectLst>
              </a:rPr>
              <a:t>bus [8]</a:t>
            </a:r>
          </a:p>
        </p:txBody>
      </p:sp>
      <p:sp>
        <p:nvSpPr>
          <p:cNvPr id="252989" name="Line 61"/>
          <p:cNvSpPr>
            <a:spLocks noChangeShapeType="1"/>
          </p:cNvSpPr>
          <p:nvPr/>
        </p:nvSpPr>
        <p:spPr bwMode="auto">
          <a:xfrm>
            <a:off x="8307388" y="2362200"/>
            <a:ext cx="531812" cy="0"/>
          </a:xfrm>
          <a:prstGeom prst="line">
            <a:avLst/>
          </a:prstGeom>
          <a:noFill/>
          <a:ln w="12700">
            <a:solidFill>
              <a:schemeClr val="tx1"/>
            </a:solidFill>
            <a:round/>
            <a:headEnd type="none" w="sm" len="sm"/>
            <a:tailEnd type="stealth" w="med" len="lg"/>
          </a:ln>
          <a:effectLst/>
        </p:spPr>
        <p:txBody>
          <a:bodyPr wrap="none" anchor="ctr"/>
          <a:lstStyle/>
          <a:p>
            <a:endParaRPr lang="en-US"/>
          </a:p>
        </p:txBody>
      </p:sp>
      <p:sp>
        <p:nvSpPr>
          <p:cNvPr id="252990" name="Line 62"/>
          <p:cNvSpPr>
            <a:spLocks noChangeShapeType="1"/>
          </p:cNvSpPr>
          <p:nvPr/>
        </p:nvSpPr>
        <p:spPr bwMode="auto">
          <a:xfrm>
            <a:off x="8383588" y="3810000"/>
            <a:ext cx="531812" cy="0"/>
          </a:xfrm>
          <a:prstGeom prst="line">
            <a:avLst/>
          </a:prstGeom>
          <a:noFill/>
          <a:ln w="12700">
            <a:solidFill>
              <a:schemeClr val="tx1"/>
            </a:solidFill>
            <a:round/>
            <a:headEnd type="stealth" w="med" len="lg"/>
            <a:tailEnd type="stealth" w="med" len="lg"/>
          </a:ln>
          <a:effectLst/>
        </p:spPr>
        <p:txBody>
          <a:bodyPr wrap="none" anchor="ctr"/>
          <a:lstStyle/>
          <a:p>
            <a:endParaRPr lang="en-US"/>
          </a:p>
        </p:txBody>
      </p:sp>
      <p:sp>
        <p:nvSpPr>
          <p:cNvPr id="252991" name="Line 63"/>
          <p:cNvSpPr>
            <a:spLocks noChangeShapeType="1"/>
          </p:cNvSpPr>
          <p:nvPr/>
        </p:nvSpPr>
        <p:spPr bwMode="auto">
          <a:xfrm>
            <a:off x="8383588" y="6629400"/>
            <a:ext cx="531812" cy="0"/>
          </a:xfrm>
          <a:prstGeom prst="line">
            <a:avLst/>
          </a:prstGeom>
          <a:noFill/>
          <a:ln w="12700">
            <a:solidFill>
              <a:schemeClr val="tx1"/>
            </a:solidFill>
            <a:round/>
            <a:headEnd type="none" w="sm" len="sm"/>
            <a:tailEnd type="stealth" w="med" len="lg"/>
          </a:ln>
          <a:effectLst/>
        </p:spPr>
        <p:txBody>
          <a:bodyPr wrap="none" anchor="ctr"/>
          <a:lstStyle/>
          <a:p>
            <a:endParaRPr lang="en-US"/>
          </a:p>
        </p:txBody>
      </p:sp>
      <p:sp>
        <p:nvSpPr>
          <p:cNvPr id="252992" name="Line 64"/>
          <p:cNvSpPr>
            <a:spLocks noChangeShapeType="1"/>
          </p:cNvSpPr>
          <p:nvPr/>
        </p:nvSpPr>
        <p:spPr bwMode="auto">
          <a:xfrm flipH="1">
            <a:off x="8383588" y="6477000"/>
            <a:ext cx="531812" cy="0"/>
          </a:xfrm>
          <a:prstGeom prst="line">
            <a:avLst/>
          </a:prstGeom>
          <a:noFill/>
          <a:ln w="12700">
            <a:solidFill>
              <a:schemeClr val="tx1"/>
            </a:solidFill>
            <a:round/>
            <a:headEnd type="none" w="sm" len="sm"/>
            <a:tailEnd type="stealth" w="med" len="lg"/>
          </a:ln>
          <a:effectLst/>
        </p:spPr>
        <p:txBody>
          <a:bodyPr wrap="none" anchor="ctr"/>
          <a:lstStyle/>
          <a:p>
            <a:endParaRPr lang="en-US"/>
          </a:p>
        </p:txBody>
      </p:sp>
      <p:sp>
        <p:nvSpPr>
          <p:cNvPr id="252993" name="Rectangle 65"/>
          <p:cNvSpPr>
            <a:spLocks noChangeArrowheads="1"/>
          </p:cNvSpPr>
          <p:nvPr/>
        </p:nvSpPr>
        <p:spPr bwMode="auto">
          <a:xfrm>
            <a:off x="1965325" y="1127125"/>
            <a:ext cx="844550" cy="457200"/>
          </a:xfrm>
          <a:prstGeom prst="rect">
            <a:avLst/>
          </a:prstGeom>
          <a:noFill/>
          <a:ln w="9525">
            <a:noFill/>
            <a:miter lim="800000"/>
            <a:headEnd/>
            <a:tailEnd/>
          </a:ln>
          <a:effectLst/>
        </p:spPr>
        <p:txBody>
          <a:bodyPr wrap="none" lIns="92075" tIns="46038" rIns="92075" bIns="46038">
            <a:spAutoFit/>
          </a:bodyPr>
          <a:lstStyle/>
          <a:p>
            <a:r>
              <a:rPr lang="en-US">
                <a:solidFill>
                  <a:schemeClr val="tx1"/>
                </a:solidFill>
                <a:effectLst>
                  <a:outerShdw blurRad="38100" dist="38100" dir="2700000" algn="tl">
                    <a:srgbClr val="C0C0C0"/>
                  </a:outerShdw>
                </a:effectLst>
              </a:rPr>
              <a:t>MPU</a:t>
            </a:r>
          </a:p>
        </p:txBody>
      </p:sp>
      <p:sp>
        <p:nvSpPr>
          <p:cNvPr id="252994" name="Rectangle 66"/>
          <p:cNvSpPr>
            <a:spLocks noChangeArrowheads="1"/>
          </p:cNvSpPr>
          <p:nvPr/>
        </p:nvSpPr>
        <p:spPr bwMode="auto">
          <a:xfrm>
            <a:off x="0" y="1066800"/>
            <a:ext cx="1828800" cy="5254625"/>
          </a:xfrm>
          <a:prstGeom prst="rect">
            <a:avLst/>
          </a:prstGeom>
          <a:noFill/>
          <a:ln w="9525">
            <a:noFill/>
            <a:round/>
            <a:headEnd/>
            <a:tailEnd/>
          </a:ln>
          <a:effectLst/>
        </p:spPr>
        <p:txBody>
          <a:bodyPr lIns="92075" tIns="46038" rIns="92075" bIns="46038"/>
          <a:lstStyle/>
          <a:p>
            <a:pPr marL="223838" indent="-223838" defTabSz="457200">
              <a:lnSpc>
                <a:spcPct val="87000"/>
              </a:lnSpc>
              <a:spcBef>
                <a:spcPts val="700"/>
              </a:spcBef>
              <a:buClr>
                <a:srgbClr val="000000"/>
              </a:buClr>
              <a:buSzPct val="100000"/>
              <a:buFont typeface="Helvetica" pitchFamily="32" charset="0"/>
              <a:buChar char="•"/>
            </a:pPr>
            <a:r>
              <a:rPr lang="en-US" sz="1600">
                <a:solidFill>
                  <a:srgbClr val="000000"/>
                </a:solidFill>
                <a:latin typeface="Helvetica" pitchFamily="32" charset="0"/>
                <a:cs typeface="Lucida Sans Unicode" pitchFamily="34" charset="0"/>
              </a:rPr>
              <a:t>Internal Registers:</a:t>
            </a:r>
          </a:p>
          <a:p>
            <a:pPr marL="569913" lvl="1" indent="-228600" defTabSz="457200">
              <a:lnSpc>
                <a:spcPct val="87000"/>
              </a:lnSpc>
              <a:spcBef>
                <a:spcPts val="600"/>
              </a:spcBef>
              <a:buClr>
                <a:srgbClr val="000000"/>
              </a:buClr>
              <a:buSzPct val="100000"/>
              <a:buFont typeface="Helvetica" pitchFamily="32" charset="0"/>
              <a:buChar char="–"/>
            </a:pPr>
            <a:r>
              <a:rPr lang="en-US" sz="1400">
                <a:solidFill>
                  <a:srgbClr val="000000"/>
                </a:solidFill>
                <a:latin typeface="Helvetica" pitchFamily="32" charset="0"/>
                <a:cs typeface="Lucida Sans Unicode" pitchFamily="34" charset="0"/>
              </a:rPr>
              <a:t>Data Address Register, Program Counter,</a:t>
            </a:r>
          </a:p>
          <a:p>
            <a:pPr marL="569913" lvl="1" indent="-228600" defTabSz="457200">
              <a:lnSpc>
                <a:spcPct val="87000"/>
              </a:lnSpc>
              <a:spcBef>
                <a:spcPts val="600"/>
              </a:spcBef>
              <a:buClr>
                <a:srgbClr val="000000"/>
              </a:buClr>
              <a:buSzPct val="100000"/>
              <a:buFont typeface="Helvetica" pitchFamily="32" charset="0"/>
              <a:buChar char="–"/>
            </a:pPr>
            <a:r>
              <a:rPr lang="en-US" sz="1400">
                <a:solidFill>
                  <a:srgbClr val="000000"/>
                </a:solidFill>
                <a:latin typeface="Helvetica" pitchFamily="32" charset="0"/>
                <a:cs typeface="Lucida Sans Unicode" pitchFamily="34" charset="0"/>
              </a:rPr>
              <a:t>Data Register, Accumulator, Instruction Reg.</a:t>
            </a:r>
          </a:p>
          <a:p>
            <a:pPr marL="223838" indent="-223838" defTabSz="457200">
              <a:lnSpc>
                <a:spcPct val="87000"/>
              </a:lnSpc>
              <a:spcBef>
                <a:spcPts val="700"/>
              </a:spcBef>
              <a:buClr>
                <a:srgbClr val="000000"/>
              </a:buClr>
              <a:buSzPct val="100000"/>
              <a:buFont typeface="Helvetica" pitchFamily="32" charset="0"/>
              <a:buChar char="•"/>
            </a:pPr>
            <a:r>
              <a:rPr lang="en-US" sz="1600">
                <a:solidFill>
                  <a:srgbClr val="000000"/>
                </a:solidFill>
                <a:latin typeface="Helvetica" pitchFamily="32" charset="0"/>
                <a:cs typeface="Lucida Sans Unicode" pitchFamily="34" charset="0"/>
              </a:rPr>
              <a:t>Arithmetic-Logic Unit</a:t>
            </a:r>
          </a:p>
          <a:p>
            <a:pPr marL="223838" indent="-223838" defTabSz="457200">
              <a:lnSpc>
                <a:spcPct val="87000"/>
              </a:lnSpc>
              <a:spcBef>
                <a:spcPts val="700"/>
              </a:spcBef>
              <a:buClr>
                <a:srgbClr val="000000"/>
              </a:buClr>
              <a:buSzPct val="100000"/>
              <a:buFont typeface="Helvetica" pitchFamily="32" charset="0"/>
              <a:buChar char="•"/>
            </a:pPr>
            <a:r>
              <a:rPr lang="en-US" sz="1600">
                <a:solidFill>
                  <a:srgbClr val="000000"/>
                </a:solidFill>
                <a:latin typeface="Helvetica" pitchFamily="32" charset="0"/>
                <a:cs typeface="Lucida Sans Unicode" pitchFamily="34" charset="0"/>
              </a:rPr>
              <a:t>Timing &amp; Control Unit</a:t>
            </a:r>
          </a:p>
          <a:p>
            <a:pPr marL="223838" indent="-223838" defTabSz="457200">
              <a:lnSpc>
                <a:spcPct val="87000"/>
              </a:lnSpc>
              <a:spcBef>
                <a:spcPts val="700"/>
              </a:spcBef>
              <a:buClr>
                <a:srgbClr val="000000"/>
              </a:buClr>
              <a:buSzPct val="100000"/>
              <a:buFont typeface="Helvetica" pitchFamily="32" charset="0"/>
              <a:buChar char="•"/>
            </a:pPr>
            <a:r>
              <a:rPr lang="en-US" sz="1600">
                <a:solidFill>
                  <a:srgbClr val="000000"/>
                </a:solidFill>
                <a:latin typeface="Helvetica" pitchFamily="32" charset="0"/>
                <a:cs typeface="Lucida Sans Unicode" pitchFamily="34" charset="0"/>
              </a:rPr>
              <a:t>Address, Data, Control Buses</a:t>
            </a:r>
          </a:p>
          <a:p>
            <a:pPr marL="223838" indent="-223838" defTabSz="457200">
              <a:lnSpc>
                <a:spcPct val="87000"/>
              </a:lnSpc>
              <a:spcBef>
                <a:spcPts val="700"/>
              </a:spcBef>
              <a:buClr>
                <a:srgbClr val="000000"/>
              </a:buClr>
              <a:buSzPct val="100000"/>
              <a:buFont typeface="Helvetica" pitchFamily="32" charset="0"/>
              <a:buChar char="•"/>
            </a:pPr>
            <a:r>
              <a:rPr lang="en-US" sz="1600">
                <a:solidFill>
                  <a:srgbClr val="000000"/>
                </a:solidFill>
                <a:latin typeface="Helvetica" pitchFamily="32" charset="0"/>
                <a:cs typeface="Lucida Sans Unicode" pitchFamily="34" charset="0"/>
              </a:rPr>
              <a:t>Instruction Decoder </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5900455-DC7D-4BE9-AF2F-6CBD2B5D1F0B}" type="slidenum">
              <a:rPr lang="en-US"/>
              <a:pPr/>
              <a:t>159</a:t>
            </a:fld>
            <a:endParaRPr lang="en-US"/>
          </a:p>
        </p:txBody>
      </p:sp>
      <p:sp>
        <p:nvSpPr>
          <p:cNvPr id="2056" name="Rectangle 8"/>
          <p:cNvSpPr>
            <a:spLocks noChangeArrowheads="1"/>
          </p:cNvSpPr>
          <p:nvPr/>
        </p:nvSpPr>
        <p:spPr bwMode="auto">
          <a:xfrm>
            <a:off x="685800" y="1066800"/>
            <a:ext cx="7086600" cy="987425"/>
          </a:xfrm>
          <a:prstGeom prst="rect">
            <a:avLst/>
          </a:prstGeom>
          <a:noFill/>
          <a:ln w="9525">
            <a:noFill/>
            <a:miter lim="800000"/>
            <a:headEnd/>
            <a:tailEnd/>
          </a:ln>
          <a:effectLst/>
        </p:spPr>
        <p:txBody>
          <a:bodyPr anchor="ctr"/>
          <a:lstStyle/>
          <a:p>
            <a:r>
              <a:rPr lang="en-US" sz="4000" u="sng">
                <a:solidFill>
                  <a:srgbClr val="003399"/>
                </a:solidFill>
              </a:rPr>
              <a:t>CONTENTS</a:t>
            </a:r>
          </a:p>
        </p:txBody>
      </p:sp>
      <p:sp>
        <p:nvSpPr>
          <p:cNvPr id="2057" name="Rectangle 9"/>
          <p:cNvSpPr>
            <a:spLocks noChangeArrowheads="1"/>
          </p:cNvSpPr>
          <p:nvPr/>
        </p:nvSpPr>
        <p:spPr bwMode="auto">
          <a:xfrm>
            <a:off x="533400" y="2133600"/>
            <a:ext cx="7620000" cy="4343400"/>
          </a:xfrm>
          <a:prstGeom prst="rect">
            <a:avLst/>
          </a:prstGeom>
          <a:noFill/>
          <a:ln w="9525">
            <a:noFill/>
            <a:miter lim="800000"/>
            <a:headEnd/>
            <a:tailEnd/>
          </a:ln>
          <a:effectLst/>
        </p:spPr>
        <p:txBody>
          <a:bodyPr/>
          <a:lstStyle/>
          <a:p>
            <a:pPr marL="342900" indent="-342900">
              <a:spcBef>
                <a:spcPct val="20000"/>
              </a:spcBef>
            </a:pPr>
            <a:r>
              <a:rPr lang="en-US" sz="3600">
                <a:solidFill>
                  <a:srgbClr val="0066FF"/>
                </a:solidFill>
                <a:latin typeface="Times New Roman" pitchFamily="18" charset="0"/>
              </a:rPr>
              <a:t>Introduction</a:t>
            </a:r>
          </a:p>
          <a:p>
            <a:pPr marL="342900" indent="-342900">
              <a:spcBef>
                <a:spcPct val="20000"/>
              </a:spcBef>
              <a:buFontTx/>
              <a:buChar char="•"/>
            </a:pPr>
            <a:r>
              <a:rPr lang="en-US" sz="3600">
                <a:latin typeface="Times New Roman" pitchFamily="18" charset="0"/>
              </a:rPr>
              <a:t>RAM,ROM,PROM,EPROM</a:t>
            </a:r>
          </a:p>
          <a:p>
            <a:pPr marL="342900" indent="-342900">
              <a:spcBef>
                <a:spcPct val="20000"/>
              </a:spcBef>
              <a:buFontTx/>
              <a:buChar char="•"/>
            </a:pPr>
            <a:r>
              <a:rPr lang="en-US" sz="3600">
                <a:latin typeface="Times New Roman" pitchFamily="18" charset="0"/>
              </a:rPr>
              <a:t>Auxiliary Storage Devices-Magnetic Tape, Hard Disk, Floppy Disk</a:t>
            </a:r>
          </a:p>
          <a:p>
            <a:pPr marL="342900" indent="-342900">
              <a:spcBef>
                <a:spcPct val="20000"/>
              </a:spcBef>
              <a:buFontTx/>
              <a:buChar char="•"/>
            </a:pPr>
            <a:r>
              <a:rPr lang="en-US" sz="3600">
                <a:latin typeface="Times New Roman" pitchFamily="18" charset="0"/>
              </a:rPr>
              <a:t>Optical Disks: CD-R Drive,CD-RW disks,DVD,Blue ray Discs.</a:t>
            </a:r>
            <a:endParaRPr lang="en-US" sz="3200"/>
          </a:p>
          <a:p>
            <a:pPr marL="342900" indent="-342900">
              <a:spcBef>
                <a:spcPct val="20000"/>
              </a:spcBef>
              <a:buFontTx/>
              <a:buChar char="•"/>
            </a:pPr>
            <a:endParaRPr lang="en-US" sz="3200"/>
          </a:p>
        </p:txBody>
      </p:sp>
      <p:sp>
        <p:nvSpPr>
          <p:cNvPr id="2062" name="Line 14"/>
          <p:cNvSpPr>
            <a:spLocks noChangeShapeType="1"/>
          </p:cNvSpPr>
          <p:nvPr/>
        </p:nvSpPr>
        <p:spPr bwMode="auto">
          <a:xfrm>
            <a:off x="1320800" y="5243513"/>
            <a:ext cx="0" cy="39370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ChangeArrowheads="1"/>
          </p:cNvSpPr>
          <p:nvPr/>
        </p:nvSpPr>
        <p:spPr bwMode="auto">
          <a:xfrm>
            <a:off x="762000" y="304800"/>
            <a:ext cx="7772400" cy="1143000"/>
          </a:xfrm>
          <a:prstGeom prst="rect">
            <a:avLst/>
          </a:prstGeom>
          <a:noFill/>
          <a:ln w="9525">
            <a:noFill/>
            <a:miter lim="800000"/>
            <a:headEnd/>
            <a:tailEnd/>
          </a:ln>
          <a:effectLst/>
        </p:spPr>
        <p:txBody>
          <a:bodyPr anchor="ctr"/>
          <a:lstStyle/>
          <a:p>
            <a:pPr algn="ctr"/>
            <a:r>
              <a:rPr lang="en-US" sz="4000" u="sng" dirty="0">
                <a:solidFill>
                  <a:srgbClr val="003399"/>
                </a:solidFill>
              </a:rPr>
              <a:t>Introduction To Computers</a:t>
            </a:r>
          </a:p>
        </p:txBody>
      </p:sp>
      <p:pic>
        <p:nvPicPr>
          <p:cNvPr id="50219" name="Picture 43"/>
          <p:cNvPicPr>
            <a:picLocks noChangeArrowheads="1"/>
          </p:cNvPicPr>
          <p:nvPr/>
        </p:nvPicPr>
        <p:blipFill>
          <a:blip r:embed="rId2"/>
          <a:srcRect t="27429"/>
          <a:stretch>
            <a:fillRect/>
          </a:stretch>
        </p:blipFill>
        <p:spPr bwMode="auto">
          <a:xfrm>
            <a:off x="304800" y="0"/>
            <a:ext cx="8839200" cy="6629400"/>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3429B929-590D-4DCA-8C98-BFAA53668D95}" type="slidenum">
              <a:rPr lang="en-US"/>
              <a:pPr/>
              <a:t>160</a:t>
            </a:fld>
            <a:endParaRPr lang="en-US"/>
          </a:p>
        </p:txBody>
      </p:sp>
      <p:sp>
        <p:nvSpPr>
          <p:cNvPr id="104450" name="Rectangle 2"/>
          <p:cNvSpPr>
            <a:spLocks noChangeArrowheads="1"/>
          </p:cNvSpPr>
          <p:nvPr/>
        </p:nvSpPr>
        <p:spPr bwMode="auto">
          <a:xfrm>
            <a:off x="609600" y="1981200"/>
            <a:ext cx="7620000" cy="4343400"/>
          </a:xfrm>
          <a:prstGeom prst="rect">
            <a:avLst/>
          </a:prstGeom>
          <a:noFill/>
          <a:ln w="9525">
            <a:noFill/>
            <a:miter lim="800000"/>
            <a:headEnd/>
            <a:tailEnd/>
          </a:ln>
          <a:effectLst/>
        </p:spPr>
        <p:txBody>
          <a:bodyPr/>
          <a:lstStyle/>
          <a:p>
            <a:pPr marL="342900" indent="-342900">
              <a:spcBef>
                <a:spcPct val="20000"/>
              </a:spcBef>
              <a:buFontTx/>
              <a:buChar char="•"/>
            </a:pPr>
            <a:endParaRPr lang="en-US" sz="3600">
              <a:latin typeface="Times New Roman" pitchFamily="18" charset="0"/>
            </a:endParaRPr>
          </a:p>
          <a:p>
            <a:pPr marL="742950" lvl="1" indent="-285750">
              <a:spcBef>
                <a:spcPct val="20000"/>
              </a:spcBef>
              <a:buFontTx/>
              <a:buChar char="–"/>
            </a:pPr>
            <a:endParaRPr lang="en-US" sz="2800"/>
          </a:p>
          <a:p>
            <a:pPr marL="742950" lvl="1" indent="-285750">
              <a:spcBef>
                <a:spcPct val="20000"/>
              </a:spcBef>
              <a:buFontTx/>
              <a:buChar char="–"/>
            </a:pPr>
            <a:endParaRPr lang="en-US" sz="2800"/>
          </a:p>
          <a:p>
            <a:pPr marL="342900" indent="-342900">
              <a:spcBef>
                <a:spcPct val="20000"/>
              </a:spcBef>
              <a:buFontTx/>
              <a:buChar char="•"/>
            </a:pPr>
            <a:endParaRPr lang="en-US" sz="3200"/>
          </a:p>
        </p:txBody>
      </p:sp>
      <p:sp>
        <p:nvSpPr>
          <p:cNvPr id="104451" name="Line 3"/>
          <p:cNvSpPr>
            <a:spLocks noChangeShapeType="1"/>
          </p:cNvSpPr>
          <p:nvPr/>
        </p:nvSpPr>
        <p:spPr bwMode="auto">
          <a:xfrm>
            <a:off x="1320800" y="5243513"/>
            <a:ext cx="0" cy="393700"/>
          </a:xfrm>
          <a:prstGeom prst="line">
            <a:avLst/>
          </a:prstGeom>
          <a:noFill/>
          <a:ln w="9525">
            <a:solidFill>
              <a:schemeClr val="tx1"/>
            </a:solidFill>
            <a:round/>
            <a:headEnd/>
            <a:tailEnd/>
          </a:ln>
          <a:effectLst/>
        </p:spPr>
        <p:txBody>
          <a:bodyPr/>
          <a:lstStyle/>
          <a:p>
            <a:endParaRPr lang="en-US"/>
          </a:p>
        </p:txBody>
      </p:sp>
      <p:pic>
        <p:nvPicPr>
          <p:cNvPr id="104452" name="Picture 4" descr="buses2"/>
          <p:cNvPicPr>
            <a:picLocks noChangeAspect="1" noChangeArrowheads="1"/>
          </p:cNvPicPr>
          <p:nvPr/>
        </p:nvPicPr>
        <p:blipFill>
          <a:blip r:embed="rId2"/>
          <a:srcRect/>
          <a:stretch>
            <a:fillRect/>
          </a:stretch>
        </p:blipFill>
        <p:spPr bwMode="auto">
          <a:xfrm>
            <a:off x="533400" y="1143000"/>
            <a:ext cx="7835900" cy="5368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26445336-A7D8-4773-861E-98354493FBB7}" type="slidenum">
              <a:rPr lang="en-US"/>
              <a:pPr/>
              <a:t>161</a:t>
            </a:fld>
            <a:endParaRPr lang="en-US"/>
          </a:p>
        </p:txBody>
      </p:sp>
      <p:sp>
        <p:nvSpPr>
          <p:cNvPr id="105474" name="Rectangle 2"/>
          <p:cNvSpPr>
            <a:spLocks noChangeArrowheads="1"/>
          </p:cNvSpPr>
          <p:nvPr/>
        </p:nvSpPr>
        <p:spPr bwMode="auto">
          <a:xfrm>
            <a:off x="1066800" y="609600"/>
            <a:ext cx="6934200" cy="1066800"/>
          </a:xfrm>
          <a:prstGeom prst="rect">
            <a:avLst/>
          </a:prstGeom>
          <a:noFill/>
          <a:ln w="9525">
            <a:noFill/>
            <a:miter lim="800000"/>
            <a:headEnd/>
            <a:tailEnd/>
          </a:ln>
          <a:effectLst/>
        </p:spPr>
        <p:txBody>
          <a:bodyPr anchor="ctr"/>
          <a:lstStyle/>
          <a:p>
            <a:pPr algn="ctr"/>
            <a:r>
              <a:rPr lang="en-US" sz="3600">
                <a:solidFill>
                  <a:srgbClr val="003399"/>
                </a:solidFill>
              </a:rPr>
              <a:t>Memory</a:t>
            </a:r>
          </a:p>
        </p:txBody>
      </p:sp>
      <p:sp>
        <p:nvSpPr>
          <p:cNvPr id="105475" name="Rectangle 3"/>
          <p:cNvSpPr>
            <a:spLocks noChangeArrowheads="1"/>
          </p:cNvSpPr>
          <p:nvPr/>
        </p:nvSpPr>
        <p:spPr bwMode="auto">
          <a:xfrm>
            <a:off x="609600" y="1981200"/>
            <a:ext cx="7620000" cy="4343400"/>
          </a:xfrm>
          <a:prstGeom prst="rect">
            <a:avLst/>
          </a:prstGeom>
          <a:noFill/>
          <a:ln w="9525">
            <a:noFill/>
            <a:miter lim="800000"/>
            <a:headEnd/>
            <a:tailEnd/>
          </a:ln>
          <a:effectLst/>
        </p:spPr>
        <p:txBody>
          <a:bodyPr/>
          <a:lstStyle/>
          <a:p>
            <a:pPr marL="742950" lvl="1" indent="-285750">
              <a:spcBef>
                <a:spcPct val="20000"/>
              </a:spcBef>
            </a:pPr>
            <a:endParaRPr lang="en-US" sz="3200">
              <a:latin typeface="Times New Roman" pitchFamily="18" charset="0"/>
            </a:endParaRPr>
          </a:p>
          <a:p>
            <a:pPr marL="742950" lvl="1" indent="-285750">
              <a:spcBef>
                <a:spcPct val="20000"/>
              </a:spcBef>
              <a:buFontTx/>
              <a:buChar char="–"/>
            </a:pPr>
            <a:endParaRPr lang="en-US" sz="3200">
              <a:latin typeface="Times New Roman" pitchFamily="18" charset="0"/>
            </a:endParaRPr>
          </a:p>
          <a:p>
            <a:pPr marL="342900" indent="-342900">
              <a:spcBef>
                <a:spcPct val="20000"/>
              </a:spcBef>
              <a:buFontTx/>
              <a:buChar char="•"/>
            </a:pPr>
            <a:endParaRPr lang="en-US" sz="3600">
              <a:latin typeface="Times New Roman" pitchFamily="18" charset="0"/>
            </a:endParaRPr>
          </a:p>
          <a:p>
            <a:pPr marL="742950" lvl="1" indent="-285750">
              <a:spcBef>
                <a:spcPct val="20000"/>
              </a:spcBef>
              <a:buFontTx/>
              <a:buChar char="–"/>
            </a:pPr>
            <a:endParaRPr lang="en-US" sz="2800"/>
          </a:p>
          <a:p>
            <a:pPr marL="742950" lvl="1" indent="-285750">
              <a:spcBef>
                <a:spcPct val="20000"/>
              </a:spcBef>
              <a:buFontTx/>
              <a:buChar char="–"/>
            </a:pPr>
            <a:endParaRPr lang="en-US" sz="2800"/>
          </a:p>
          <a:p>
            <a:pPr marL="342900" indent="-342900">
              <a:spcBef>
                <a:spcPct val="20000"/>
              </a:spcBef>
              <a:buFontTx/>
              <a:buChar char="•"/>
            </a:pPr>
            <a:endParaRPr lang="en-US" sz="3200"/>
          </a:p>
        </p:txBody>
      </p:sp>
      <p:sp>
        <p:nvSpPr>
          <p:cNvPr id="105476" name="Line 4"/>
          <p:cNvSpPr>
            <a:spLocks noChangeShapeType="1"/>
          </p:cNvSpPr>
          <p:nvPr/>
        </p:nvSpPr>
        <p:spPr bwMode="auto">
          <a:xfrm>
            <a:off x="1320800" y="5243513"/>
            <a:ext cx="0" cy="393700"/>
          </a:xfrm>
          <a:prstGeom prst="line">
            <a:avLst/>
          </a:prstGeom>
          <a:noFill/>
          <a:ln w="9525">
            <a:solidFill>
              <a:schemeClr val="tx1"/>
            </a:solidFill>
            <a:round/>
            <a:headEnd/>
            <a:tailEnd/>
          </a:ln>
          <a:effectLst/>
        </p:spPr>
        <p:txBody>
          <a:bodyPr/>
          <a:lstStyle/>
          <a:p>
            <a:endParaRPr lang="en-US"/>
          </a:p>
        </p:txBody>
      </p:sp>
      <p:pic>
        <p:nvPicPr>
          <p:cNvPr id="105477" name="Picture 5" descr="high level view of a computer"/>
          <p:cNvPicPr>
            <a:picLocks noChangeAspect="1" noChangeArrowheads="1"/>
          </p:cNvPicPr>
          <p:nvPr/>
        </p:nvPicPr>
        <p:blipFill>
          <a:blip r:embed="rId2"/>
          <a:srcRect/>
          <a:stretch>
            <a:fillRect/>
          </a:stretch>
        </p:blipFill>
        <p:spPr bwMode="auto">
          <a:xfrm>
            <a:off x="1066800" y="1600200"/>
            <a:ext cx="6999288" cy="4648200"/>
          </a:xfrm>
          <a:prstGeom prst="rect">
            <a:avLst/>
          </a:prstGeom>
          <a:noFill/>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BA2CEB2D-205F-4E78-928D-3FD51DB42B59}" type="slidenum">
              <a:rPr lang="en-US"/>
              <a:pPr/>
              <a:t>162</a:t>
            </a:fld>
            <a:endParaRPr lang="en-US"/>
          </a:p>
        </p:txBody>
      </p:sp>
      <p:sp>
        <p:nvSpPr>
          <p:cNvPr id="77826" name="Rectangle 2"/>
          <p:cNvSpPr>
            <a:spLocks noChangeArrowheads="1"/>
          </p:cNvSpPr>
          <p:nvPr/>
        </p:nvSpPr>
        <p:spPr bwMode="auto">
          <a:xfrm>
            <a:off x="685800" y="381000"/>
            <a:ext cx="7086600" cy="987425"/>
          </a:xfrm>
          <a:prstGeom prst="rect">
            <a:avLst/>
          </a:prstGeom>
          <a:noFill/>
          <a:ln w="9525">
            <a:noFill/>
            <a:miter lim="800000"/>
            <a:headEnd/>
            <a:tailEnd/>
          </a:ln>
          <a:effectLst/>
        </p:spPr>
        <p:txBody>
          <a:bodyPr anchor="ctr"/>
          <a:lstStyle/>
          <a:p>
            <a:r>
              <a:rPr lang="en-US" sz="4000" u="sng">
                <a:solidFill>
                  <a:srgbClr val="003399"/>
                </a:solidFill>
              </a:rPr>
              <a:t>1. Introduction</a:t>
            </a:r>
          </a:p>
        </p:txBody>
      </p:sp>
      <p:sp>
        <p:nvSpPr>
          <p:cNvPr id="77827" name="Rectangle 3"/>
          <p:cNvSpPr>
            <a:spLocks noChangeArrowheads="1"/>
          </p:cNvSpPr>
          <p:nvPr/>
        </p:nvSpPr>
        <p:spPr bwMode="auto">
          <a:xfrm>
            <a:off x="381000" y="1981200"/>
            <a:ext cx="8610600" cy="4343400"/>
          </a:xfrm>
          <a:prstGeom prst="rect">
            <a:avLst/>
          </a:prstGeom>
          <a:noFill/>
          <a:ln w="9525">
            <a:noFill/>
            <a:miter lim="800000"/>
            <a:headEnd/>
            <a:tailEnd/>
          </a:ln>
          <a:effectLst/>
        </p:spPr>
        <p:txBody>
          <a:bodyPr/>
          <a:lstStyle/>
          <a:p>
            <a:pPr marL="342900" indent="-342900">
              <a:spcBef>
                <a:spcPct val="20000"/>
              </a:spcBef>
              <a:buFontTx/>
              <a:buChar char="•"/>
            </a:pPr>
            <a:r>
              <a:rPr lang="en-US" sz="3600">
                <a:solidFill>
                  <a:schemeClr val="accent2"/>
                </a:solidFill>
                <a:latin typeface="Times New Roman" pitchFamily="18" charset="0"/>
              </a:rPr>
              <a:t>Memory  Devices</a:t>
            </a:r>
            <a:r>
              <a:rPr lang="en-US" sz="3600">
                <a:latin typeface="Times New Roman" pitchFamily="18" charset="0"/>
              </a:rPr>
              <a:t> (RAM,ROM,PROM,EPROM)</a:t>
            </a:r>
          </a:p>
          <a:p>
            <a:pPr marL="342900" indent="-342900">
              <a:spcBef>
                <a:spcPct val="20000"/>
              </a:spcBef>
              <a:buFontTx/>
              <a:buChar char="•"/>
            </a:pPr>
            <a:r>
              <a:rPr lang="en-US" sz="3600">
                <a:solidFill>
                  <a:schemeClr val="accent2"/>
                </a:solidFill>
                <a:latin typeface="Times New Roman" pitchFamily="18" charset="0"/>
              </a:rPr>
              <a:t>Storage Devices</a:t>
            </a:r>
            <a:r>
              <a:rPr lang="en-US" sz="3600">
                <a:latin typeface="Times New Roman" pitchFamily="18" charset="0"/>
              </a:rPr>
              <a:t> (Auxiliary Storage Devices-Magnetic Tape, Hard Disk, Floppy Disk .Optical Disks: CD-R Drive,CD-RW disks,DVD,Blue ray Discs)</a:t>
            </a:r>
            <a:endParaRPr lang="en-US" sz="3200"/>
          </a:p>
        </p:txBody>
      </p:sp>
      <p:sp>
        <p:nvSpPr>
          <p:cNvPr id="77828" name="Line 4"/>
          <p:cNvSpPr>
            <a:spLocks noChangeShapeType="1"/>
          </p:cNvSpPr>
          <p:nvPr/>
        </p:nvSpPr>
        <p:spPr bwMode="auto">
          <a:xfrm>
            <a:off x="1320800" y="5243513"/>
            <a:ext cx="0" cy="39370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3A12F90-A0BD-4D1F-A903-5738FBAE79C5}" type="slidenum">
              <a:rPr lang="en-US"/>
              <a:pPr/>
              <a:t>163</a:t>
            </a:fld>
            <a:endParaRPr lang="en-US"/>
          </a:p>
        </p:txBody>
      </p:sp>
      <p:pic>
        <p:nvPicPr>
          <p:cNvPr id="25606" name="Picture 6" descr="CPU"/>
          <p:cNvPicPr>
            <a:picLocks noChangeAspect="1" noChangeArrowheads="1"/>
          </p:cNvPicPr>
          <p:nvPr/>
        </p:nvPicPr>
        <p:blipFill>
          <a:blip r:embed="rId2"/>
          <a:srcRect/>
          <a:stretch>
            <a:fillRect/>
          </a:stretch>
        </p:blipFill>
        <p:spPr bwMode="auto">
          <a:xfrm>
            <a:off x="990600" y="990600"/>
            <a:ext cx="6994525" cy="5353050"/>
          </a:xfrm>
          <a:prstGeom prst="rect">
            <a:avLst/>
          </a:prstGeom>
          <a:noFill/>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C919A5E-BAF6-45C0-8A3E-696B908F8CD4}" type="slidenum">
              <a:rPr lang="en-US"/>
              <a:pPr/>
              <a:t>164</a:t>
            </a:fld>
            <a:endParaRPr lang="en-US"/>
          </a:p>
        </p:txBody>
      </p:sp>
      <p:sp>
        <p:nvSpPr>
          <p:cNvPr id="121858" name="Rectangle 2"/>
          <p:cNvSpPr>
            <a:spLocks noGrp="1" noChangeArrowheads="1"/>
          </p:cNvSpPr>
          <p:nvPr>
            <p:ph type="title"/>
          </p:nvPr>
        </p:nvSpPr>
        <p:spPr>
          <a:xfrm>
            <a:off x="0" y="1905000"/>
            <a:ext cx="9144000" cy="914400"/>
          </a:xfrm>
        </p:spPr>
        <p:txBody>
          <a:bodyPr/>
          <a:lstStyle/>
          <a:p>
            <a:pPr algn="l"/>
            <a:r>
              <a:rPr lang="en-US" sz="4000">
                <a:solidFill>
                  <a:srgbClr val="0066FF"/>
                </a:solidFill>
              </a:rPr>
              <a:t>Characteristics of Storage Devices</a:t>
            </a:r>
          </a:p>
        </p:txBody>
      </p:sp>
      <p:sp>
        <p:nvSpPr>
          <p:cNvPr id="121859" name="Rectangle 3"/>
          <p:cNvSpPr>
            <a:spLocks noGrp="1" noChangeArrowheads="1"/>
          </p:cNvSpPr>
          <p:nvPr>
            <p:ph type="body" idx="1"/>
          </p:nvPr>
        </p:nvSpPr>
        <p:spPr>
          <a:xfrm>
            <a:off x="609600" y="3200400"/>
            <a:ext cx="7664450" cy="3074988"/>
          </a:xfrm>
        </p:spPr>
        <p:txBody>
          <a:bodyPr/>
          <a:lstStyle/>
          <a:p>
            <a:r>
              <a:rPr lang="en-US">
                <a:solidFill>
                  <a:srgbClr val="FF3300"/>
                </a:solidFill>
              </a:rPr>
              <a:t>Speed</a:t>
            </a:r>
          </a:p>
          <a:p>
            <a:r>
              <a:rPr lang="en-US">
                <a:solidFill>
                  <a:srgbClr val="FF3300"/>
                </a:solidFill>
              </a:rPr>
              <a:t>Volatility</a:t>
            </a:r>
          </a:p>
          <a:p>
            <a:r>
              <a:rPr lang="en-US">
                <a:solidFill>
                  <a:srgbClr val="FF3300"/>
                </a:solidFill>
              </a:rPr>
              <a:t>Access method</a:t>
            </a:r>
          </a:p>
          <a:p>
            <a:r>
              <a:rPr lang="en-US">
                <a:solidFill>
                  <a:srgbClr val="FF3300"/>
                </a:solidFill>
              </a:rPr>
              <a:t>Portability</a:t>
            </a:r>
          </a:p>
          <a:p>
            <a:r>
              <a:rPr lang="en-US">
                <a:solidFill>
                  <a:srgbClr val="FF3300"/>
                </a:solidFill>
              </a:rPr>
              <a:t>Cost and capacity</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9D062319-303C-40EA-8D3A-784E142AF5D6}" type="slidenum">
              <a:rPr lang="en-US"/>
              <a:pPr/>
              <a:t>165</a:t>
            </a:fld>
            <a:endParaRPr lang="en-US"/>
          </a:p>
        </p:txBody>
      </p:sp>
      <p:sp>
        <p:nvSpPr>
          <p:cNvPr id="23555" name="Rectangle 3"/>
          <p:cNvSpPr>
            <a:spLocks noChangeArrowheads="1"/>
          </p:cNvSpPr>
          <p:nvPr/>
        </p:nvSpPr>
        <p:spPr bwMode="auto">
          <a:xfrm>
            <a:off x="457200" y="1447800"/>
            <a:ext cx="7924800" cy="990600"/>
          </a:xfrm>
          <a:prstGeom prst="rect">
            <a:avLst/>
          </a:prstGeom>
          <a:noFill/>
          <a:ln w="9525">
            <a:noFill/>
            <a:miter lim="800000"/>
            <a:headEnd/>
            <a:tailEnd/>
          </a:ln>
          <a:effectLst/>
        </p:spPr>
        <p:txBody>
          <a:bodyPr anchor="ctr"/>
          <a:lstStyle/>
          <a:p>
            <a:r>
              <a:rPr lang="en-US" sz="4000">
                <a:solidFill>
                  <a:srgbClr val="0066FF"/>
                </a:solidFill>
              </a:rPr>
              <a:t>Basic Units Of Measurement</a:t>
            </a:r>
            <a:br>
              <a:rPr lang="en-US" sz="4000">
                <a:solidFill>
                  <a:srgbClr val="0066FF"/>
                </a:solidFill>
              </a:rPr>
            </a:br>
            <a:endParaRPr lang="en-US" sz="4000">
              <a:solidFill>
                <a:srgbClr val="0066FF"/>
              </a:solidFill>
            </a:endParaRPr>
          </a:p>
        </p:txBody>
      </p:sp>
      <p:sp>
        <p:nvSpPr>
          <p:cNvPr id="23556" name="Rectangle 4"/>
          <p:cNvSpPr>
            <a:spLocks noChangeArrowheads="1"/>
          </p:cNvSpPr>
          <p:nvPr/>
        </p:nvSpPr>
        <p:spPr bwMode="auto">
          <a:xfrm>
            <a:off x="457200" y="2971800"/>
            <a:ext cx="8229600" cy="3886200"/>
          </a:xfrm>
          <a:prstGeom prst="rect">
            <a:avLst/>
          </a:prstGeom>
          <a:noFill/>
          <a:ln w="9525">
            <a:noFill/>
            <a:miter lim="800000"/>
            <a:headEnd/>
            <a:tailEnd/>
          </a:ln>
          <a:effectLst/>
        </p:spPr>
        <p:txBody>
          <a:bodyPr/>
          <a:lstStyle/>
          <a:p>
            <a:pPr marL="342900" indent="-342900">
              <a:spcBef>
                <a:spcPct val="20000"/>
              </a:spcBef>
              <a:buFontTx/>
              <a:buChar char="•"/>
            </a:pPr>
            <a:r>
              <a:rPr lang="en-US" sz="2400" b="1">
                <a:solidFill>
                  <a:schemeClr val="accent2"/>
                </a:solidFill>
              </a:rPr>
              <a:t>Bit</a:t>
            </a:r>
          </a:p>
          <a:p>
            <a:pPr marL="742950" lvl="1" indent="-285750">
              <a:spcBef>
                <a:spcPct val="20000"/>
              </a:spcBef>
            </a:pPr>
            <a:r>
              <a:rPr lang="en-US" sz="2000" b="1" i="1" u="sng"/>
              <a:t>Bi</a:t>
            </a:r>
            <a:r>
              <a:rPr lang="en-US" sz="2000" b="1"/>
              <a:t>nary digi</a:t>
            </a:r>
            <a:r>
              <a:rPr lang="en-US" sz="2000" b="1" i="1" u="sng"/>
              <a:t>t</a:t>
            </a:r>
          </a:p>
          <a:p>
            <a:pPr marL="742950" lvl="1" indent="-285750">
              <a:spcBef>
                <a:spcPct val="20000"/>
              </a:spcBef>
            </a:pPr>
            <a:r>
              <a:rPr lang="en-US" sz="2000" b="1"/>
              <a:t>Smallest unit of measurement</a:t>
            </a:r>
          </a:p>
          <a:p>
            <a:pPr marL="742950" lvl="1" indent="-285750">
              <a:spcBef>
                <a:spcPct val="20000"/>
              </a:spcBef>
            </a:pPr>
            <a:r>
              <a:rPr lang="en-US" sz="2000" b="1"/>
              <a:t>Two possible values 0 1</a:t>
            </a:r>
          </a:p>
          <a:p>
            <a:pPr marL="342900" indent="-342900">
              <a:spcBef>
                <a:spcPct val="20000"/>
              </a:spcBef>
            </a:pPr>
            <a:endParaRPr lang="en-US" sz="2000" b="1"/>
          </a:p>
          <a:p>
            <a:pPr marL="1143000" lvl="2" indent="-228600">
              <a:spcBef>
                <a:spcPct val="20000"/>
              </a:spcBef>
            </a:pPr>
            <a:endParaRPr lang="en-US" sz="2000" b="1">
              <a:latin typeface="Times New Roman" pitchFamily="18" charset="0"/>
            </a:endParaRPr>
          </a:p>
        </p:txBody>
      </p:sp>
      <p:grpSp>
        <p:nvGrpSpPr>
          <p:cNvPr id="2" name="Group 5"/>
          <p:cNvGrpSpPr>
            <a:grpSpLocks/>
          </p:cNvGrpSpPr>
          <p:nvPr/>
        </p:nvGrpSpPr>
        <p:grpSpPr bwMode="auto">
          <a:xfrm>
            <a:off x="2590800" y="2743200"/>
            <a:ext cx="901700" cy="657225"/>
            <a:chOff x="896" y="556"/>
            <a:chExt cx="568" cy="414"/>
          </a:xfrm>
        </p:grpSpPr>
        <p:pic>
          <p:nvPicPr>
            <p:cNvPr id="23558" name="Picture 6" descr="bd04924_"/>
            <p:cNvPicPr>
              <a:picLocks noChangeAspect="1" noChangeArrowheads="1"/>
            </p:cNvPicPr>
            <p:nvPr/>
          </p:nvPicPr>
          <p:blipFill>
            <a:blip r:embed="rId2"/>
            <a:srcRect/>
            <a:stretch>
              <a:fillRect/>
            </a:stretch>
          </p:blipFill>
          <p:spPr bwMode="auto">
            <a:xfrm>
              <a:off x="896" y="556"/>
              <a:ext cx="277" cy="374"/>
            </a:xfrm>
            <a:prstGeom prst="rect">
              <a:avLst/>
            </a:prstGeom>
            <a:noFill/>
          </p:spPr>
        </p:pic>
        <p:sp>
          <p:nvSpPr>
            <p:cNvPr id="23559" name="Text Box 7"/>
            <p:cNvSpPr txBox="1">
              <a:spLocks noChangeArrowheads="1"/>
            </p:cNvSpPr>
            <p:nvPr/>
          </p:nvSpPr>
          <p:spPr bwMode="auto">
            <a:xfrm>
              <a:off x="1120" y="720"/>
              <a:ext cx="344" cy="250"/>
            </a:xfrm>
            <a:prstGeom prst="rect">
              <a:avLst/>
            </a:prstGeom>
            <a:noFill/>
            <a:ln w="12700">
              <a:noFill/>
              <a:miter lim="800000"/>
              <a:headEnd type="none" w="sm" len="sm"/>
              <a:tailEnd type="none" w="sm" len="sm"/>
            </a:ln>
            <a:effectLst/>
          </p:spPr>
          <p:txBody>
            <a:bodyPr lIns="93600" tIns="46800" rIns="93600" bIns="46800">
              <a:spAutoFit/>
            </a:bodyPr>
            <a:lstStyle/>
            <a:p>
              <a:pPr eaLnBrk="0" hangingPunct="0">
                <a:spcBef>
                  <a:spcPct val="50000"/>
                </a:spcBef>
              </a:pPr>
              <a:r>
                <a:rPr lang="en-US" sz="2000"/>
                <a:t>on</a:t>
              </a:r>
            </a:p>
          </p:txBody>
        </p:sp>
      </p:grpSp>
      <p:grpSp>
        <p:nvGrpSpPr>
          <p:cNvPr id="3" name="Group 8"/>
          <p:cNvGrpSpPr>
            <a:grpSpLocks/>
          </p:cNvGrpSpPr>
          <p:nvPr/>
        </p:nvGrpSpPr>
        <p:grpSpPr bwMode="auto">
          <a:xfrm>
            <a:off x="3276600" y="2743200"/>
            <a:ext cx="2006600" cy="631825"/>
            <a:chOff x="1656" y="588"/>
            <a:chExt cx="1264" cy="398"/>
          </a:xfrm>
        </p:grpSpPr>
        <p:grpSp>
          <p:nvGrpSpPr>
            <p:cNvPr id="4" name="Group 9"/>
            <p:cNvGrpSpPr>
              <a:grpSpLocks/>
            </p:cNvGrpSpPr>
            <p:nvPr/>
          </p:nvGrpSpPr>
          <p:grpSpPr bwMode="auto">
            <a:xfrm>
              <a:off x="2328" y="588"/>
              <a:ext cx="592" cy="390"/>
              <a:chOff x="1968" y="588"/>
              <a:chExt cx="592" cy="390"/>
            </a:xfrm>
          </p:grpSpPr>
          <p:pic>
            <p:nvPicPr>
              <p:cNvPr id="23562" name="Picture 10" descr="bd04924_"/>
              <p:cNvPicPr>
                <a:picLocks noChangeAspect="1" noChangeArrowheads="1"/>
              </p:cNvPicPr>
              <p:nvPr/>
            </p:nvPicPr>
            <p:blipFill>
              <a:blip r:embed="rId2">
                <a:lum bright="70000" contrast="-70000"/>
              </a:blip>
              <a:srcRect/>
              <a:stretch>
                <a:fillRect/>
              </a:stretch>
            </p:blipFill>
            <p:spPr bwMode="auto">
              <a:xfrm>
                <a:off x="1968" y="588"/>
                <a:ext cx="277" cy="374"/>
              </a:xfrm>
              <a:prstGeom prst="rect">
                <a:avLst/>
              </a:prstGeom>
              <a:noFill/>
            </p:spPr>
          </p:pic>
          <p:sp>
            <p:nvSpPr>
              <p:cNvPr id="23563" name="Text Box 11"/>
              <p:cNvSpPr txBox="1">
                <a:spLocks noChangeArrowheads="1"/>
              </p:cNvSpPr>
              <p:nvPr/>
            </p:nvSpPr>
            <p:spPr bwMode="auto">
              <a:xfrm>
                <a:off x="2216" y="728"/>
                <a:ext cx="344" cy="250"/>
              </a:xfrm>
              <a:prstGeom prst="rect">
                <a:avLst/>
              </a:prstGeom>
              <a:noFill/>
              <a:ln w="12700">
                <a:noFill/>
                <a:miter lim="800000"/>
                <a:headEnd type="none" w="sm" len="sm"/>
                <a:tailEnd type="none" w="sm" len="sm"/>
              </a:ln>
              <a:effectLst/>
            </p:spPr>
            <p:txBody>
              <a:bodyPr lIns="93600" tIns="46800" rIns="93600" bIns="46800">
                <a:spAutoFit/>
              </a:bodyPr>
              <a:lstStyle/>
              <a:p>
                <a:pPr eaLnBrk="0" hangingPunct="0">
                  <a:spcBef>
                    <a:spcPct val="50000"/>
                  </a:spcBef>
                </a:pPr>
                <a:r>
                  <a:rPr lang="en-US" sz="2000"/>
                  <a:t>off</a:t>
                </a:r>
              </a:p>
            </p:txBody>
          </p:sp>
        </p:grpSp>
        <p:sp>
          <p:nvSpPr>
            <p:cNvPr id="23564" name="Text Box 12"/>
            <p:cNvSpPr txBox="1">
              <a:spLocks noChangeArrowheads="1"/>
            </p:cNvSpPr>
            <p:nvPr/>
          </p:nvSpPr>
          <p:spPr bwMode="auto">
            <a:xfrm>
              <a:off x="1656" y="736"/>
              <a:ext cx="576" cy="250"/>
            </a:xfrm>
            <a:prstGeom prst="rect">
              <a:avLst/>
            </a:prstGeom>
            <a:noFill/>
            <a:ln w="12700">
              <a:noFill/>
              <a:miter lim="800000"/>
              <a:headEnd type="none" w="sm" len="sm"/>
              <a:tailEnd type="none" w="sm" len="sm"/>
            </a:ln>
            <a:effectLst/>
          </p:spPr>
          <p:txBody>
            <a:bodyPr lIns="93600" tIns="46800" rIns="93600" bIns="46800">
              <a:spAutoFit/>
            </a:bodyPr>
            <a:lstStyle/>
            <a:p>
              <a:pPr eaLnBrk="0" hangingPunct="0">
                <a:spcBef>
                  <a:spcPct val="50000"/>
                </a:spcBef>
              </a:pPr>
              <a:r>
                <a:rPr lang="en-US" sz="2000"/>
                <a:t>  OR</a:t>
              </a:r>
            </a:p>
          </p:txBody>
        </p:sp>
      </p:grpSp>
      <p:grpSp>
        <p:nvGrpSpPr>
          <p:cNvPr id="5" name="Group 16"/>
          <p:cNvGrpSpPr>
            <a:grpSpLocks/>
          </p:cNvGrpSpPr>
          <p:nvPr/>
        </p:nvGrpSpPr>
        <p:grpSpPr bwMode="auto">
          <a:xfrm>
            <a:off x="685800" y="4724400"/>
            <a:ext cx="4840288" cy="1079500"/>
            <a:chOff x="198" y="2217"/>
            <a:chExt cx="3049" cy="680"/>
          </a:xfrm>
        </p:grpSpPr>
        <p:sp>
          <p:nvSpPr>
            <p:cNvPr id="23569" name="Text Box 17"/>
            <p:cNvSpPr txBox="1">
              <a:spLocks noChangeArrowheads="1"/>
            </p:cNvSpPr>
            <p:nvPr/>
          </p:nvSpPr>
          <p:spPr bwMode="auto">
            <a:xfrm>
              <a:off x="198" y="2286"/>
              <a:ext cx="603" cy="611"/>
            </a:xfrm>
            <a:prstGeom prst="rect">
              <a:avLst/>
            </a:prstGeom>
            <a:noFill/>
            <a:ln w="12699">
              <a:noFill/>
              <a:miter lim="800000"/>
              <a:headEnd type="none" w="sm" len="sm"/>
              <a:tailEnd type="none" w="sm" len="sm"/>
            </a:ln>
            <a:effectLst/>
          </p:spPr>
          <p:txBody>
            <a:bodyPr lIns="92075" tIns="46038" rIns="92075" bIns="46038">
              <a:spAutoFit/>
            </a:bodyPr>
            <a:lstStyle/>
            <a:p>
              <a:pPr eaLnBrk="0" hangingPunct="0">
                <a:lnSpc>
                  <a:spcPct val="90000"/>
                </a:lnSpc>
                <a:spcBef>
                  <a:spcPct val="90000"/>
                </a:spcBef>
                <a:buFontTx/>
                <a:buChar char="•"/>
              </a:pPr>
              <a:r>
                <a:rPr lang="en-US" sz="2400" b="1">
                  <a:solidFill>
                    <a:schemeClr val="accent2"/>
                  </a:solidFill>
                  <a:latin typeface="Times New Roman" pitchFamily="18" charset="0"/>
                </a:rPr>
                <a:t>Byte</a:t>
              </a:r>
            </a:p>
            <a:p>
              <a:pPr eaLnBrk="0" hangingPunct="0">
                <a:lnSpc>
                  <a:spcPct val="90000"/>
                </a:lnSpc>
                <a:spcBef>
                  <a:spcPct val="90000"/>
                </a:spcBef>
                <a:buFontTx/>
                <a:buChar char="•"/>
              </a:pPr>
              <a:r>
                <a:rPr lang="en-US" sz="2000" b="1">
                  <a:latin typeface="Times New Roman" pitchFamily="18" charset="0"/>
                </a:rPr>
                <a:t>8 bits</a:t>
              </a:r>
              <a:endParaRPr lang="en-US" b="1"/>
            </a:p>
          </p:txBody>
        </p:sp>
        <p:pic>
          <p:nvPicPr>
            <p:cNvPr id="23570" name="Picture 18" descr="byte"/>
            <p:cNvPicPr>
              <a:picLocks noChangeAspect="1" noChangeArrowheads="1"/>
            </p:cNvPicPr>
            <p:nvPr/>
          </p:nvPicPr>
          <p:blipFill>
            <a:blip r:embed="rId3"/>
            <a:srcRect/>
            <a:stretch>
              <a:fillRect/>
            </a:stretch>
          </p:blipFill>
          <p:spPr bwMode="auto">
            <a:xfrm>
              <a:off x="820" y="2217"/>
              <a:ext cx="2427" cy="426"/>
            </a:xfrm>
            <a:prstGeom prst="rect">
              <a:avLst/>
            </a:prstGeom>
            <a:noFill/>
          </p:spPr>
        </p:pic>
      </p:gr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0A6105F6-D708-4C88-8DE4-A1E7E2A3DD82}" type="slidenum">
              <a:rPr lang="en-US"/>
              <a:pPr/>
              <a:t>166</a:t>
            </a:fld>
            <a:endParaRPr lang="en-US"/>
          </a:p>
        </p:txBody>
      </p:sp>
      <p:sp>
        <p:nvSpPr>
          <p:cNvPr id="26627" name="Rectangle 3"/>
          <p:cNvSpPr>
            <a:spLocks noChangeArrowheads="1"/>
          </p:cNvSpPr>
          <p:nvPr/>
        </p:nvSpPr>
        <p:spPr bwMode="auto">
          <a:xfrm>
            <a:off x="228600" y="838200"/>
            <a:ext cx="7772400" cy="1143000"/>
          </a:xfrm>
          <a:prstGeom prst="rect">
            <a:avLst/>
          </a:prstGeom>
          <a:noFill/>
          <a:ln w="9525">
            <a:noFill/>
            <a:miter lim="800000"/>
            <a:headEnd/>
            <a:tailEnd/>
          </a:ln>
          <a:effectLst/>
        </p:spPr>
        <p:txBody>
          <a:bodyPr anchor="ctr"/>
          <a:lstStyle/>
          <a:p>
            <a:r>
              <a:rPr lang="en-US" sz="3200">
                <a:solidFill>
                  <a:srgbClr val="0066FF"/>
                </a:solidFill>
              </a:rPr>
              <a:t>Small Units Of Measurement (Processor And Memory Speed)</a:t>
            </a:r>
          </a:p>
        </p:txBody>
      </p:sp>
      <p:sp>
        <p:nvSpPr>
          <p:cNvPr id="26628" name="Rectangle 4"/>
          <p:cNvSpPr>
            <a:spLocks noChangeArrowheads="1"/>
          </p:cNvSpPr>
          <p:nvPr/>
        </p:nvSpPr>
        <p:spPr bwMode="auto">
          <a:xfrm>
            <a:off x="685800" y="2514600"/>
            <a:ext cx="8077200" cy="762000"/>
          </a:xfrm>
          <a:prstGeom prst="rect">
            <a:avLst/>
          </a:prstGeom>
          <a:noFill/>
          <a:ln w="9525">
            <a:noFill/>
            <a:miter lim="800000"/>
            <a:headEnd/>
            <a:tailEnd/>
          </a:ln>
          <a:effectLst/>
        </p:spPr>
        <p:txBody>
          <a:bodyPr/>
          <a:lstStyle/>
          <a:p>
            <a:pPr marL="342900" indent="-342900">
              <a:spcBef>
                <a:spcPct val="20000"/>
              </a:spcBef>
              <a:buFontTx/>
              <a:buChar char="•"/>
            </a:pPr>
            <a:endParaRPr lang="en-US" sz="3200">
              <a:latin typeface="Times New Roman" pitchFamily="18" charset="0"/>
            </a:endParaRPr>
          </a:p>
        </p:txBody>
      </p:sp>
      <p:sp>
        <p:nvSpPr>
          <p:cNvPr id="26629" name="Rectangle 5"/>
          <p:cNvSpPr>
            <a:spLocks noChangeArrowheads="1"/>
          </p:cNvSpPr>
          <p:nvPr/>
        </p:nvSpPr>
        <p:spPr bwMode="auto">
          <a:xfrm>
            <a:off x="228600" y="2209800"/>
            <a:ext cx="8534400" cy="3990975"/>
          </a:xfrm>
          <a:prstGeom prst="rect">
            <a:avLst/>
          </a:prstGeom>
          <a:noFill/>
          <a:ln w="9525">
            <a:noFill/>
            <a:miter lim="800000"/>
            <a:headEnd/>
            <a:tailEnd/>
          </a:ln>
          <a:effectLst/>
        </p:spPr>
        <p:txBody>
          <a:bodyPr>
            <a:spAutoFit/>
          </a:bodyPr>
          <a:lstStyle/>
          <a:p>
            <a:r>
              <a:rPr lang="en-US" sz="3200"/>
              <a:t>Millisecond (</a:t>
            </a:r>
            <a:r>
              <a:rPr lang="en-US" sz="3200">
                <a:solidFill>
                  <a:schemeClr val="accent2"/>
                </a:solidFill>
              </a:rPr>
              <a:t>ms</a:t>
            </a:r>
            <a:r>
              <a:rPr lang="en-US" sz="3200"/>
              <a:t>) – a thousandth of a second (1/1,000 = 10</a:t>
            </a:r>
            <a:r>
              <a:rPr lang="en-US" sz="3200" baseline="30000"/>
              <a:t>-3</a:t>
            </a:r>
            <a:r>
              <a:rPr lang="en-US" sz="3200"/>
              <a:t>)</a:t>
            </a:r>
          </a:p>
          <a:p>
            <a:endParaRPr lang="en-US" sz="3200"/>
          </a:p>
          <a:p>
            <a:r>
              <a:rPr lang="en-US" sz="3200"/>
              <a:t>Microsecond (</a:t>
            </a:r>
            <a:r>
              <a:rPr lang="en-US" sz="3200">
                <a:solidFill>
                  <a:schemeClr val="accent2"/>
                </a:solidFill>
              </a:rPr>
              <a:t>μs</a:t>
            </a:r>
            <a:r>
              <a:rPr lang="en-US" sz="3200"/>
              <a:t>) - a millionth of a second (1/1,000,000 = 10</a:t>
            </a:r>
            <a:r>
              <a:rPr lang="en-US" sz="3200" baseline="30000"/>
              <a:t>-6</a:t>
            </a:r>
            <a:r>
              <a:rPr lang="en-US" sz="3200"/>
              <a:t>)</a:t>
            </a:r>
          </a:p>
          <a:p>
            <a:endParaRPr lang="en-US" sz="3200"/>
          </a:p>
          <a:p>
            <a:r>
              <a:rPr lang="en-US" sz="3200"/>
              <a:t>Nanosecond (</a:t>
            </a:r>
            <a:r>
              <a:rPr lang="en-US" sz="3200">
                <a:solidFill>
                  <a:schemeClr val="accent2"/>
                </a:solidFill>
              </a:rPr>
              <a:t>ns</a:t>
            </a:r>
            <a:r>
              <a:rPr lang="en-US" sz="3200"/>
              <a:t>) – a billionth of a second (1/1,000,000,000 = 10</a:t>
            </a:r>
            <a:r>
              <a:rPr lang="en-US" sz="3200" baseline="30000"/>
              <a:t>-9</a:t>
            </a:r>
            <a:r>
              <a:rPr lang="en-US" sz="3200"/>
              <a:t>)</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FF8A752-DCD1-44A9-A46F-8E543554DF5C}" type="slidenum">
              <a:rPr lang="en-US"/>
              <a:pPr/>
              <a:t>167</a:t>
            </a:fld>
            <a:endParaRPr lang="en-US"/>
          </a:p>
        </p:txBody>
      </p:sp>
      <p:sp>
        <p:nvSpPr>
          <p:cNvPr id="99330" name="Rectangle 2"/>
          <p:cNvSpPr>
            <a:spLocks noChangeArrowheads="1"/>
          </p:cNvSpPr>
          <p:nvPr/>
        </p:nvSpPr>
        <p:spPr bwMode="auto">
          <a:xfrm>
            <a:off x="152400" y="1371600"/>
            <a:ext cx="6858000" cy="1143000"/>
          </a:xfrm>
          <a:prstGeom prst="rect">
            <a:avLst/>
          </a:prstGeom>
          <a:noFill/>
          <a:ln w="9525">
            <a:noFill/>
            <a:miter lim="800000"/>
            <a:headEnd/>
            <a:tailEnd/>
          </a:ln>
          <a:effectLst/>
        </p:spPr>
        <p:txBody>
          <a:bodyPr anchor="ctr"/>
          <a:lstStyle/>
          <a:p>
            <a:r>
              <a:rPr lang="en-US" sz="3200">
                <a:solidFill>
                  <a:srgbClr val="0066FF"/>
                </a:solidFill>
              </a:rPr>
              <a:t>Large Units Of Measurement </a:t>
            </a:r>
            <a:br>
              <a:rPr lang="en-US" sz="3200">
                <a:solidFill>
                  <a:srgbClr val="0066FF"/>
                </a:solidFill>
              </a:rPr>
            </a:br>
            <a:r>
              <a:rPr lang="en-US" sz="3200">
                <a:solidFill>
                  <a:srgbClr val="0066FF"/>
                </a:solidFill>
              </a:rPr>
              <a:t>(Memory, Storage)</a:t>
            </a:r>
          </a:p>
        </p:txBody>
      </p:sp>
      <p:sp>
        <p:nvSpPr>
          <p:cNvPr id="99331" name="Rectangle 3"/>
          <p:cNvSpPr>
            <a:spLocks noChangeArrowheads="1"/>
          </p:cNvSpPr>
          <p:nvPr/>
        </p:nvSpPr>
        <p:spPr bwMode="auto">
          <a:xfrm>
            <a:off x="0" y="2819400"/>
            <a:ext cx="9144000" cy="4267200"/>
          </a:xfrm>
          <a:prstGeom prst="rect">
            <a:avLst/>
          </a:prstGeom>
          <a:noFill/>
          <a:ln w="9525">
            <a:noFill/>
            <a:miter lim="800000"/>
            <a:headEnd/>
            <a:tailEnd/>
          </a:ln>
          <a:effectLst/>
        </p:spPr>
        <p:txBody>
          <a:bodyPr/>
          <a:lstStyle/>
          <a:p>
            <a:pPr marL="342900" indent="-342900">
              <a:spcBef>
                <a:spcPct val="20000"/>
              </a:spcBef>
              <a:buFontTx/>
              <a:buChar char="•"/>
            </a:pPr>
            <a:r>
              <a:rPr lang="en-US" sz="3200"/>
              <a:t>Note: powers of two are used because computer memory and storage are based on the basic unit (</a:t>
            </a:r>
            <a:r>
              <a:rPr lang="en-US" sz="3200">
                <a:solidFill>
                  <a:schemeClr val="accent2"/>
                </a:solidFill>
              </a:rPr>
              <a:t>bit</a:t>
            </a:r>
            <a:r>
              <a:rPr lang="en-US" sz="3200"/>
              <a:t>).</a:t>
            </a:r>
          </a:p>
          <a:p>
            <a:pPr marL="342900" indent="-342900">
              <a:spcBef>
                <a:spcPct val="20000"/>
              </a:spcBef>
              <a:buFontTx/>
              <a:buChar char="•"/>
            </a:pPr>
            <a:r>
              <a:rPr lang="en-US" sz="3200">
                <a:solidFill>
                  <a:schemeClr val="accent2"/>
                </a:solidFill>
              </a:rPr>
              <a:t>Kilobyte (KB)</a:t>
            </a:r>
            <a:r>
              <a:rPr lang="en-US" sz="3200"/>
              <a:t> – a thousand bytes (1,024 = 2</a:t>
            </a:r>
            <a:r>
              <a:rPr lang="en-US" sz="3200" baseline="30000"/>
              <a:t>10</a:t>
            </a:r>
            <a:r>
              <a:rPr lang="en-US" sz="3200"/>
              <a:t>)</a:t>
            </a:r>
          </a:p>
          <a:p>
            <a:pPr marL="342900" indent="-342900">
              <a:spcBef>
                <a:spcPct val="20000"/>
              </a:spcBef>
              <a:buFontTx/>
              <a:buChar char="•"/>
            </a:pPr>
            <a:r>
              <a:rPr lang="en-US" sz="3200">
                <a:solidFill>
                  <a:schemeClr val="accent2"/>
                </a:solidFill>
              </a:rPr>
              <a:t>Megabyte (MB)</a:t>
            </a:r>
            <a:r>
              <a:rPr lang="en-US" sz="3200"/>
              <a:t> - a million (1,048,576 = 2</a:t>
            </a:r>
            <a:r>
              <a:rPr lang="en-US" sz="3200" baseline="30000"/>
              <a:t>20</a:t>
            </a:r>
            <a:r>
              <a:rPr lang="en-US" sz="3200"/>
              <a:t>)</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AC600B1-70D8-430C-8340-63D21665C9D5}" type="slidenum">
              <a:rPr lang="en-US"/>
              <a:pPr/>
              <a:t>168</a:t>
            </a:fld>
            <a:endParaRPr lang="en-US"/>
          </a:p>
        </p:txBody>
      </p:sp>
      <p:sp>
        <p:nvSpPr>
          <p:cNvPr id="98306" name="Rectangle 2"/>
          <p:cNvSpPr>
            <a:spLocks noChangeArrowheads="1"/>
          </p:cNvSpPr>
          <p:nvPr/>
        </p:nvSpPr>
        <p:spPr bwMode="auto">
          <a:xfrm>
            <a:off x="457200" y="1447800"/>
            <a:ext cx="7772400" cy="1143000"/>
          </a:xfrm>
          <a:prstGeom prst="rect">
            <a:avLst/>
          </a:prstGeom>
          <a:noFill/>
          <a:ln w="9525">
            <a:noFill/>
            <a:miter lim="800000"/>
            <a:headEnd/>
            <a:tailEnd/>
          </a:ln>
          <a:effectLst/>
        </p:spPr>
        <p:txBody>
          <a:bodyPr anchor="ctr"/>
          <a:lstStyle/>
          <a:p>
            <a:r>
              <a:rPr lang="en-US" sz="3200">
                <a:solidFill>
                  <a:srgbClr val="0066FF"/>
                </a:solidFill>
              </a:rPr>
              <a:t>Large Units Of Measurement</a:t>
            </a:r>
            <a:br>
              <a:rPr lang="en-US" sz="3200">
                <a:solidFill>
                  <a:srgbClr val="0066FF"/>
                </a:solidFill>
              </a:rPr>
            </a:br>
            <a:r>
              <a:rPr lang="en-US" sz="3200">
                <a:solidFill>
                  <a:srgbClr val="0066FF"/>
                </a:solidFill>
              </a:rPr>
              <a:t> (Memory, Storage)</a:t>
            </a:r>
          </a:p>
        </p:txBody>
      </p:sp>
      <p:sp>
        <p:nvSpPr>
          <p:cNvPr id="98307" name="Rectangle 3"/>
          <p:cNvSpPr>
            <a:spLocks noChangeArrowheads="1"/>
          </p:cNvSpPr>
          <p:nvPr/>
        </p:nvSpPr>
        <p:spPr bwMode="auto">
          <a:xfrm>
            <a:off x="0" y="2971800"/>
            <a:ext cx="9144000" cy="4267200"/>
          </a:xfrm>
          <a:prstGeom prst="rect">
            <a:avLst/>
          </a:prstGeom>
          <a:noFill/>
          <a:ln w="9525">
            <a:noFill/>
            <a:miter lim="800000"/>
            <a:headEnd/>
            <a:tailEnd/>
          </a:ln>
          <a:effectLst/>
        </p:spPr>
        <p:txBody>
          <a:bodyPr/>
          <a:lstStyle/>
          <a:p>
            <a:pPr marL="342900" indent="-342900">
              <a:spcBef>
                <a:spcPct val="20000"/>
              </a:spcBef>
              <a:buFontTx/>
              <a:buChar char="•"/>
            </a:pPr>
            <a:r>
              <a:rPr lang="en-US" sz="3200">
                <a:solidFill>
                  <a:schemeClr val="accent2"/>
                </a:solidFill>
              </a:rPr>
              <a:t>Gigabyte (GB)</a:t>
            </a:r>
            <a:r>
              <a:rPr lang="en-US" sz="3200"/>
              <a:t> – a billion (1,073,741,824 = 2</a:t>
            </a:r>
            <a:r>
              <a:rPr lang="en-US" sz="3200" baseline="30000"/>
              <a:t>30</a:t>
            </a:r>
            <a:r>
              <a:rPr lang="en-US" sz="3200"/>
              <a:t>)</a:t>
            </a:r>
          </a:p>
          <a:p>
            <a:pPr marL="742950" lvl="1" indent="-285750">
              <a:spcBef>
                <a:spcPct val="20000"/>
              </a:spcBef>
              <a:buFontTx/>
              <a:buChar char="–"/>
            </a:pPr>
            <a:r>
              <a:rPr lang="en-US" sz="3200">
                <a:solidFill>
                  <a:srgbClr val="000000"/>
                </a:solidFill>
              </a:rPr>
              <a:t>~ A complete set of encyclopedias requires about 700 MB of storage</a:t>
            </a:r>
          </a:p>
          <a:p>
            <a:pPr marL="742950" lvl="1" indent="-285750">
              <a:spcBef>
                <a:spcPct val="20000"/>
              </a:spcBef>
              <a:buFontTx/>
              <a:buChar char="–"/>
            </a:pPr>
            <a:r>
              <a:rPr lang="en-US" sz="3200">
                <a:solidFill>
                  <a:srgbClr val="000000"/>
                </a:solidFill>
              </a:rPr>
              <a:t>~ 30 minutes of video (1/4 of the information stored on a typical DVD)</a:t>
            </a:r>
            <a:endParaRPr lang="en-US" sz="320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8149302-8BA9-4A7E-BD34-B462F2DFD1A8}" type="slidenum">
              <a:rPr lang="en-US"/>
              <a:pPr/>
              <a:t>169</a:t>
            </a:fld>
            <a:endParaRPr lang="en-US"/>
          </a:p>
        </p:txBody>
      </p:sp>
      <p:sp>
        <p:nvSpPr>
          <p:cNvPr id="100354" name="Rectangle 2"/>
          <p:cNvSpPr>
            <a:spLocks noChangeArrowheads="1"/>
          </p:cNvSpPr>
          <p:nvPr/>
        </p:nvSpPr>
        <p:spPr bwMode="auto">
          <a:xfrm>
            <a:off x="457200" y="1828800"/>
            <a:ext cx="7772400" cy="1143000"/>
          </a:xfrm>
          <a:prstGeom prst="rect">
            <a:avLst/>
          </a:prstGeom>
          <a:noFill/>
          <a:ln w="9525">
            <a:noFill/>
            <a:miter lim="800000"/>
            <a:headEnd/>
            <a:tailEnd/>
          </a:ln>
          <a:effectLst/>
        </p:spPr>
        <p:txBody>
          <a:bodyPr anchor="ctr"/>
          <a:lstStyle/>
          <a:p>
            <a:r>
              <a:rPr lang="en-US" sz="3200">
                <a:solidFill>
                  <a:srgbClr val="0066FF"/>
                </a:solidFill>
              </a:rPr>
              <a:t>Large Units Of Measurement </a:t>
            </a:r>
            <a:br>
              <a:rPr lang="en-US" sz="3200">
                <a:solidFill>
                  <a:srgbClr val="0066FF"/>
                </a:solidFill>
              </a:rPr>
            </a:br>
            <a:r>
              <a:rPr lang="en-US" sz="3200">
                <a:solidFill>
                  <a:srgbClr val="0066FF"/>
                </a:solidFill>
              </a:rPr>
              <a:t>(Memory, Storage)</a:t>
            </a:r>
          </a:p>
        </p:txBody>
      </p:sp>
      <p:sp>
        <p:nvSpPr>
          <p:cNvPr id="100355" name="Rectangle 3"/>
          <p:cNvSpPr>
            <a:spLocks noChangeArrowheads="1"/>
          </p:cNvSpPr>
          <p:nvPr/>
        </p:nvSpPr>
        <p:spPr bwMode="auto">
          <a:xfrm>
            <a:off x="152400" y="3352800"/>
            <a:ext cx="8991600" cy="4267200"/>
          </a:xfrm>
          <a:prstGeom prst="rect">
            <a:avLst/>
          </a:prstGeom>
          <a:noFill/>
          <a:ln w="9525">
            <a:noFill/>
            <a:miter lim="800000"/>
            <a:headEnd/>
            <a:tailEnd/>
          </a:ln>
          <a:effectLst/>
        </p:spPr>
        <p:txBody>
          <a:bodyPr/>
          <a:lstStyle/>
          <a:p>
            <a:pPr marL="342900" indent="-342900">
              <a:spcBef>
                <a:spcPct val="20000"/>
              </a:spcBef>
              <a:buFontTx/>
              <a:buChar char="•"/>
            </a:pPr>
            <a:r>
              <a:rPr lang="en-US" sz="3200">
                <a:solidFill>
                  <a:schemeClr val="accent2"/>
                </a:solidFill>
              </a:rPr>
              <a:t>Terabyte (TB)</a:t>
            </a:r>
            <a:r>
              <a:rPr lang="en-US" sz="3200"/>
              <a:t> – a trillion (1,099,511,627,776 = 2</a:t>
            </a:r>
            <a:r>
              <a:rPr lang="en-US" sz="3200" baseline="30000"/>
              <a:t>40</a:t>
            </a:r>
            <a:r>
              <a:rPr lang="en-US" sz="3200"/>
              <a:t>)</a:t>
            </a:r>
          </a:p>
          <a:p>
            <a:pPr marL="742950" lvl="1" indent="-285750">
              <a:spcBef>
                <a:spcPct val="20000"/>
              </a:spcBef>
              <a:buFontTx/>
              <a:buChar char="–"/>
            </a:pPr>
            <a:r>
              <a:rPr lang="en-US" sz="3200">
                <a:solidFill>
                  <a:srgbClr val="000000"/>
                </a:solidFill>
              </a:rPr>
              <a:t>~ 20 million four-drawer filing cabinets full of text</a:t>
            </a:r>
          </a:p>
          <a:p>
            <a:pPr marL="742950" lvl="1" indent="-285750">
              <a:spcBef>
                <a:spcPct val="20000"/>
              </a:spcBef>
              <a:buFontTx/>
              <a:buChar char="–"/>
            </a:pPr>
            <a:r>
              <a:rPr lang="en-US" sz="3200">
                <a:solidFill>
                  <a:srgbClr val="000000"/>
                </a:solidFill>
              </a:rPr>
              <a:t>~ 200 DVD’s of information</a:t>
            </a:r>
            <a:endParaRPr lang="en-US" sz="3200"/>
          </a:p>
          <a:p>
            <a:pPr marL="342900" indent="-342900">
              <a:spcBef>
                <a:spcPct val="20000"/>
              </a:spcBef>
              <a:buFontTx/>
              <a:buChar char="•"/>
            </a:pPr>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ChangeArrowheads="1"/>
          </p:cNvSpPr>
          <p:nvPr/>
        </p:nvSpPr>
        <p:spPr bwMode="auto">
          <a:xfrm>
            <a:off x="685800" y="1219200"/>
            <a:ext cx="7772400" cy="1143000"/>
          </a:xfrm>
          <a:prstGeom prst="rect">
            <a:avLst/>
          </a:prstGeom>
          <a:noFill/>
          <a:ln w="9525">
            <a:noFill/>
            <a:miter lim="800000"/>
            <a:headEnd/>
            <a:tailEnd/>
          </a:ln>
          <a:effectLst/>
        </p:spPr>
        <p:txBody>
          <a:bodyPr anchor="ctr"/>
          <a:lstStyle/>
          <a:p>
            <a:pPr algn="ctr"/>
            <a:r>
              <a:rPr lang="en-US" sz="4000" u="sng">
                <a:solidFill>
                  <a:srgbClr val="003399"/>
                </a:solidFill>
              </a:rPr>
              <a:t>Introduction To Computers</a:t>
            </a:r>
          </a:p>
        </p:txBody>
      </p:sp>
      <p:sp>
        <p:nvSpPr>
          <p:cNvPr id="46084" name="Rectangle 4"/>
          <p:cNvSpPr>
            <a:spLocks noChangeArrowheads="1"/>
          </p:cNvSpPr>
          <p:nvPr/>
        </p:nvSpPr>
        <p:spPr bwMode="auto">
          <a:xfrm>
            <a:off x="457200" y="2209800"/>
            <a:ext cx="8305800" cy="3962400"/>
          </a:xfrm>
          <a:prstGeom prst="rect">
            <a:avLst/>
          </a:prstGeom>
          <a:noFill/>
          <a:ln w="9525">
            <a:noFill/>
            <a:miter lim="800000"/>
            <a:headEnd/>
            <a:tailEnd/>
          </a:ln>
          <a:effectLst/>
        </p:spPr>
        <p:txBody>
          <a:bodyPr/>
          <a:lstStyle/>
          <a:p>
            <a:pPr marL="342900" indent="-342900">
              <a:spcBef>
                <a:spcPct val="20000"/>
              </a:spcBef>
            </a:pPr>
            <a:r>
              <a:rPr lang="en-US" sz="2400">
                <a:latin typeface="Times New Roman" pitchFamily="18" charset="0"/>
              </a:rPr>
              <a:t>Computer</a:t>
            </a:r>
          </a:p>
          <a:p>
            <a:pPr marL="742950" lvl="1" indent="-285750">
              <a:spcBef>
                <a:spcPct val="20000"/>
              </a:spcBef>
            </a:pPr>
            <a:r>
              <a:rPr lang="en-US" sz="2400">
                <a:latin typeface="Times New Roman" pitchFamily="18" charset="0"/>
              </a:rPr>
              <a:t>Performs computations and makes logical decisions</a:t>
            </a:r>
          </a:p>
          <a:p>
            <a:pPr marL="742950" lvl="1" indent="-285750">
              <a:spcBef>
                <a:spcPct val="20000"/>
              </a:spcBef>
            </a:pPr>
            <a:r>
              <a:rPr lang="en-US" sz="2400">
                <a:latin typeface="Times New Roman" pitchFamily="18" charset="0"/>
              </a:rPr>
              <a:t>Millions / billions times faster than human beings</a:t>
            </a:r>
          </a:p>
          <a:p>
            <a:pPr marL="342900" indent="-342900">
              <a:spcBef>
                <a:spcPct val="20000"/>
              </a:spcBef>
            </a:pPr>
            <a:r>
              <a:rPr lang="en-US" sz="2400">
                <a:latin typeface="Times New Roman" pitchFamily="18" charset="0"/>
              </a:rPr>
              <a:t>Computer programs</a:t>
            </a:r>
          </a:p>
          <a:p>
            <a:pPr marL="742950" lvl="1" indent="-285750">
              <a:spcBef>
                <a:spcPct val="20000"/>
              </a:spcBef>
            </a:pPr>
            <a:r>
              <a:rPr lang="en-US" sz="2400">
                <a:latin typeface="Times New Roman" pitchFamily="18" charset="0"/>
              </a:rPr>
              <a:t>Sets of instructions for which computer processes data</a:t>
            </a:r>
          </a:p>
          <a:p>
            <a:pPr marL="342900" indent="-342900">
              <a:spcBef>
                <a:spcPct val="20000"/>
              </a:spcBef>
            </a:pPr>
            <a:r>
              <a:rPr lang="en-US" sz="2400">
                <a:latin typeface="Times New Roman" pitchFamily="18" charset="0"/>
              </a:rPr>
              <a:t>Hardware</a:t>
            </a:r>
          </a:p>
          <a:p>
            <a:pPr marL="742950" lvl="1" indent="-285750">
              <a:spcBef>
                <a:spcPct val="20000"/>
              </a:spcBef>
            </a:pPr>
            <a:r>
              <a:rPr lang="en-US" sz="2400">
                <a:latin typeface="Times New Roman" pitchFamily="18" charset="0"/>
              </a:rPr>
              <a:t>Physical devices of computer system</a:t>
            </a:r>
          </a:p>
          <a:p>
            <a:pPr marL="342900" indent="-342900">
              <a:spcBef>
                <a:spcPct val="20000"/>
              </a:spcBef>
            </a:pPr>
            <a:r>
              <a:rPr lang="en-US" sz="2400">
                <a:latin typeface="Times New Roman" pitchFamily="18" charset="0"/>
              </a:rPr>
              <a:t>Software</a:t>
            </a:r>
          </a:p>
          <a:p>
            <a:pPr marL="742950" lvl="1" indent="-285750">
              <a:spcBef>
                <a:spcPct val="20000"/>
              </a:spcBef>
            </a:pPr>
            <a:r>
              <a:rPr lang="en-US" sz="2400">
                <a:latin typeface="Times New Roman" pitchFamily="18" charset="0"/>
              </a:rPr>
              <a:t>Programs that run on computers</a:t>
            </a:r>
            <a:r>
              <a:rPr lang="en-US" sz="2400"/>
              <a:t> </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97D3C2E8-E3BF-471E-A170-1B3E5F24EAEA}" type="slidenum">
              <a:rPr lang="en-US"/>
              <a:pPr/>
              <a:t>170</a:t>
            </a:fld>
            <a:endParaRPr lang="en-US"/>
          </a:p>
        </p:txBody>
      </p:sp>
      <p:sp>
        <p:nvSpPr>
          <p:cNvPr id="106498" name="Rectangle 2"/>
          <p:cNvSpPr>
            <a:spLocks noChangeArrowheads="1"/>
          </p:cNvSpPr>
          <p:nvPr/>
        </p:nvSpPr>
        <p:spPr bwMode="auto">
          <a:xfrm>
            <a:off x="762000" y="914400"/>
            <a:ext cx="7086600" cy="987425"/>
          </a:xfrm>
          <a:prstGeom prst="rect">
            <a:avLst/>
          </a:prstGeom>
          <a:noFill/>
          <a:ln w="9525">
            <a:noFill/>
            <a:miter lim="800000"/>
            <a:headEnd/>
            <a:tailEnd/>
          </a:ln>
          <a:effectLst/>
        </p:spPr>
        <p:txBody>
          <a:bodyPr anchor="ctr"/>
          <a:lstStyle/>
          <a:p>
            <a:r>
              <a:rPr lang="en-US" sz="4000" u="sng">
                <a:solidFill>
                  <a:srgbClr val="003399"/>
                </a:solidFill>
              </a:rPr>
              <a:t>CONTENTS</a:t>
            </a:r>
          </a:p>
        </p:txBody>
      </p:sp>
      <p:sp>
        <p:nvSpPr>
          <p:cNvPr id="106499" name="Rectangle 3"/>
          <p:cNvSpPr>
            <a:spLocks noChangeArrowheads="1"/>
          </p:cNvSpPr>
          <p:nvPr/>
        </p:nvSpPr>
        <p:spPr bwMode="auto">
          <a:xfrm>
            <a:off x="609600" y="1905000"/>
            <a:ext cx="7620000" cy="4343400"/>
          </a:xfrm>
          <a:prstGeom prst="rect">
            <a:avLst/>
          </a:prstGeom>
          <a:noFill/>
          <a:ln w="9525">
            <a:noFill/>
            <a:miter lim="800000"/>
            <a:headEnd/>
            <a:tailEnd/>
          </a:ln>
          <a:effectLst/>
        </p:spPr>
        <p:txBody>
          <a:bodyPr/>
          <a:lstStyle/>
          <a:p>
            <a:pPr marL="342900" indent="-342900">
              <a:spcBef>
                <a:spcPct val="20000"/>
              </a:spcBef>
              <a:buFontTx/>
              <a:buChar char="•"/>
            </a:pPr>
            <a:r>
              <a:rPr lang="en-US" sz="3600">
                <a:latin typeface="Times New Roman" pitchFamily="18" charset="0"/>
              </a:rPr>
              <a:t>Introduction</a:t>
            </a:r>
          </a:p>
          <a:p>
            <a:pPr marL="342900" indent="-342900">
              <a:spcBef>
                <a:spcPct val="20000"/>
              </a:spcBef>
              <a:buFontTx/>
              <a:buChar char="•"/>
            </a:pPr>
            <a:r>
              <a:rPr lang="en-US" sz="3600">
                <a:solidFill>
                  <a:srgbClr val="FF0000"/>
                </a:solidFill>
                <a:latin typeface="Times New Roman" pitchFamily="18" charset="0"/>
              </a:rPr>
              <a:t>RAM,ROM,PROM,EPROM</a:t>
            </a:r>
          </a:p>
          <a:p>
            <a:pPr marL="342900" indent="-342900">
              <a:spcBef>
                <a:spcPct val="20000"/>
              </a:spcBef>
              <a:buFontTx/>
              <a:buChar char="•"/>
            </a:pPr>
            <a:r>
              <a:rPr lang="en-US" sz="3600">
                <a:latin typeface="Times New Roman" pitchFamily="18" charset="0"/>
              </a:rPr>
              <a:t>Auxiliary Storage Devices-Magnetic Tape, Hard Disk, Floppy Disk</a:t>
            </a:r>
          </a:p>
          <a:p>
            <a:pPr marL="342900" indent="-342900">
              <a:spcBef>
                <a:spcPct val="20000"/>
              </a:spcBef>
              <a:buFontTx/>
              <a:buChar char="•"/>
            </a:pPr>
            <a:r>
              <a:rPr lang="en-US" sz="3600">
                <a:latin typeface="Times New Roman" pitchFamily="18" charset="0"/>
              </a:rPr>
              <a:t>Optical Disks: CD-R Drive,CD-RW disks,DVD,Blue ray Discs.</a:t>
            </a:r>
            <a:endParaRPr lang="en-US" sz="3200"/>
          </a:p>
          <a:p>
            <a:pPr marL="342900" indent="-342900">
              <a:spcBef>
                <a:spcPct val="20000"/>
              </a:spcBef>
              <a:buFontTx/>
              <a:buChar char="•"/>
            </a:pPr>
            <a:endParaRPr lang="en-US" sz="3200"/>
          </a:p>
        </p:txBody>
      </p:sp>
      <p:sp>
        <p:nvSpPr>
          <p:cNvPr id="106500" name="Line 4"/>
          <p:cNvSpPr>
            <a:spLocks noChangeShapeType="1"/>
          </p:cNvSpPr>
          <p:nvPr/>
        </p:nvSpPr>
        <p:spPr bwMode="auto">
          <a:xfrm>
            <a:off x="1320800" y="5243513"/>
            <a:ext cx="0" cy="39370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A38B79-4B54-41E6-A810-327BFA0F398B}" type="slidenum">
              <a:rPr lang="en-US"/>
              <a:pPr/>
              <a:t>171</a:t>
            </a:fld>
            <a:endParaRPr lang="en-US"/>
          </a:p>
        </p:txBody>
      </p:sp>
      <p:sp>
        <p:nvSpPr>
          <p:cNvPr id="78850" name="Rectangle 2"/>
          <p:cNvSpPr>
            <a:spLocks noChangeArrowheads="1"/>
          </p:cNvSpPr>
          <p:nvPr/>
        </p:nvSpPr>
        <p:spPr bwMode="auto">
          <a:xfrm>
            <a:off x="685800" y="457200"/>
            <a:ext cx="7086600" cy="987425"/>
          </a:xfrm>
          <a:prstGeom prst="rect">
            <a:avLst/>
          </a:prstGeom>
          <a:noFill/>
          <a:ln w="9525">
            <a:noFill/>
            <a:miter lim="800000"/>
            <a:headEnd/>
            <a:tailEnd/>
          </a:ln>
          <a:effectLst/>
        </p:spPr>
        <p:txBody>
          <a:bodyPr anchor="ctr"/>
          <a:lstStyle/>
          <a:p>
            <a:endParaRPr lang="en-US" sz="4000" u="sng">
              <a:solidFill>
                <a:srgbClr val="003399"/>
              </a:solidFill>
            </a:endParaRPr>
          </a:p>
        </p:txBody>
      </p:sp>
      <p:sp>
        <p:nvSpPr>
          <p:cNvPr id="78851" name="Rectangle 3"/>
          <p:cNvSpPr>
            <a:spLocks noChangeArrowheads="1"/>
          </p:cNvSpPr>
          <p:nvPr/>
        </p:nvSpPr>
        <p:spPr bwMode="auto">
          <a:xfrm>
            <a:off x="457200" y="2514600"/>
            <a:ext cx="7620000" cy="4343400"/>
          </a:xfrm>
          <a:prstGeom prst="rect">
            <a:avLst/>
          </a:prstGeom>
          <a:noFill/>
          <a:ln w="9525">
            <a:noFill/>
            <a:miter lim="800000"/>
            <a:headEnd/>
            <a:tailEnd/>
          </a:ln>
          <a:effectLst/>
        </p:spPr>
        <p:txBody>
          <a:bodyPr/>
          <a:lstStyle/>
          <a:p>
            <a:pPr marL="342900" indent="-342900">
              <a:spcBef>
                <a:spcPct val="20000"/>
              </a:spcBef>
              <a:buFontTx/>
              <a:buChar char="•"/>
            </a:pPr>
            <a:r>
              <a:rPr lang="en-US" sz="3600">
                <a:solidFill>
                  <a:schemeClr val="accent2"/>
                </a:solidFill>
                <a:latin typeface="Times New Roman" pitchFamily="18" charset="0"/>
              </a:rPr>
              <a:t>Memory Devices</a:t>
            </a:r>
          </a:p>
          <a:p>
            <a:pPr marL="742950" lvl="1" indent="-285750">
              <a:spcBef>
                <a:spcPct val="20000"/>
              </a:spcBef>
              <a:buFontTx/>
              <a:buChar char="–"/>
            </a:pPr>
            <a:r>
              <a:rPr lang="en-US" sz="3200">
                <a:latin typeface="Times New Roman" pitchFamily="18" charset="0"/>
              </a:rPr>
              <a:t>Memory: Is one or more sets of chips that store data/program instructions, either temporarily or permanently .</a:t>
            </a:r>
          </a:p>
          <a:p>
            <a:pPr marL="742950" lvl="1" indent="-285750">
              <a:spcBef>
                <a:spcPct val="20000"/>
              </a:spcBef>
              <a:buFontTx/>
              <a:buChar char="–"/>
            </a:pPr>
            <a:r>
              <a:rPr lang="en-US" sz="3200">
                <a:latin typeface="Times New Roman" pitchFamily="18" charset="0"/>
              </a:rPr>
              <a:t>It is critical processing component in any computer</a:t>
            </a:r>
          </a:p>
          <a:p>
            <a:pPr marL="742950" lvl="1" indent="-285750">
              <a:spcBef>
                <a:spcPct val="20000"/>
              </a:spcBef>
              <a:buFontTx/>
              <a:buChar char="–"/>
            </a:pPr>
            <a:r>
              <a:rPr lang="en-US" sz="3200">
                <a:latin typeface="Times New Roman" pitchFamily="18" charset="0"/>
              </a:rPr>
              <a:t>PCs use several different types</a:t>
            </a:r>
          </a:p>
          <a:p>
            <a:pPr marL="742950" lvl="1" indent="-285750">
              <a:spcBef>
                <a:spcPct val="20000"/>
              </a:spcBef>
            </a:pPr>
            <a:endParaRPr lang="en-US" sz="2800"/>
          </a:p>
        </p:txBody>
      </p:sp>
      <p:sp>
        <p:nvSpPr>
          <p:cNvPr id="78852" name="Line 4"/>
          <p:cNvSpPr>
            <a:spLocks noChangeShapeType="1"/>
          </p:cNvSpPr>
          <p:nvPr/>
        </p:nvSpPr>
        <p:spPr bwMode="auto">
          <a:xfrm>
            <a:off x="1320800" y="5243513"/>
            <a:ext cx="0" cy="393700"/>
          </a:xfrm>
          <a:prstGeom prst="line">
            <a:avLst/>
          </a:prstGeom>
          <a:noFill/>
          <a:ln w="9525">
            <a:solidFill>
              <a:schemeClr val="tx1"/>
            </a:solidFill>
            <a:round/>
            <a:headEnd/>
            <a:tailEnd/>
          </a:ln>
          <a:effectLst/>
        </p:spPr>
        <p:txBody>
          <a:bodyPr/>
          <a:lstStyle/>
          <a:p>
            <a:endParaRPr lang="en-US"/>
          </a:p>
        </p:txBody>
      </p:sp>
      <p:sp>
        <p:nvSpPr>
          <p:cNvPr id="78853" name="Rectangle 5"/>
          <p:cNvSpPr>
            <a:spLocks noChangeArrowheads="1"/>
          </p:cNvSpPr>
          <p:nvPr/>
        </p:nvSpPr>
        <p:spPr bwMode="auto">
          <a:xfrm>
            <a:off x="533400" y="1676400"/>
            <a:ext cx="7848600" cy="701675"/>
          </a:xfrm>
          <a:prstGeom prst="rect">
            <a:avLst/>
          </a:prstGeom>
          <a:noFill/>
          <a:ln w="9525">
            <a:noFill/>
            <a:miter lim="800000"/>
            <a:headEnd/>
            <a:tailEnd/>
          </a:ln>
          <a:effectLst/>
        </p:spPr>
        <p:txBody>
          <a:bodyPr>
            <a:spAutoFit/>
          </a:bodyPr>
          <a:lstStyle/>
          <a:p>
            <a:r>
              <a:rPr lang="en-US" sz="4000" u="sng">
                <a:solidFill>
                  <a:srgbClr val="003399"/>
                </a:solidFill>
              </a:rPr>
              <a:t>2. RAM,ROM,PROM,EPROM</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AE768427-B88E-4B3A-9581-7135C16672D4}" type="slidenum">
              <a:rPr lang="en-US"/>
              <a:pPr/>
              <a:t>172</a:t>
            </a:fld>
            <a:endParaRPr lang="en-US"/>
          </a:p>
        </p:txBody>
      </p:sp>
      <p:sp>
        <p:nvSpPr>
          <p:cNvPr id="45059" name="Rectangle 3"/>
          <p:cNvSpPr>
            <a:spLocks noChangeArrowheads="1"/>
          </p:cNvSpPr>
          <p:nvPr/>
        </p:nvSpPr>
        <p:spPr bwMode="auto">
          <a:xfrm>
            <a:off x="381000" y="457200"/>
            <a:ext cx="7086600" cy="987425"/>
          </a:xfrm>
          <a:prstGeom prst="rect">
            <a:avLst/>
          </a:prstGeom>
          <a:noFill/>
          <a:ln w="9525">
            <a:noFill/>
            <a:miter lim="800000"/>
            <a:headEnd/>
            <a:tailEnd/>
          </a:ln>
          <a:effectLst/>
        </p:spPr>
        <p:txBody>
          <a:bodyPr anchor="ctr"/>
          <a:lstStyle/>
          <a:p>
            <a:r>
              <a:rPr lang="en-US" sz="4000" u="sng">
                <a:solidFill>
                  <a:srgbClr val="003399"/>
                </a:solidFill>
              </a:rPr>
              <a:t>RAM,ROM,PROM,EPROM</a:t>
            </a:r>
          </a:p>
        </p:txBody>
      </p:sp>
      <p:sp>
        <p:nvSpPr>
          <p:cNvPr id="45060" name="Rectangle 4"/>
          <p:cNvSpPr>
            <a:spLocks noChangeArrowheads="1"/>
          </p:cNvSpPr>
          <p:nvPr/>
        </p:nvSpPr>
        <p:spPr bwMode="auto">
          <a:xfrm>
            <a:off x="381000" y="1676400"/>
            <a:ext cx="8153400" cy="4114800"/>
          </a:xfrm>
          <a:prstGeom prst="rect">
            <a:avLst/>
          </a:prstGeom>
          <a:noFill/>
          <a:ln w="9525">
            <a:noFill/>
            <a:miter lim="800000"/>
            <a:headEnd/>
            <a:tailEnd/>
          </a:ln>
          <a:effectLst/>
        </p:spPr>
        <p:txBody>
          <a:bodyPr/>
          <a:lstStyle/>
          <a:p>
            <a:pPr marL="342900" indent="-342900">
              <a:spcBef>
                <a:spcPct val="20000"/>
              </a:spcBef>
              <a:buFontTx/>
              <a:buChar char="•"/>
            </a:pPr>
            <a:r>
              <a:rPr lang="en-US" sz="3600">
                <a:solidFill>
                  <a:schemeClr val="accent2"/>
                </a:solidFill>
                <a:latin typeface="Times New Roman" pitchFamily="18" charset="0"/>
              </a:rPr>
              <a:t>Memory Devices</a:t>
            </a:r>
          </a:p>
          <a:p>
            <a:pPr marL="742950" lvl="1" indent="-285750">
              <a:spcBef>
                <a:spcPct val="20000"/>
              </a:spcBef>
              <a:buFontTx/>
              <a:buChar char="–"/>
            </a:pPr>
            <a:r>
              <a:rPr lang="en-US" sz="3200">
                <a:latin typeface="Times New Roman" pitchFamily="18" charset="0"/>
              </a:rPr>
              <a:t>Two most important are</a:t>
            </a:r>
          </a:p>
          <a:p>
            <a:pPr marL="1143000" lvl="2" indent="-228600">
              <a:spcBef>
                <a:spcPct val="20000"/>
              </a:spcBef>
              <a:buFontTx/>
              <a:buChar char="•"/>
            </a:pPr>
            <a:r>
              <a:rPr lang="en-US" sz="2800">
                <a:solidFill>
                  <a:schemeClr val="accent2"/>
                </a:solidFill>
                <a:latin typeface="Times New Roman" pitchFamily="18" charset="0"/>
              </a:rPr>
              <a:t>RAM</a:t>
            </a:r>
            <a:r>
              <a:rPr lang="en-US" sz="2800">
                <a:latin typeface="Times New Roman" pitchFamily="18" charset="0"/>
              </a:rPr>
              <a:t>(Random Access Memory)</a:t>
            </a:r>
          </a:p>
          <a:p>
            <a:pPr marL="1143000" lvl="2" indent="-228600">
              <a:spcBef>
                <a:spcPct val="20000"/>
              </a:spcBef>
              <a:buFontTx/>
              <a:buChar char="•"/>
            </a:pPr>
            <a:r>
              <a:rPr lang="en-US" sz="2800">
                <a:solidFill>
                  <a:schemeClr val="accent2"/>
                </a:solidFill>
                <a:latin typeface="Times New Roman" pitchFamily="18" charset="0"/>
              </a:rPr>
              <a:t>ROM</a:t>
            </a:r>
            <a:r>
              <a:rPr lang="en-US" sz="2800">
                <a:latin typeface="Times New Roman" pitchFamily="18" charset="0"/>
              </a:rPr>
              <a:t>(Read-only Memory)</a:t>
            </a:r>
          </a:p>
          <a:p>
            <a:pPr marL="742950" lvl="1" indent="-285750">
              <a:spcBef>
                <a:spcPct val="20000"/>
              </a:spcBef>
              <a:buFontTx/>
              <a:buChar char="–"/>
            </a:pPr>
            <a:r>
              <a:rPr lang="en-US" sz="3200">
                <a:latin typeface="Times New Roman" pitchFamily="18" charset="0"/>
              </a:rPr>
              <a:t>They work in different ways and perform distinct functions</a:t>
            </a:r>
          </a:p>
          <a:p>
            <a:pPr marL="742950" lvl="1" indent="-285750">
              <a:spcBef>
                <a:spcPct val="20000"/>
              </a:spcBef>
              <a:buFontTx/>
              <a:buChar char="–"/>
            </a:pPr>
            <a:r>
              <a:rPr lang="en-US" sz="3200">
                <a:solidFill>
                  <a:srgbClr val="FF0000"/>
                </a:solidFill>
                <a:latin typeface="Times New Roman" pitchFamily="18" charset="0"/>
              </a:rPr>
              <a:t>CPU Registers</a:t>
            </a:r>
          </a:p>
          <a:p>
            <a:pPr marL="742950" lvl="1" indent="-285750">
              <a:spcBef>
                <a:spcPct val="20000"/>
              </a:spcBef>
              <a:buFontTx/>
              <a:buChar char="–"/>
            </a:pPr>
            <a:r>
              <a:rPr lang="en-US" sz="3200">
                <a:solidFill>
                  <a:srgbClr val="FF0000"/>
                </a:solidFill>
                <a:latin typeface="Times New Roman" pitchFamily="18" charset="0"/>
              </a:rPr>
              <a:t>Cache Memory</a:t>
            </a:r>
            <a:endParaRPr lang="en-US" sz="2800"/>
          </a:p>
        </p:txBody>
      </p:sp>
      <p:sp>
        <p:nvSpPr>
          <p:cNvPr id="45061" name="Line 5"/>
          <p:cNvSpPr>
            <a:spLocks noChangeShapeType="1"/>
          </p:cNvSpPr>
          <p:nvPr/>
        </p:nvSpPr>
        <p:spPr bwMode="auto">
          <a:xfrm>
            <a:off x="1320800" y="5243513"/>
            <a:ext cx="0" cy="39370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65B751B-C44D-4EA7-ABA3-F6ED6B724603}" type="slidenum">
              <a:rPr lang="en-US"/>
              <a:pPr/>
              <a:t>173</a:t>
            </a:fld>
            <a:endParaRPr lang="en-US"/>
          </a:p>
        </p:txBody>
      </p:sp>
      <p:sp>
        <p:nvSpPr>
          <p:cNvPr id="37891" name="Rectangle 3"/>
          <p:cNvSpPr>
            <a:spLocks noChangeArrowheads="1"/>
          </p:cNvSpPr>
          <p:nvPr/>
        </p:nvSpPr>
        <p:spPr bwMode="auto">
          <a:xfrm>
            <a:off x="304800" y="914400"/>
            <a:ext cx="7772400" cy="914400"/>
          </a:xfrm>
          <a:prstGeom prst="rect">
            <a:avLst/>
          </a:prstGeom>
          <a:noFill/>
          <a:ln w="9525">
            <a:noFill/>
            <a:miter lim="800000"/>
            <a:headEnd/>
            <a:tailEnd/>
          </a:ln>
          <a:effectLst/>
        </p:spPr>
        <p:txBody>
          <a:bodyPr anchor="ctr"/>
          <a:lstStyle/>
          <a:p>
            <a:r>
              <a:rPr lang="en-US" sz="4000" u="sng">
                <a:solidFill>
                  <a:srgbClr val="003399"/>
                </a:solidFill>
              </a:rPr>
              <a:t>RAM</a:t>
            </a:r>
          </a:p>
        </p:txBody>
      </p:sp>
      <p:sp>
        <p:nvSpPr>
          <p:cNvPr id="37892" name="Rectangle 4"/>
          <p:cNvSpPr>
            <a:spLocks noChangeArrowheads="1"/>
          </p:cNvSpPr>
          <p:nvPr/>
        </p:nvSpPr>
        <p:spPr bwMode="auto">
          <a:xfrm>
            <a:off x="457200" y="1905000"/>
            <a:ext cx="8153400" cy="3886200"/>
          </a:xfrm>
          <a:prstGeom prst="rect">
            <a:avLst/>
          </a:prstGeom>
          <a:noFill/>
          <a:ln w="9525">
            <a:noFill/>
            <a:miter lim="800000"/>
            <a:headEnd/>
            <a:tailEnd/>
          </a:ln>
          <a:effectLst/>
        </p:spPr>
        <p:txBody>
          <a:bodyPr/>
          <a:lstStyle/>
          <a:p>
            <a:pPr marL="342900" indent="-342900">
              <a:spcBef>
                <a:spcPct val="20000"/>
              </a:spcBef>
              <a:buFontTx/>
              <a:buChar char="•"/>
            </a:pPr>
            <a:r>
              <a:rPr lang="en-US" sz="2800">
                <a:solidFill>
                  <a:srgbClr val="FF0000"/>
                </a:solidFill>
              </a:rPr>
              <a:t>RAM</a:t>
            </a:r>
            <a:r>
              <a:rPr lang="en-US" sz="2800"/>
              <a:t> is packaged as a chip.</a:t>
            </a:r>
          </a:p>
          <a:p>
            <a:pPr marL="342900" indent="-342900">
              <a:spcBef>
                <a:spcPct val="20000"/>
              </a:spcBef>
              <a:buFontTx/>
              <a:buChar char="•"/>
            </a:pPr>
            <a:r>
              <a:rPr lang="en-US" sz="2800"/>
              <a:t>Basic storage unit is a </a:t>
            </a:r>
            <a:r>
              <a:rPr lang="en-US" sz="2800">
                <a:solidFill>
                  <a:srgbClr val="FF0000"/>
                </a:solidFill>
              </a:rPr>
              <a:t>cell</a:t>
            </a:r>
            <a:r>
              <a:rPr lang="en-US" sz="2800"/>
              <a:t> (one bit per cell).</a:t>
            </a:r>
          </a:p>
          <a:p>
            <a:pPr marL="342900" indent="-342900">
              <a:spcBef>
                <a:spcPct val="20000"/>
              </a:spcBef>
              <a:buFontTx/>
              <a:buChar char="•"/>
            </a:pPr>
            <a:r>
              <a:rPr lang="en-US" sz="2800"/>
              <a:t>Multiple RAM chips form a memory.</a:t>
            </a:r>
          </a:p>
          <a:p>
            <a:pPr marL="342900" indent="-342900">
              <a:spcBef>
                <a:spcPct val="20000"/>
              </a:spcBef>
              <a:buFontTx/>
              <a:buChar char="•"/>
            </a:pPr>
            <a:r>
              <a:rPr lang="en-US" sz="2800" i="1" u="sng">
                <a:solidFill>
                  <a:schemeClr val="accent2"/>
                </a:solidFill>
              </a:rPr>
              <a:t>R</a:t>
            </a:r>
            <a:r>
              <a:rPr lang="en-US" sz="2800"/>
              <a:t>andom </a:t>
            </a:r>
            <a:r>
              <a:rPr lang="en-US" sz="2800" i="1" u="sng">
                <a:solidFill>
                  <a:schemeClr val="accent2"/>
                </a:solidFill>
              </a:rPr>
              <a:t>A</a:t>
            </a:r>
            <a:r>
              <a:rPr lang="en-US" sz="2800"/>
              <a:t>ccess </a:t>
            </a:r>
            <a:r>
              <a:rPr lang="en-US" sz="2800" i="1" u="sng">
                <a:solidFill>
                  <a:schemeClr val="accent2"/>
                </a:solidFill>
              </a:rPr>
              <a:t>M</a:t>
            </a:r>
            <a:r>
              <a:rPr lang="en-US" sz="2800"/>
              <a:t>emory</a:t>
            </a:r>
          </a:p>
          <a:p>
            <a:pPr marL="342900" indent="-342900">
              <a:spcBef>
                <a:spcPct val="20000"/>
              </a:spcBef>
            </a:pPr>
            <a:r>
              <a:rPr lang="en-US" sz="2800"/>
              <a:t>	Volatile</a:t>
            </a:r>
          </a:p>
          <a:p>
            <a:pPr marL="342900" indent="-342900">
              <a:spcBef>
                <a:spcPct val="20000"/>
              </a:spcBef>
            </a:pPr>
            <a:r>
              <a:rPr lang="en-US" sz="2800"/>
              <a:t>	Used for temporary storage</a:t>
            </a:r>
          </a:p>
          <a:p>
            <a:pPr marL="342900" indent="-342900">
              <a:spcBef>
                <a:spcPct val="20000"/>
              </a:spcBef>
            </a:pPr>
            <a:r>
              <a:rPr lang="en-US" sz="2800"/>
              <a:t>	Typical ranges 256 MB - 4 GB</a:t>
            </a:r>
          </a:p>
          <a:p>
            <a:pPr marL="342900" indent="-342900">
              <a:spcBef>
                <a:spcPct val="20000"/>
              </a:spcBef>
              <a:buFontTx/>
              <a:buChar char="•"/>
            </a:pPr>
            <a:r>
              <a:rPr lang="en-US" sz="2800"/>
              <a:t>Random Access means direct access to any part of memory</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65FD16-41ED-4FDF-81B1-B1BDB77A60CC}" type="slidenum">
              <a:rPr lang="en-US"/>
              <a:pPr/>
              <a:t>174</a:t>
            </a:fld>
            <a:endParaRPr lang="en-US"/>
          </a:p>
        </p:txBody>
      </p:sp>
      <p:sp>
        <p:nvSpPr>
          <p:cNvPr id="95234" name="Rectangle 2"/>
          <p:cNvSpPr>
            <a:spLocks noGrp="1" noChangeArrowheads="1"/>
          </p:cNvSpPr>
          <p:nvPr>
            <p:ph type="title"/>
          </p:nvPr>
        </p:nvSpPr>
        <p:spPr>
          <a:xfrm>
            <a:off x="457200" y="1722438"/>
            <a:ext cx="8229600" cy="944562"/>
          </a:xfrm>
        </p:spPr>
        <p:txBody>
          <a:bodyPr/>
          <a:lstStyle/>
          <a:p>
            <a:pPr algn="l"/>
            <a:r>
              <a:rPr lang="en-US" sz="4000">
                <a:solidFill>
                  <a:schemeClr val="accent2"/>
                </a:solidFill>
              </a:rPr>
              <a:t>Nonvolatile Memories(ROM)</a:t>
            </a:r>
          </a:p>
        </p:txBody>
      </p:sp>
      <p:sp>
        <p:nvSpPr>
          <p:cNvPr id="95235" name="Rectangle 3"/>
          <p:cNvSpPr>
            <a:spLocks noGrp="1" noChangeArrowheads="1"/>
          </p:cNvSpPr>
          <p:nvPr>
            <p:ph type="body" idx="1"/>
          </p:nvPr>
        </p:nvSpPr>
        <p:spPr>
          <a:xfrm>
            <a:off x="457200" y="2819400"/>
            <a:ext cx="8229600" cy="3733800"/>
          </a:xfrm>
        </p:spPr>
        <p:txBody>
          <a:bodyPr/>
          <a:lstStyle/>
          <a:p>
            <a:pPr>
              <a:lnSpc>
                <a:spcPct val="80000"/>
              </a:lnSpc>
            </a:pPr>
            <a:r>
              <a:rPr lang="en-US">
                <a:solidFill>
                  <a:schemeClr val="accent2"/>
                </a:solidFill>
              </a:rPr>
              <a:t>DRAM</a:t>
            </a:r>
            <a:r>
              <a:rPr lang="en-US"/>
              <a:t> and </a:t>
            </a:r>
            <a:r>
              <a:rPr lang="en-US">
                <a:solidFill>
                  <a:schemeClr val="accent2"/>
                </a:solidFill>
              </a:rPr>
              <a:t>SRAM</a:t>
            </a:r>
            <a:r>
              <a:rPr lang="en-US"/>
              <a:t> are volatile memories</a:t>
            </a:r>
          </a:p>
          <a:p>
            <a:pPr lvl="1">
              <a:lnSpc>
                <a:spcPct val="80000"/>
              </a:lnSpc>
            </a:pPr>
            <a:r>
              <a:rPr lang="en-US" sz="3200"/>
              <a:t>Lose information if powered off.</a:t>
            </a:r>
          </a:p>
          <a:p>
            <a:pPr>
              <a:lnSpc>
                <a:spcPct val="80000"/>
              </a:lnSpc>
            </a:pPr>
            <a:r>
              <a:rPr lang="en-US"/>
              <a:t>Nonvolatile memories retain value even if powered off.</a:t>
            </a:r>
          </a:p>
          <a:p>
            <a:pPr lvl="1">
              <a:lnSpc>
                <a:spcPct val="80000"/>
              </a:lnSpc>
            </a:pPr>
            <a:r>
              <a:rPr lang="en-US" sz="3200"/>
              <a:t>Generic name is read-only memory (</a:t>
            </a:r>
            <a:r>
              <a:rPr lang="en-US" sz="3200">
                <a:solidFill>
                  <a:srgbClr val="FF0000"/>
                </a:solidFill>
              </a:rPr>
              <a:t>ROM</a:t>
            </a:r>
            <a:r>
              <a:rPr lang="en-US" sz="3200"/>
              <a:t>).</a:t>
            </a:r>
          </a:p>
          <a:p>
            <a:pPr lvl="1">
              <a:lnSpc>
                <a:spcPct val="80000"/>
              </a:lnSpc>
            </a:pPr>
            <a:r>
              <a:rPr lang="en-US" sz="3200"/>
              <a:t>Misleading because some ROMs can be read and modified.</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0B0EDC-2367-48DF-90A4-806841F33654}" type="slidenum">
              <a:rPr lang="en-US"/>
              <a:pPr/>
              <a:t>175</a:t>
            </a:fld>
            <a:endParaRPr lang="en-US"/>
          </a:p>
        </p:txBody>
      </p:sp>
      <p:sp>
        <p:nvSpPr>
          <p:cNvPr id="96258" name="Rectangle 2"/>
          <p:cNvSpPr>
            <a:spLocks noGrp="1" noChangeArrowheads="1"/>
          </p:cNvSpPr>
          <p:nvPr>
            <p:ph type="title"/>
          </p:nvPr>
        </p:nvSpPr>
        <p:spPr>
          <a:xfrm>
            <a:off x="457200" y="1112838"/>
            <a:ext cx="8229600" cy="944562"/>
          </a:xfrm>
        </p:spPr>
        <p:txBody>
          <a:bodyPr/>
          <a:lstStyle/>
          <a:p>
            <a:pPr algn="l"/>
            <a:r>
              <a:rPr lang="en-US" sz="4000">
                <a:solidFill>
                  <a:schemeClr val="accent2"/>
                </a:solidFill>
              </a:rPr>
              <a:t>Nonvolatile Memories(ROM)</a:t>
            </a:r>
          </a:p>
        </p:txBody>
      </p:sp>
      <p:sp>
        <p:nvSpPr>
          <p:cNvPr id="96259" name="Rectangle 3"/>
          <p:cNvSpPr>
            <a:spLocks noGrp="1" noChangeArrowheads="1"/>
          </p:cNvSpPr>
          <p:nvPr>
            <p:ph type="body" idx="1"/>
          </p:nvPr>
        </p:nvSpPr>
        <p:spPr>
          <a:xfrm>
            <a:off x="609600" y="1981200"/>
            <a:ext cx="8077200" cy="4953000"/>
          </a:xfrm>
        </p:spPr>
        <p:txBody>
          <a:bodyPr/>
          <a:lstStyle/>
          <a:p>
            <a:pPr>
              <a:lnSpc>
                <a:spcPct val="80000"/>
              </a:lnSpc>
            </a:pPr>
            <a:r>
              <a:rPr lang="en-US" sz="2800">
                <a:solidFill>
                  <a:schemeClr val="accent2"/>
                </a:solidFill>
              </a:rPr>
              <a:t>Types of ROMs</a:t>
            </a:r>
          </a:p>
          <a:p>
            <a:pPr lvl="1">
              <a:lnSpc>
                <a:spcPct val="80000"/>
              </a:lnSpc>
            </a:pPr>
            <a:r>
              <a:rPr lang="en-US"/>
              <a:t>Programmable ROM (</a:t>
            </a:r>
            <a:r>
              <a:rPr lang="en-US">
                <a:solidFill>
                  <a:srgbClr val="FF0000"/>
                </a:solidFill>
              </a:rPr>
              <a:t>PROM</a:t>
            </a:r>
            <a:r>
              <a:rPr lang="en-US"/>
              <a:t>)</a:t>
            </a:r>
          </a:p>
          <a:p>
            <a:pPr lvl="1">
              <a:lnSpc>
                <a:spcPct val="80000"/>
              </a:lnSpc>
            </a:pPr>
            <a:r>
              <a:rPr lang="en-US"/>
              <a:t>Eraseable programmable ROM (</a:t>
            </a:r>
            <a:r>
              <a:rPr lang="en-US">
                <a:solidFill>
                  <a:srgbClr val="FF0000"/>
                </a:solidFill>
              </a:rPr>
              <a:t>EPROM</a:t>
            </a:r>
            <a:r>
              <a:rPr lang="en-US"/>
              <a:t>)</a:t>
            </a:r>
          </a:p>
          <a:p>
            <a:pPr lvl="1">
              <a:lnSpc>
                <a:spcPct val="80000"/>
              </a:lnSpc>
            </a:pPr>
            <a:r>
              <a:rPr lang="en-US"/>
              <a:t>Electrically eraseable PROM (</a:t>
            </a:r>
            <a:r>
              <a:rPr lang="en-US">
                <a:solidFill>
                  <a:srgbClr val="FF0000"/>
                </a:solidFill>
              </a:rPr>
              <a:t>EEPROM</a:t>
            </a:r>
            <a:r>
              <a:rPr lang="en-US"/>
              <a:t>)</a:t>
            </a:r>
          </a:p>
          <a:p>
            <a:pPr lvl="1">
              <a:lnSpc>
                <a:spcPct val="80000"/>
              </a:lnSpc>
            </a:pPr>
            <a:r>
              <a:rPr lang="en-US"/>
              <a:t>Flash memory (used in portable digital devices)</a:t>
            </a:r>
          </a:p>
          <a:p>
            <a:pPr>
              <a:lnSpc>
                <a:spcPct val="80000"/>
              </a:lnSpc>
            </a:pPr>
            <a:r>
              <a:rPr lang="en-US" sz="2800">
                <a:solidFill>
                  <a:srgbClr val="FF0000"/>
                </a:solidFill>
              </a:rPr>
              <a:t>Firmware (Program instruction used frequently)</a:t>
            </a:r>
          </a:p>
          <a:p>
            <a:pPr lvl="1">
              <a:lnSpc>
                <a:spcPct val="80000"/>
              </a:lnSpc>
            </a:pPr>
            <a:r>
              <a:rPr lang="en-US"/>
              <a:t>Program stored in a ROM</a:t>
            </a:r>
          </a:p>
          <a:p>
            <a:pPr lvl="2">
              <a:lnSpc>
                <a:spcPct val="80000"/>
              </a:lnSpc>
            </a:pPr>
            <a:r>
              <a:rPr lang="en-US" sz="2800"/>
              <a:t>Boot time code, BIOS (basic input/output system)</a:t>
            </a:r>
          </a:p>
          <a:p>
            <a:pPr lvl="2">
              <a:lnSpc>
                <a:spcPct val="80000"/>
              </a:lnSpc>
            </a:pPr>
            <a:r>
              <a:rPr lang="en-US" sz="2800"/>
              <a:t>graphics cards, disk controllers.</a:t>
            </a:r>
          </a:p>
          <a:p>
            <a:pPr>
              <a:lnSpc>
                <a:spcPct val="80000"/>
              </a:lnSpc>
            </a:pPr>
            <a:endParaRPr lang="en-US" sz="280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3CE5B003-7DA0-4383-AD01-F6A77A80451B}" type="slidenum">
              <a:rPr lang="en-US"/>
              <a:pPr/>
              <a:t>176</a:t>
            </a:fld>
            <a:endParaRPr lang="en-US"/>
          </a:p>
        </p:txBody>
      </p:sp>
      <p:sp>
        <p:nvSpPr>
          <p:cNvPr id="108546" name="Rectangle 2"/>
          <p:cNvSpPr>
            <a:spLocks noChangeArrowheads="1"/>
          </p:cNvSpPr>
          <p:nvPr/>
        </p:nvSpPr>
        <p:spPr bwMode="auto">
          <a:xfrm>
            <a:off x="1066800" y="609600"/>
            <a:ext cx="6934200" cy="1066800"/>
          </a:xfrm>
          <a:prstGeom prst="rect">
            <a:avLst/>
          </a:prstGeom>
          <a:noFill/>
          <a:ln w="9525">
            <a:noFill/>
            <a:miter lim="800000"/>
            <a:headEnd/>
            <a:tailEnd/>
          </a:ln>
          <a:effectLst/>
        </p:spPr>
        <p:txBody>
          <a:bodyPr anchor="ctr"/>
          <a:lstStyle/>
          <a:p>
            <a:pPr algn="ctr"/>
            <a:r>
              <a:rPr lang="en-US" sz="3600">
                <a:solidFill>
                  <a:srgbClr val="003399"/>
                </a:solidFill>
              </a:rPr>
              <a:t>Memory</a:t>
            </a:r>
          </a:p>
        </p:txBody>
      </p:sp>
      <p:sp>
        <p:nvSpPr>
          <p:cNvPr id="108547" name="Rectangle 3"/>
          <p:cNvSpPr>
            <a:spLocks noChangeArrowheads="1"/>
          </p:cNvSpPr>
          <p:nvPr/>
        </p:nvSpPr>
        <p:spPr bwMode="auto">
          <a:xfrm>
            <a:off x="609600" y="1981200"/>
            <a:ext cx="7620000" cy="4343400"/>
          </a:xfrm>
          <a:prstGeom prst="rect">
            <a:avLst/>
          </a:prstGeom>
          <a:noFill/>
          <a:ln w="9525">
            <a:noFill/>
            <a:miter lim="800000"/>
            <a:headEnd/>
            <a:tailEnd/>
          </a:ln>
          <a:effectLst/>
        </p:spPr>
        <p:txBody>
          <a:bodyPr/>
          <a:lstStyle/>
          <a:p>
            <a:pPr marL="742950" lvl="1" indent="-285750">
              <a:spcBef>
                <a:spcPct val="20000"/>
              </a:spcBef>
            </a:pPr>
            <a:endParaRPr lang="en-US" sz="3200">
              <a:latin typeface="Times New Roman" pitchFamily="18" charset="0"/>
            </a:endParaRPr>
          </a:p>
          <a:p>
            <a:pPr marL="742950" lvl="1" indent="-285750">
              <a:spcBef>
                <a:spcPct val="20000"/>
              </a:spcBef>
              <a:buFontTx/>
              <a:buChar char="–"/>
            </a:pPr>
            <a:endParaRPr lang="en-US" sz="3200">
              <a:latin typeface="Times New Roman" pitchFamily="18" charset="0"/>
            </a:endParaRPr>
          </a:p>
          <a:p>
            <a:pPr marL="342900" indent="-342900">
              <a:spcBef>
                <a:spcPct val="20000"/>
              </a:spcBef>
              <a:buFontTx/>
              <a:buChar char="•"/>
            </a:pPr>
            <a:endParaRPr lang="en-US" sz="3600">
              <a:latin typeface="Times New Roman" pitchFamily="18" charset="0"/>
            </a:endParaRPr>
          </a:p>
          <a:p>
            <a:pPr marL="742950" lvl="1" indent="-285750">
              <a:spcBef>
                <a:spcPct val="20000"/>
              </a:spcBef>
              <a:buFontTx/>
              <a:buChar char="–"/>
            </a:pPr>
            <a:endParaRPr lang="en-US" sz="2800"/>
          </a:p>
          <a:p>
            <a:pPr marL="742950" lvl="1" indent="-285750">
              <a:spcBef>
                <a:spcPct val="20000"/>
              </a:spcBef>
              <a:buFontTx/>
              <a:buChar char="–"/>
            </a:pPr>
            <a:endParaRPr lang="en-US" sz="2800"/>
          </a:p>
          <a:p>
            <a:pPr marL="342900" indent="-342900">
              <a:spcBef>
                <a:spcPct val="20000"/>
              </a:spcBef>
              <a:buFontTx/>
              <a:buChar char="•"/>
            </a:pPr>
            <a:endParaRPr lang="en-US" sz="3200"/>
          </a:p>
        </p:txBody>
      </p:sp>
      <p:sp>
        <p:nvSpPr>
          <p:cNvPr id="108548" name="Line 4"/>
          <p:cNvSpPr>
            <a:spLocks noChangeShapeType="1"/>
          </p:cNvSpPr>
          <p:nvPr/>
        </p:nvSpPr>
        <p:spPr bwMode="auto">
          <a:xfrm>
            <a:off x="1320800" y="5243513"/>
            <a:ext cx="0" cy="393700"/>
          </a:xfrm>
          <a:prstGeom prst="line">
            <a:avLst/>
          </a:prstGeom>
          <a:noFill/>
          <a:ln w="9525">
            <a:solidFill>
              <a:schemeClr val="tx1"/>
            </a:solidFill>
            <a:round/>
            <a:headEnd/>
            <a:tailEnd/>
          </a:ln>
          <a:effectLst/>
        </p:spPr>
        <p:txBody>
          <a:bodyPr/>
          <a:lstStyle/>
          <a:p>
            <a:endParaRPr lang="en-US"/>
          </a:p>
        </p:txBody>
      </p:sp>
      <p:pic>
        <p:nvPicPr>
          <p:cNvPr id="108549" name="Picture 5" descr="high level view of a computer"/>
          <p:cNvPicPr>
            <a:picLocks noChangeAspect="1" noChangeArrowheads="1"/>
          </p:cNvPicPr>
          <p:nvPr/>
        </p:nvPicPr>
        <p:blipFill>
          <a:blip r:embed="rId2"/>
          <a:srcRect/>
          <a:stretch>
            <a:fillRect/>
          </a:stretch>
        </p:blipFill>
        <p:spPr bwMode="auto">
          <a:xfrm>
            <a:off x="1066800" y="1600200"/>
            <a:ext cx="6999288" cy="4648200"/>
          </a:xfrm>
          <a:prstGeom prst="rect">
            <a:avLst/>
          </a:prstGeom>
          <a:noFill/>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035BA540-17F0-4B31-A417-A1826010FAC8}" type="slidenum">
              <a:rPr lang="en-US"/>
              <a:pPr/>
              <a:t>177</a:t>
            </a:fld>
            <a:endParaRPr lang="en-US"/>
          </a:p>
        </p:txBody>
      </p:sp>
      <p:sp>
        <p:nvSpPr>
          <p:cNvPr id="47107" name="Rectangle 3"/>
          <p:cNvSpPr>
            <a:spLocks noChangeArrowheads="1"/>
          </p:cNvSpPr>
          <p:nvPr/>
        </p:nvSpPr>
        <p:spPr bwMode="auto">
          <a:xfrm>
            <a:off x="762000" y="914400"/>
            <a:ext cx="7772400" cy="1143000"/>
          </a:xfrm>
          <a:prstGeom prst="rect">
            <a:avLst/>
          </a:prstGeom>
          <a:noFill/>
          <a:ln w="9525">
            <a:noFill/>
            <a:miter lim="800000"/>
            <a:headEnd/>
            <a:tailEnd/>
          </a:ln>
          <a:effectLst/>
        </p:spPr>
        <p:txBody>
          <a:bodyPr anchor="ctr"/>
          <a:lstStyle/>
          <a:p>
            <a:pPr algn="ctr"/>
            <a:endParaRPr lang="en-US" sz="4000" u="sng">
              <a:solidFill>
                <a:srgbClr val="003399"/>
              </a:solidFill>
            </a:endParaRPr>
          </a:p>
        </p:txBody>
      </p:sp>
      <p:sp>
        <p:nvSpPr>
          <p:cNvPr id="47108" name="Rectangle 4"/>
          <p:cNvSpPr>
            <a:spLocks noChangeArrowheads="1"/>
          </p:cNvSpPr>
          <p:nvPr/>
        </p:nvSpPr>
        <p:spPr bwMode="auto">
          <a:xfrm>
            <a:off x="304800" y="2057400"/>
            <a:ext cx="8686800" cy="3962400"/>
          </a:xfrm>
          <a:prstGeom prst="rect">
            <a:avLst/>
          </a:prstGeom>
          <a:noFill/>
          <a:ln w="9525">
            <a:noFill/>
            <a:miter lim="800000"/>
            <a:headEnd/>
            <a:tailEnd/>
          </a:ln>
          <a:effectLst/>
        </p:spPr>
        <p:txBody>
          <a:bodyPr/>
          <a:lstStyle/>
          <a:p>
            <a:pPr marL="342900" indent="-342900">
              <a:buFontTx/>
              <a:buChar char="•"/>
            </a:pPr>
            <a:endParaRPr lang="en-US" sz="2400"/>
          </a:p>
        </p:txBody>
      </p:sp>
      <p:sp>
        <p:nvSpPr>
          <p:cNvPr id="47110" name="Rectangle 6"/>
          <p:cNvSpPr>
            <a:spLocks noChangeArrowheads="1"/>
          </p:cNvSpPr>
          <p:nvPr/>
        </p:nvSpPr>
        <p:spPr bwMode="auto">
          <a:xfrm>
            <a:off x="457200" y="1952625"/>
            <a:ext cx="6629400" cy="701675"/>
          </a:xfrm>
          <a:prstGeom prst="rect">
            <a:avLst/>
          </a:prstGeom>
          <a:noFill/>
          <a:ln w="9525">
            <a:noFill/>
            <a:miter lim="800000"/>
            <a:headEnd/>
            <a:tailEnd/>
          </a:ln>
          <a:effectLst/>
        </p:spPr>
        <p:txBody>
          <a:bodyPr>
            <a:spAutoFit/>
          </a:bodyPr>
          <a:lstStyle/>
          <a:p>
            <a:r>
              <a:rPr lang="en-US" sz="4000" u="sng">
                <a:solidFill>
                  <a:schemeClr val="accent2"/>
                </a:solidFill>
              </a:rPr>
              <a:t>3. Storage Vs. Memory</a:t>
            </a:r>
          </a:p>
        </p:txBody>
      </p:sp>
      <p:sp>
        <p:nvSpPr>
          <p:cNvPr id="47111" name="Rectangle 7"/>
          <p:cNvSpPr>
            <a:spLocks noChangeArrowheads="1"/>
          </p:cNvSpPr>
          <p:nvPr/>
        </p:nvSpPr>
        <p:spPr bwMode="auto">
          <a:xfrm>
            <a:off x="457200" y="2714625"/>
            <a:ext cx="7924800" cy="3381375"/>
          </a:xfrm>
          <a:prstGeom prst="rect">
            <a:avLst/>
          </a:prstGeom>
          <a:noFill/>
          <a:ln w="9525">
            <a:noFill/>
            <a:miter lim="800000"/>
            <a:headEnd/>
            <a:tailEnd/>
          </a:ln>
          <a:effectLst/>
        </p:spPr>
        <p:txBody>
          <a:bodyPr>
            <a:spAutoFit/>
          </a:bodyPr>
          <a:lstStyle/>
          <a:p>
            <a:endParaRPr lang="en-US" sz="2400"/>
          </a:p>
          <a:p>
            <a:r>
              <a:rPr lang="en-US" sz="3200">
                <a:solidFill>
                  <a:srgbClr val="FF0000"/>
                </a:solidFill>
              </a:rPr>
              <a:t>Memory (e.g., RAM)</a:t>
            </a:r>
          </a:p>
          <a:p>
            <a:endParaRPr lang="en-US" sz="3200">
              <a:solidFill>
                <a:srgbClr val="FF0000"/>
              </a:solidFill>
            </a:endParaRPr>
          </a:p>
          <a:p>
            <a:pPr>
              <a:buFontTx/>
              <a:buChar char="•"/>
            </a:pPr>
            <a:r>
              <a:rPr lang="en-US" sz="3200"/>
              <a:t>Keep the information for a shorter period of time  (usually volatile)</a:t>
            </a:r>
          </a:p>
          <a:p>
            <a:pPr>
              <a:buFontTx/>
              <a:buChar char="•"/>
            </a:pPr>
            <a:r>
              <a:rPr lang="en-US" sz="3200"/>
              <a:t>Faster</a:t>
            </a:r>
          </a:p>
          <a:p>
            <a:pPr>
              <a:buFontTx/>
              <a:buChar char="•"/>
            </a:pPr>
            <a:r>
              <a:rPr lang="en-US" sz="3200"/>
              <a:t>More expensive</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CA353556-36D8-46D5-83CA-83406E035CF1}" type="slidenum">
              <a:rPr lang="en-US"/>
              <a:pPr/>
              <a:t>178</a:t>
            </a:fld>
            <a:endParaRPr lang="en-US"/>
          </a:p>
        </p:txBody>
      </p:sp>
      <p:sp>
        <p:nvSpPr>
          <p:cNvPr id="101378" name="Rectangle 2"/>
          <p:cNvSpPr>
            <a:spLocks noChangeArrowheads="1"/>
          </p:cNvSpPr>
          <p:nvPr/>
        </p:nvSpPr>
        <p:spPr bwMode="auto">
          <a:xfrm>
            <a:off x="762000" y="914400"/>
            <a:ext cx="7772400" cy="1143000"/>
          </a:xfrm>
          <a:prstGeom prst="rect">
            <a:avLst/>
          </a:prstGeom>
          <a:noFill/>
          <a:ln w="9525">
            <a:noFill/>
            <a:miter lim="800000"/>
            <a:headEnd/>
            <a:tailEnd/>
          </a:ln>
          <a:effectLst/>
        </p:spPr>
        <p:txBody>
          <a:bodyPr anchor="ctr"/>
          <a:lstStyle/>
          <a:p>
            <a:pPr algn="ctr"/>
            <a:endParaRPr lang="en-US" sz="4000" u="sng">
              <a:solidFill>
                <a:srgbClr val="003399"/>
              </a:solidFill>
            </a:endParaRPr>
          </a:p>
        </p:txBody>
      </p:sp>
      <p:sp>
        <p:nvSpPr>
          <p:cNvPr id="101379" name="Rectangle 3"/>
          <p:cNvSpPr>
            <a:spLocks noChangeArrowheads="1"/>
          </p:cNvSpPr>
          <p:nvPr/>
        </p:nvSpPr>
        <p:spPr bwMode="auto">
          <a:xfrm>
            <a:off x="304800" y="2057400"/>
            <a:ext cx="8686800" cy="3962400"/>
          </a:xfrm>
          <a:prstGeom prst="rect">
            <a:avLst/>
          </a:prstGeom>
          <a:noFill/>
          <a:ln w="9525">
            <a:noFill/>
            <a:miter lim="800000"/>
            <a:headEnd/>
            <a:tailEnd/>
          </a:ln>
          <a:effectLst/>
        </p:spPr>
        <p:txBody>
          <a:bodyPr/>
          <a:lstStyle/>
          <a:p>
            <a:pPr marL="342900" indent="-342900">
              <a:buFontTx/>
              <a:buChar char="•"/>
            </a:pPr>
            <a:endParaRPr lang="en-US" sz="2400"/>
          </a:p>
        </p:txBody>
      </p:sp>
      <p:sp>
        <p:nvSpPr>
          <p:cNvPr id="101380" name="Rectangle 4"/>
          <p:cNvSpPr>
            <a:spLocks noChangeArrowheads="1"/>
          </p:cNvSpPr>
          <p:nvPr/>
        </p:nvSpPr>
        <p:spPr bwMode="auto">
          <a:xfrm>
            <a:off x="457200" y="2027238"/>
            <a:ext cx="6629400" cy="701675"/>
          </a:xfrm>
          <a:prstGeom prst="rect">
            <a:avLst/>
          </a:prstGeom>
          <a:noFill/>
          <a:ln w="9525">
            <a:noFill/>
            <a:miter lim="800000"/>
            <a:headEnd/>
            <a:tailEnd/>
          </a:ln>
          <a:effectLst/>
        </p:spPr>
        <p:txBody>
          <a:bodyPr>
            <a:spAutoFit/>
          </a:bodyPr>
          <a:lstStyle/>
          <a:p>
            <a:r>
              <a:rPr lang="en-US" sz="4000" u="sng">
                <a:solidFill>
                  <a:schemeClr val="accent2"/>
                </a:solidFill>
              </a:rPr>
              <a:t>3. Storage Vs. Memory</a:t>
            </a:r>
          </a:p>
        </p:txBody>
      </p:sp>
      <p:sp>
        <p:nvSpPr>
          <p:cNvPr id="101382" name="Text Box 6"/>
          <p:cNvSpPr txBox="1">
            <a:spLocks noChangeArrowheads="1"/>
          </p:cNvSpPr>
          <p:nvPr/>
        </p:nvSpPr>
        <p:spPr bwMode="auto">
          <a:xfrm>
            <a:off x="762000" y="3322638"/>
            <a:ext cx="5486400" cy="2773362"/>
          </a:xfrm>
          <a:prstGeom prst="rect">
            <a:avLst/>
          </a:prstGeom>
          <a:noFill/>
          <a:ln w="12699">
            <a:noFill/>
            <a:miter lim="800000"/>
            <a:headEnd type="none" w="sm" len="sm"/>
            <a:tailEnd type="none" w="sm" len="sm"/>
          </a:ln>
          <a:effectLst/>
        </p:spPr>
        <p:txBody>
          <a:bodyPr lIns="92075" tIns="46038" rIns="92075" bIns="46038">
            <a:spAutoFit/>
          </a:bodyPr>
          <a:lstStyle/>
          <a:p>
            <a:pPr marL="342900" indent="-228600" eaLnBrk="0" hangingPunct="0">
              <a:spcBef>
                <a:spcPct val="50000"/>
              </a:spcBef>
            </a:pPr>
            <a:r>
              <a:rPr lang="en-US" sz="3200">
                <a:solidFill>
                  <a:srgbClr val="FF0000"/>
                </a:solidFill>
              </a:rPr>
              <a:t>Storage (e.g., Hard disk)</a:t>
            </a:r>
          </a:p>
          <a:p>
            <a:pPr marL="342900" indent="-228600" eaLnBrk="0" hangingPunct="0">
              <a:spcBef>
                <a:spcPct val="50000"/>
              </a:spcBef>
              <a:buFontTx/>
              <a:buChar char="•"/>
            </a:pPr>
            <a:r>
              <a:rPr lang="en-US" sz="3200"/>
              <a:t>The information is retained longer (non-volatile)</a:t>
            </a:r>
          </a:p>
          <a:p>
            <a:pPr marL="342900" indent="-228600" eaLnBrk="0" hangingPunct="0">
              <a:lnSpc>
                <a:spcPct val="90000"/>
              </a:lnSpc>
              <a:spcBef>
                <a:spcPct val="10000"/>
              </a:spcBef>
              <a:buFontTx/>
              <a:buChar char="•"/>
            </a:pPr>
            <a:r>
              <a:rPr lang="en-US" sz="3200"/>
              <a:t>Slower</a:t>
            </a:r>
          </a:p>
          <a:p>
            <a:pPr marL="342900" indent="-228600" eaLnBrk="0" hangingPunct="0">
              <a:lnSpc>
                <a:spcPct val="90000"/>
              </a:lnSpc>
              <a:spcBef>
                <a:spcPct val="10000"/>
              </a:spcBef>
              <a:buFontTx/>
              <a:buChar char="•"/>
            </a:pPr>
            <a:r>
              <a:rPr lang="en-US" sz="3200"/>
              <a:t>Cheaper</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63D5CEA-554E-49BC-9622-9ED16FAD62AB}" type="slidenum">
              <a:rPr lang="en-US"/>
              <a:pPr/>
              <a:t>179</a:t>
            </a:fld>
            <a:endParaRPr lang="en-US"/>
          </a:p>
        </p:txBody>
      </p:sp>
      <p:sp>
        <p:nvSpPr>
          <p:cNvPr id="107522" name="Rectangle 2"/>
          <p:cNvSpPr>
            <a:spLocks noChangeArrowheads="1"/>
          </p:cNvSpPr>
          <p:nvPr/>
        </p:nvSpPr>
        <p:spPr bwMode="auto">
          <a:xfrm>
            <a:off x="838200" y="609600"/>
            <a:ext cx="7086600" cy="987425"/>
          </a:xfrm>
          <a:prstGeom prst="rect">
            <a:avLst/>
          </a:prstGeom>
          <a:noFill/>
          <a:ln w="9525">
            <a:noFill/>
            <a:miter lim="800000"/>
            <a:headEnd/>
            <a:tailEnd/>
          </a:ln>
          <a:effectLst/>
        </p:spPr>
        <p:txBody>
          <a:bodyPr anchor="ctr"/>
          <a:lstStyle/>
          <a:p>
            <a:r>
              <a:rPr lang="en-US" sz="4000" u="sng">
                <a:solidFill>
                  <a:srgbClr val="003399"/>
                </a:solidFill>
              </a:rPr>
              <a:t>CONTENTS</a:t>
            </a:r>
          </a:p>
        </p:txBody>
      </p:sp>
      <p:sp>
        <p:nvSpPr>
          <p:cNvPr id="107523" name="Rectangle 3"/>
          <p:cNvSpPr>
            <a:spLocks noChangeArrowheads="1"/>
          </p:cNvSpPr>
          <p:nvPr/>
        </p:nvSpPr>
        <p:spPr bwMode="auto">
          <a:xfrm>
            <a:off x="609600" y="1524000"/>
            <a:ext cx="7620000" cy="4343400"/>
          </a:xfrm>
          <a:prstGeom prst="rect">
            <a:avLst/>
          </a:prstGeom>
          <a:noFill/>
          <a:ln w="9525">
            <a:noFill/>
            <a:miter lim="800000"/>
            <a:headEnd/>
            <a:tailEnd/>
          </a:ln>
          <a:effectLst/>
        </p:spPr>
        <p:txBody>
          <a:bodyPr/>
          <a:lstStyle/>
          <a:p>
            <a:pPr marL="342900" indent="-342900">
              <a:spcBef>
                <a:spcPct val="20000"/>
              </a:spcBef>
              <a:buFontTx/>
              <a:buChar char="•"/>
            </a:pPr>
            <a:r>
              <a:rPr lang="en-US" sz="3600">
                <a:latin typeface="Times New Roman" pitchFamily="18" charset="0"/>
              </a:rPr>
              <a:t>Introduction</a:t>
            </a:r>
          </a:p>
          <a:p>
            <a:pPr marL="342900" indent="-342900">
              <a:spcBef>
                <a:spcPct val="20000"/>
              </a:spcBef>
              <a:buFontTx/>
              <a:buChar char="•"/>
            </a:pPr>
            <a:r>
              <a:rPr lang="en-US" sz="3600">
                <a:latin typeface="Times New Roman" pitchFamily="18" charset="0"/>
              </a:rPr>
              <a:t>RAM,ROM,PROM,EPROM</a:t>
            </a:r>
          </a:p>
          <a:p>
            <a:pPr marL="342900" indent="-342900">
              <a:spcBef>
                <a:spcPct val="20000"/>
              </a:spcBef>
              <a:buFontTx/>
              <a:buChar char="•"/>
            </a:pPr>
            <a:r>
              <a:rPr lang="en-US" sz="3600">
                <a:solidFill>
                  <a:srgbClr val="FF0000"/>
                </a:solidFill>
                <a:latin typeface="Times New Roman" pitchFamily="18" charset="0"/>
              </a:rPr>
              <a:t>Auxiliary Storage Devices-Magnetic Tape, Hard Disk, Floppy Disk</a:t>
            </a:r>
          </a:p>
          <a:p>
            <a:pPr marL="342900" indent="-342900">
              <a:spcBef>
                <a:spcPct val="20000"/>
              </a:spcBef>
              <a:buFontTx/>
              <a:buChar char="•"/>
            </a:pPr>
            <a:r>
              <a:rPr lang="en-US" sz="3600">
                <a:solidFill>
                  <a:srgbClr val="FF0000"/>
                </a:solidFill>
                <a:latin typeface="Times New Roman" pitchFamily="18" charset="0"/>
              </a:rPr>
              <a:t>Optical Disks: CD-R Drive,CD-RW disks,DVD,Blue ray Discs.</a:t>
            </a:r>
            <a:endParaRPr lang="en-US" sz="3200"/>
          </a:p>
        </p:txBody>
      </p:sp>
      <p:sp>
        <p:nvSpPr>
          <p:cNvPr id="107524" name="Line 4"/>
          <p:cNvSpPr>
            <a:spLocks noChangeShapeType="1"/>
          </p:cNvSpPr>
          <p:nvPr/>
        </p:nvSpPr>
        <p:spPr bwMode="auto">
          <a:xfrm>
            <a:off x="1320800" y="5243513"/>
            <a:ext cx="0" cy="39370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ChangeArrowheads="1"/>
          </p:cNvSpPr>
          <p:nvPr/>
        </p:nvSpPr>
        <p:spPr bwMode="auto">
          <a:xfrm>
            <a:off x="685800" y="1219200"/>
            <a:ext cx="7772400" cy="1143000"/>
          </a:xfrm>
          <a:prstGeom prst="rect">
            <a:avLst/>
          </a:prstGeom>
          <a:noFill/>
          <a:ln w="9525">
            <a:noFill/>
            <a:miter lim="800000"/>
            <a:headEnd/>
            <a:tailEnd/>
          </a:ln>
          <a:effectLst/>
        </p:spPr>
        <p:txBody>
          <a:bodyPr anchor="ctr"/>
          <a:lstStyle/>
          <a:p>
            <a:pPr algn="ctr"/>
            <a:endParaRPr lang="en-US" sz="4000" u="sng">
              <a:solidFill>
                <a:srgbClr val="003399"/>
              </a:solidFill>
            </a:endParaRPr>
          </a:p>
        </p:txBody>
      </p:sp>
      <p:sp>
        <p:nvSpPr>
          <p:cNvPr id="40964" name="Rectangle 4"/>
          <p:cNvSpPr>
            <a:spLocks noChangeArrowheads="1"/>
          </p:cNvSpPr>
          <p:nvPr/>
        </p:nvSpPr>
        <p:spPr bwMode="auto">
          <a:xfrm>
            <a:off x="381000" y="2514600"/>
            <a:ext cx="8382000" cy="762000"/>
          </a:xfrm>
          <a:prstGeom prst="rect">
            <a:avLst/>
          </a:prstGeom>
          <a:noFill/>
          <a:ln w="9525">
            <a:noFill/>
            <a:miter lim="800000"/>
            <a:headEnd/>
            <a:tailEnd/>
          </a:ln>
          <a:effectLst/>
        </p:spPr>
        <p:txBody>
          <a:bodyPr/>
          <a:lstStyle/>
          <a:p>
            <a:pPr marL="342900" indent="-342900">
              <a:spcBef>
                <a:spcPct val="20000"/>
              </a:spcBef>
              <a:buFontTx/>
              <a:buChar char="•"/>
            </a:pPr>
            <a:r>
              <a:rPr lang="en-US" sz="3200"/>
              <a:t>Definition:</a:t>
            </a:r>
          </a:p>
          <a:p>
            <a:pPr marL="342900" indent="-342900">
              <a:spcBef>
                <a:spcPct val="20000"/>
              </a:spcBef>
              <a:buFontTx/>
              <a:buChar char="•"/>
            </a:pPr>
            <a:endParaRPr lang="en-US" sz="3200"/>
          </a:p>
          <a:p>
            <a:pPr marL="1143000" lvl="2" indent="-228600">
              <a:spcBef>
                <a:spcPct val="20000"/>
              </a:spcBef>
              <a:buFontTx/>
              <a:buChar char="•"/>
            </a:pPr>
            <a:r>
              <a:rPr lang="en-US" sz="2400"/>
              <a:t>Introduction To Computer Software</a:t>
            </a:r>
          </a:p>
          <a:p>
            <a:pPr marL="1143000" lvl="2" indent="-228600">
              <a:spcBef>
                <a:spcPct val="20000"/>
              </a:spcBef>
              <a:buFontTx/>
              <a:buChar char="•"/>
            </a:pPr>
            <a:r>
              <a:rPr lang="en-US" sz="2400"/>
              <a:t>Operating system</a:t>
            </a:r>
          </a:p>
          <a:p>
            <a:pPr marL="1143000" lvl="2" indent="-228600">
              <a:spcBef>
                <a:spcPct val="20000"/>
              </a:spcBef>
              <a:buFontTx/>
              <a:buChar char="•"/>
            </a:pPr>
            <a:r>
              <a:rPr lang="en-US" sz="2400"/>
              <a:t>Problem solving Techniques</a:t>
            </a:r>
          </a:p>
          <a:p>
            <a:pPr marL="1143000" lvl="2" indent="-228600">
              <a:spcBef>
                <a:spcPct val="20000"/>
              </a:spcBef>
              <a:buFontTx/>
              <a:buChar char="•"/>
            </a:pPr>
            <a:r>
              <a:rPr lang="en-US" sz="2400"/>
              <a:t>Computer Prog ramming languages</a:t>
            </a:r>
          </a:p>
          <a:p>
            <a:pPr marL="1143000" lvl="2" indent="-228600">
              <a:spcBef>
                <a:spcPct val="20000"/>
              </a:spcBef>
              <a:buFontTx/>
              <a:buChar char="•"/>
            </a:pPr>
            <a:r>
              <a:rPr lang="en-US" sz="2400"/>
              <a:t>Computer Threats</a:t>
            </a:r>
          </a:p>
          <a:p>
            <a:pPr marL="1143000" lvl="2" indent="-228600">
              <a:spcBef>
                <a:spcPct val="20000"/>
              </a:spcBef>
            </a:pPr>
            <a:endParaRPr lang="en-US" sz="2400"/>
          </a:p>
        </p:txBody>
      </p:sp>
      <p:pic>
        <p:nvPicPr>
          <p:cNvPr id="40965" name="Picture 5"/>
          <p:cNvPicPr>
            <a:picLocks noChangeAspect="1" noChangeArrowheads="1"/>
          </p:cNvPicPr>
          <p:nvPr/>
        </p:nvPicPr>
        <p:blipFill>
          <a:blip r:embed="rId2"/>
          <a:srcRect/>
          <a:stretch>
            <a:fillRect/>
          </a:stretch>
        </p:blipFill>
        <p:spPr bwMode="auto">
          <a:xfrm>
            <a:off x="454025" y="558800"/>
            <a:ext cx="8308975" cy="5635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170DB3E-8EEE-4B4F-B107-2593C710FA05}" type="slidenum">
              <a:rPr lang="en-US"/>
              <a:pPr/>
              <a:t>180</a:t>
            </a:fld>
            <a:endParaRPr lang="en-US"/>
          </a:p>
        </p:txBody>
      </p:sp>
      <p:sp>
        <p:nvSpPr>
          <p:cNvPr id="49155" name="Rectangle 3"/>
          <p:cNvSpPr>
            <a:spLocks noChangeArrowheads="1"/>
          </p:cNvSpPr>
          <p:nvPr/>
        </p:nvSpPr>
        <p:spPr bwMode="auto">
          <a:xfrm>
            <a:off x="304800" y="381000"/>
            <a:ext cx="7467600" cy="1143000"/>
          </a:xfrm>
          <a:prstGeom prst="rect">
            <a:avLst/>
          </a:prstGeom>
          <a:noFill/>
          <a:ln w="9525">
            <a:noFill/>
            <a:miter lim="800000"/>
            <a:headEnd/>
            <a:tailEnd/>
          </a:ln>
          <a:effectLst/>
        </p:spPr>
        <p:txBody>
          <a:bodyPr anchor="ctr"/>
          <a:lstStyle/>
          <a:p>
            <a:r>
              <a:rPr lang="en-US" sz="4000">
                <a:solidFill>
                  <a:schemeClr val="tx2"/>
                </a:solidFill>
              </a:rPr>
              <a:t>Categories Of Storage</a:t>
            </a:r>
          </a:p>
        </p:txBody>
      </p:sp>
      <p:sp>
        <p:nvSpPr>
          <p:cNvPr id="49156" name="Rectangle 4"/>
          <p:cNvSpPr>
            <a:spLocks noChangeArrowheads="1"/>
          </p:cNvSpPr>
          <p:nvPr/>
        </p:nvSpPr>
        <p:spPr bwMode="auto">
          <a:xfrm>
            <a:off x="381000" y="1371600"/>
            <a:ext cx="8077200" cy="5486400"/>
          </a:xfrm>
          <a:prstGeom prst="rect">
            <a:avLst/>
          </a:prstGeom>
          <a:noFill/>
          <a:ln w="9525">
            <a:noFill/>
            <a:miter lim="800000"/>
            <a:headEnd/>
            <a:tailEnd/>
          </a:ln>
          <a:effectLst/>
        </p:spPr>
        <p:txBody>
          <a:bodyPr/>
          <a:lstStyle/>
          <a:p>
            <a:pPr marL="342900" indent="-342900">
              <a:spcBef>
                <a:spcPct val="20000"/>
              </a:spcBef>
              <a:buFontTx/>
              <a:buChar char="•"/>
            </a:pPr>
            <a:r>
              <a:rPr lang="en-US" sz="2400">
                <a:solidFill>
                  <a:schemeClr val="accent2"/>
                </a:solidFill>
              </a:rPr>
              <a:t>Magnetic</a:t>
            </a:r>
          </a:p>
          <a:p>
            <a:pPr marL="742950" lvl="1" indent="-285750">
              <a:spcBef>
                <a:spcPct val="20000"/>
              </a:spcBef>
              <a:buFontTx/>
              <a:buChar char="–"/>
            </a:pPr>
            <a:r>
              <a:rPr lang="en-US" sz="2400"/>
              <a:t>Floppy disks</a:t>
            </a:r>
          </a:p>
          <a:p>
            <a:pPr marL="742950" lvl="1" indent="-285750">
              <a:spcBef>
                <a:spcPct val="20000"/>
              </a:spcBef>
              <a:buFontTx/>
              <a:buChar char="–"/>
            </a:pPr>
            <a:r>
              <a:rPr lang="en-US" sz="2400"/>
              <a:t>Zip disks</a:t>
            </a:r>
          </a:p>
          <a:p>
            <a:pPr marL="742950" lvl="1" indent="-285750">
              <a:spcBef>
                <a:spcPct val="20000"/>
              </a:spcBef>
              <a:buFontTx/>
              <a:buChar char="–"/>
            </a:pPr>
            <a:r>
              <a:rPr lang="en-US" sz="2400"/>
              <a:t>Hard drives</a:t>
            </a:r>
          </a:p>
          <a:p>
            <a:pPr marL="342900" indent="-342900">
              <a:spcBef>
                <a:spcPct val="20000"/>
              </a:spcBef>
              <a:buFontTx/>
              <a:buChar char="•"/>
            </a:pPr>
            <a:r>
              <a:rPr lang="en-US" sz="2400">
                <a:solidFill>
                  <a:schemeClr val="accent2"/>
                </a:solidFill>
              </a:rPr>
              <a:t>Optical</a:t>
            </a:r>
          </a:p>
          <a:p>
            <a:pPr marL="742950" lvl="1" indent="-285750">
              <a:spcBef>
                <a:spcPct val="20000"/>
              </a:spcBef>
              <a:buFontTx/>
              <a:buChar char="–"/>
            </a:pPr>
            <a:r>
              <a:rPr lang="en-US" sz="2400"/>
              <a:t>CD-ROM</a:t>
            </a:r>
          </a:p>
          <a:p>
            <a:pPr marL="742950" lvl="1" indent="-285750">
              <a:spcBef>
                <a:spcPct val="20000"/>
              </a:spcBef>
              <a:buFontTx/>
              <a:buChar char="–"/>
            </a:pPr>
            <a:r>
              <a:rPr lang="en-US" sz="2400"/>
              <a:t>DVD</a:t>
            </a:r>
          </a:p>
          <a:p>
            <a:pPr marL="342900" indent="-342900">
              <a:spcBef>
                <a:spcPct val="20000"/>
              </a:spcBef>
              <a:buFontTx/>
              <a:buChar char="•"/>
            </a:pPr>
            <a:r>
              <a:rPr lang="en-US" sz="2400">
                <a:solidFill>
                  <a:schemeClr val="accent2"/>
                </a:solidFill>
              </a:rPr>
              <a:t>Solid state storage devices</a:t>
            </a:r>
          </a:p>
          <a:p>
            <a:pPr marL="742950" lvl="1" indent="-285750">
              <a:spcBef>
                <a:spcPct val="20000"/>
              </a:spcBef>
              <a:buFontTx/>
              <a:buChar char="–"/>
            </a:pPr>
            <a:r>
              <a:rPr lang="en-US" sz="2400"/>
              <a:t>USB Key (a very common form of solid state storage)</a:t>
            </a:r>
          </a:p>
          <a:p>
            <a:pPr marL="342900" indent="-342900">
              <a:spcBef>
                <a:spcPct val="20000"/>
              </a:spcBef>
              <a:buFontTx/>
              <a:buChar char="•"/>
            </a:pPr>
            <a:endParaRPr lang="en-US" sz="2400"/>
          </a:p>
          <a:p>
            <a:pPr marL="342900" indent="-342900">
              <a:spcBef>
                <a:spcPct val="20000"/>
              </a:spcBef>
              <a:buFontTx/>
              <a:buChar char="•"/>
            </a:pPr>
            <a:endParaRPr lang="en-US" sz="240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9F02FCD-80D4-489B-9E02-9C14EB86F05F}" type="slidenum">
              <a:rPr lang="en-US"/>
              <a:pPr/>
              <a:t>181</a:t>
            </a:fld>
            <a:endParaRPr lang="en-US"/>
          </a:p>
        </p:txBody>
      </p:sp>
      <p:sp>
        <p:nvSpPr>
          <p:cNvPr id="123906" name="Rectangle 2"/>
          <p:cNvSpPr>
            <a:spLocks noGrp="1" noChangeArrowheads="1"/>
          </p:cNvSpPr>
          <p:nvPr>
            <p:ph type="title"/>
          </p:nvPr>
        </p:nvSpPr>
        <p:spPr>
          <a:xfrm>
            <a:off x="457200" y="838200"/>
            <a:ext cx="8229600" cy="1143000"/>
          </a:xfrm>
        </p:spPr>
        <p:txBody>
          <a:bodyPr/>
          <a:lstStyle/>
          <a:p>
            <a:pPr algn="l"/>
            <a:r>
              <a:rPr lang="en-US" sz="3600">
                <a:solidFill>
                  <a:schemeClr val="accent2"/>
                </a:solidFill>
              </a:rPr>
              <a:t>Magnetic Storage</a:t>
            </a:r>
          </a:p>
        </p:txBody>
      </p:sp>
      <p:sp>
        <p:nvSpPr>
          <p:cNvPr id="123907" name="Rectangle 3"/>
          <p:cNvSpPr>
            <a:spLocks noGrp="1" noChangeArrowheads="1"/>
          </p:cNvSpPr>
          <p:nvPr>
            <p:ph type="body" idx="1"/>
          </p:nvPr>
        </p:nvSpPr>
        <p:spPr>
          <a:xfrm>
            <a:off x="762000" y="1828800"/>
            <a:ext cx="7772400" cy="4953000"/>
          </a:xfrm>
        </p:spPr>
        <p:txBody>
          <a:bodyPr>
            <a:normAutofit lnSpcReduction="10000"/>
          </a:bodyPr>
          <a:lstStyle/>
          <a:p>
            <a:r>
              <a:rPr lang="en-US">
                <a:solidFill>
                  <a:schemeClr val="accent2"/>
                </a:solidFill>
              </a:rPr>
              <a:t>Exploits duality of magnetism and electricity</a:t>
            </a:r>
          </a:p>
          <a:p>
            <a:pPr lvl="1"/>
            <a:r>
              <a:rPr lang="en-US"/>
              <a:t>Converts electrical signals into magnetic charges</a:t>
            </a:r>
          </a:p>
          <a:p>
            <a:pPr lvl="1"/>
            <a:r>
              <a:rPr lang="en-US"/>
              <a:t>Captures magnetic charge on a storage medium</a:t>
            </a:r>
          </a:p>
          <a:p>
            <a:pPr lvl="1"/>
            <a:r>
              <a:rPr lang="en-US"/>
              <a:t>Later regenerates electrical current from stored magnetic charge</a:t>
            </a:r>
          </a:p>
          <a:p>
            <a:r>
              <a:rPr lang="en-US">
                <a:solidFill>
                  <a:schemeClr val="accent2"/>
                </a:solidFill>
              </a:rPr>
              <a:t>Polarity of magnetic charge represents bit values zero and one</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675A6AC8-ED94-4BCC-9AA7-145CD4244953}" type="slidenum">
              <a:rPr lang="en-US"/>
              <a:pPr/>
              <a:t>182</a:t>
            </a:fld>
            <a:endParaRPr lang="en-US"/>
          </a:p>
        </p:txBody>
      </p:sp>
      <p:sp>
        <p:nvSpPr>
          <p:cNvPr id="79874" name="Rectangle 2"/>
          <p:cNvSpPr>
            <a:spLocks noGrp="1" noChangeArrowheads="1"/>
          </p:cNvSpPr>
          <p:nvPr>
            <p:ph type="title"/>
          </p:nvPr>
        </p:nvSpPr>
        <p:spPr>
          <a:xfrm>
            <a:off x="457200" y="1719263"/>
            <a:ext cx="8229600" cy="1143000"/>
          </a:xfrm>
        </p:spPr>
        <p:txBody>
          <a:bodyPr/>
          <a:lstStyle/>
          <a:p>
            <a:pPr marL="533400" indent="-533400" algn="l">
              <a:buFontTx/>
              <a:buAutoNum type="arabicPeriod"/>
            </a:pPr>
            <a:r>
              <a:rPr lang="en-CA" sz="3600">
                <a:solidFill>
                  <a:schemeClr val="accent2"/>
                </a:solidFill>
              </a:rPr>
              <a:t>Magnetic Drives</a:t>
            </a:r>
          </a:p>
        </p:txBody>
      </p:sp>
      <p:pic>
        <p:nvPicPr>
          <p:cNvPr id="79875" name="Picture 3" descr="hard-disk7"/>
          <p:cNvPicPr>
            <a:picLocks noGrp="1" noChangeAspect="1" noChangeArrowheads="1"/>
          </p:cNvPicPr>
          <p:nvPr>
            <p:ph sz="half" idx="1"/>
          </p:nvPr>
        </p:nvPicPr>
        <p:blipFill>
          <a:blip r:embed="rId2"/>
          <a:srcRect/>
          <a:stretch>
            <a:fillRect/>
          </a:stretch>
        </p:blipFill>
        <p:spPr>
          <a:xfrm>
            <a:off x="457200" y="3306763"/>
            <a:ext cx="4543425" cy="1874837"/>
          </a:xfrm>
          <a:noFill/>
          <a:ln/>
        </p:spPr>
      </p:pic>
      <p:pic>
        <p:nvPicPr>
          <p:cNvPr id="79876" name="Picture 4" descr="floppy-disk-drive2"/>
          <p:cNvPicPr>
            <a:picLocks noGrp="1" noChangeAspect="1" noChangeArrowheads="1"/>
          </p:cNvPicPr>
          <p:nvPr>
            <p:ph sz="half" idx="2"/>
          </p:nvPr>
        </p:nvPicPr>
        <p:blipFill>
          <a:blip r:embed="rId3"/>
          <a:srcRect/>
          <a:stretch>
            <a:fillRect/>
          </a:stretch>
        </p:blipFill>
        <p:spPr>
          <a:xfrm>
            <a:off x="5634038" y="3298825"/>
            <a:ext cx="2987675" cy="1870075"/>
          </a:xfrm>
          <a:noFill/>
          <a:ln/>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513F91A-0E34-4D99-885C-9918B9249A81}" type="slidenum">
              <a:rPr lang="en-US"/>
              <a:pPr/>
              <a:t>183</a:t>
            </a:fld>
            <a:endParaRPr lang="en-US"/>
          </a:p>
        </p:txBody>
      </p:sp>
      <p:sp>
        <p:nvSpPr>
          <p:cNvPr id="124930" name="Rectangle 2"/>
          <p:cNvSpPr>
            <a:spLocks noGrp="1" noChangeArrowheads="1"/>
          </p:cNvSpPr>
          <p:nvPr>
            <p:ph type="title"/>
          </p:nvPr>
        </p:nvSpPr>
        <p:spPr>
          <a:xfrm>
            <a:off x="0" y="914400"/>
            <a:ext cx="9144000" cy="990600"/>
          </a:xfrm>
        </p:spPr>
        <p:txBody>
          <a:bodyPr/>
          <a:lstStyle/>
          <a:p>
            <a:pPr algn="l"/>
            <a:r>
              <a:rPr lang="en-US" sz="3600">
                <a:solidFill>
                  <a:schemeClr val="accent2"/>
                </a:solidFill>
              </a:rPr>
              <a:t>Magnetic Disk</a:t>
            </a:r>
          </a:p>
        </p:txBody>
      </p:sp>
      <p:sp>
        <p:nvSpPr>
          <p:cNvPr id="124931" name="Rectangle 3"/>
          <p:cNvSpPr>
            <a:spLocks noGrp="1" noChangeArrowheads="1"/>
          </p:cNvSpPr>
          <p:nvPr>
            <p:ph type="body" idx="1"/>
          </p:nvPr>
        </p:nvSpPr>
        <p:spPr>
          <a:xfrm>
            <a:off x="228600" y="2057400"/>
            <a:ext cx="8382000" cy="4495800"/>
          </a:xfrm>
        </p:spPr>
        <p:txBody>
          <a:bodyPr/>
          <a:lstStyle/>
          <a:p>
            <a:r>
              <a:rPr lang="en-US"/>
              <a:t>Flat, circular platter with metallic coating that is rotated beneath read/write heads</a:t>
            </a:r>
          </a:p>
          <a:p>
            <a:r>
              <a:rPr lang="en-US"/>
              <a:t>Random access device; read/write head can be moved to any location on the platter</a:t>
            </a:r>
          </a:p>
          <a:p>
            <a:r>
              <a:rPr lang="en-US"/>
              <a:t>Hard disks and floppy disks</a:t>
            </a:r>
          </a:p>
          <a:p>
            <a:r>
              <a:rPr lang="en-US"/>
              <a:t>Cost performance leader for general-purpose</a:t>
            </a:r>
            <a:br>
              <a:rPr lang="en-US"/>
            </a:br>
            <a:r>
              <a:rPr lang="en-US"/>
              <a:t>on-line secondary storage</a:t>
            </a:r>
          </a:p>
          <a:p>
            <a:endParaRPr 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6B8704-2597-499C-A31F-A19D8F2C9A7C}" type="slidenum">
              <a:rPr lang="en-US"/>
              <a:pPr/>
              <a:t>184</a:t>
            </a:fld>
            <a:endParaRPr lang="en-US"/>
          </a:p>
        </p:txBody>
      </p:sp>
      <p:sp>
        <p:nvSpPr>
          <p:cNvPr id="80898" name="Rectangle 2"/>
          <p:cNvSpPr>
            <a:spLocks noGrp="1" noChangeArrowheads="1"/>
          </p:cNvSpPr>
          <p:nvPr>
            <p:ph type="title"/>
          </p:nvPr>
        </p:nvSpPr>
        <p:spPr>
          <a:xfrm>
            <a:off x="304800" y="1828800"/>
            <a:ext cx="8229600" cy="1143000"/>
          </a:xfrm>
        </p:spPr>
        <p:txBody>
          <a:bodyPr/>
          <a:lstStyle/>
          <a:p>
            <a:pPr marL="533400" indent="-533400" algn="l">
              <a:buFontTx/>
              <a:buAutoNum type="arabicPeriod"/>
            </a:pPr>
            <a:r>
              <a:rPr lang="en-CA" sz="3200">
                <a:solidFill>
                  <a:schemeClr val="accent2"/>
                </a:solidFill>
              </a:rPr>
              <a:t>Magnetic Drives: Storage Capacities</a:t>
            </a:r>
          </a:p>
        </p:txBody>
      </p:sp>
      <p:sp>
        <p:nvSpPr>
          <p:cNvPr id="80899" name="Rectangle 3"/>
          <p:cNvSpPr>
            <a:spLocks noGrp="1" noChangeArrowheads="1"/>
          </p:cNvSpPr>
          <p:nvPr>
            <p:ph type="body" idx="1"/>
          </p:nvPr>
        </p:nvSpPr>
        <p:spPr>
          <a:xfrm>
            <a:off x="457200" y="2743200"/>
            <a:ext cx="8229600" cy="3733800"/>
          </a:xfrm>
          <a:noFill/>
          <a:ln/>
        </p:spPr>
        <p:txBody>
          <a:bodyPr lIns="92075" tIns="46038" rIns="92075" bIns="46038"/>
          <a:lstStyle/>
          <a:p>
            <a:pPr marL="0" indent="0"/>
            <a:endParaRPr lang="en-US"/>
          </a:p>
          <a:p>
            <a:pPr marL="0" indent="0"/>
            <a:r>
              <a:rPr lang="en-US">
                <a:solidFill>
                  <a:schemeClr val="accent2"/>
                </a:solidFill>
              </a:rPr>
              <a:t>Floppy disks</a:t>
            </a:r>
          </a:p>
          <a:p>
            <a:pPr marL="285750" lvl="1" indent="-171450"/>
            <a:r>
              <a:rPr lang="en-US" sz="3200"/>
              <a:t>~ 1 MB</a:t>
            </a:r>
          </a:p>
          <a:p>
            <a:pPr marL="0" indent="0"/>
            <a:r>
              <a:rPr lang="en-US">
                <a:solidFill>
                  <a:schemeClr val="accent2"/>
                </a:solidFill>
              </a:rPr>
              <a:t>Hard drives</a:t>
            </a:r>
          </a:p>
          <a:p>
            <a:pPr marL="285750" lvl="1" indent="-171450"/>
            <a:r>
              <a:rPr lang="en-US" sz="3200"/>
              <a:t>~80 – 500 GB (TB is possible but very rare) </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9126B751-5CE0-45C4-BEAB-2F7EEC7B340B}" type="slidenum">
              <a:rPr lang="en-US"/>
              <a:pPr/>
              <a:t>185</a:t>
            </a:fld>
            <a:endParaRPr lang="en-US"/>
          </a:p>
        </p:txBody>
      </p:sp>
      <p:sp>
        <p:nvSpPr>
          <p:cNvPr id="109570" name="Rectangle 2"/>
          <p:cNvSpPr>
            <a:spLocks noGrp="1" noChangeArrowheads="1"/>
          </p:cNvSpPr>
          <p:nvPr>
            <p:ph type="ctrTitle"/>
          </p:nvPr>
        </p:nvSpPr>
        <p:spPr>
          <a:xfrm>
            <a:off x="533400" y="609600"/>
            <a:ext cx="7772400" cy="1143000"/>
          </a:xfrm>
        </p:spPr>
        <p:txBody>
          <a:bodyPr/>
          <a:lstStyle/>
          <a:p>
            <a:pPr algn="l"/>
            <a:r>
              <a:rPr lang="en-US" sz="4000">
                <a:solidFill>
                  <a:srgbClr val="0066FF"/>
                </a:solidFill>
              </a:rPr>
              <a:t>Floppy Disks</a:t>
            </a:r>
          </a:p>
        </p:txBody>
      </p:sp>
      <p:sp>
        <p:nvSpPr>
          <p:cNvPr id="109571" name="Rectangle 3"/>
          <p:cNvSpPr>
            <a:spLocks noGrp="1" noChangeArrowheads="1"/>
          </p:cNvSpPr>
          <p:nvPr>
            <p:ph type="subTitle" idx="1"/>
          </p:nvPr>
        </p:nvSpPr>
        <p:spPr>
          <a:xfrm>
            <a:off x="457200" y="1676400"/>
            <a:ext cx="7924800" cy="2057400"/>
          </a:xfrm>
        </p:spPr>
        <p:txBody>
          <a:bodyPr/>
          <a:lstStyle/>
          <a:p>
            <a:pPr algn="just"/>
            <a:r>
              <a:rPr lang="en-US" sz="2800"/>
              <a:t>A floppy disk is a portable, inexpensive storage medium that consists of a thin, circular, flexible plastic disk with a magnetic coating enclosed in a square-shaped plastic shell.</a:t>
            </a:r>
          </a:p>
        </p:txBody>
      </p:sp>
      <p:pic>
        <p:nvPicPr>
          <p:cNvPr id="109572" name="Picture 4" descr="fig17"/>
          <p:cNvPicPr>
            <a:picLocks noChangeAspect="1" noChangeArrowheads="1"/>
          </p:cNvPicPr>
          <p:nvPr/>
        </p:nvPicPr>
        <p:blipFill>
          <a:blip r:embed="rId2"/>
          <a:srcRect/>
          <a:stretch>
            <a:fillRect/>
          </a:stretch>
        </p:blipFill>
        <p:spPr bwMode="auto">
          <a:xfrm>
            <a:off x="2743200" y="3659188"/>
            <a:ext cx="3203575" cy="3046412"/>
          </a:xfrm>
          <a:prstGeom prst="rect">
            <a:avLst/>
          </a:prstGeom>
          <a:noFill/>
        </p:spPr>
      </p:pic>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DF483A6-E3A6-4495-831F-743DA97969BC}" type="slidenum">
              <a:rPr lang="en-US"/>
              <a:pPr/>
              <a:t>186</a:t>
            </a:fld>
            <a:endParaRPr lang="en-US"/>
          </a:p>
        </p:txBody>
      </p:sp>
      <p:sp>
        <p:nvSpPr>
          <p:cNvPr id="110594" name="Rectangle 2"/>
          <p:cNvSpPr>
            <a:spLocks noGrp="1" noChangeArrowheads="1"/>
          </p:cNvSpPr>
          <p:nvPr>
            <p:ph type="title"/>
          </p:nvPr>
        </p:nvSpPr>
        <p:spPr/>
        <p:txBody>
          <a:bodyPr/>
          <a:lstStyle/>
          <a:p>
            <a:pPr algn="l"/>
            <a:r>
              <a:rPr lang="en-US" sz="4000">
                <a:solidFill>
                  <a:srgbClr val="0066FF"/>
                </a:solidFill>
              </a:rPr>
              <a:t>Structure Of Floppy Disks</a:t>
            </a:r>
          </a:p>
        </p:txBody>
      </p:sp>
      <p:sp>
        <p:nvSpPr>
          <p:cNvPr id="110595" name="Rectangle 3"/>
          <p:cNvSpPr>
            <a:spLocks noGrp="1" noChangeArrowheads="1"/>
          </p:cNvSpPr>
          <p:nvPr>
            <p:ph type="body" idx="1"/>
          </p:nvPr>
        </p:nvSpPr>
        <p:spPr>
          <a:xfrm>
            <a:off x="457200" y="1371600"/>
            <a:ext cx="8153400" cy="5181600"/>
          </a:xfrm>
        </p:spPr>
        <p:txBody>
          <a:bodyPr/>
          <a:lstStyle/>
          <a:p>
            <a:pPr algn="just">
              <a:lnSpc>
                <a:spcPct val="90000"/>
              </a:lnSpc>
            </a:pPr>
            <a:r>
              <a:rPr lang="en-US" sz="2800"/>
              <a:t>Initially Floppy disks were 8-inches wide, they then shrank to 5.25 inches, and today the most widely used folly disks are 3.5 inches wide and can typically store 1.44 megabytes of data.</a:t>
            </a:r>
          </a:p>
          <a:p>
            <a:pPr algn="just">
              <a:lnSpc>
                <a:spcPct val="90000"/>
              </a:lnSpc>
            </a:pPr>
            <a:r>
              <a:rPr lang="en-US" sz="2800"/>
              <a:t>A folly disk is a magnetic disk, which means that it used magnetic patterns to store data.</a:t>
            </a:r>
          </a:p>
          <a:p>
            <a:pPr algn="just">
              <a:lnSpc>
                <a:spcPct val="90000"/>
              </a:lnSpc>
            </a:pPr>
            <a:r>
              <a:rPr lang="en-US" sz="2800"/>
              <a:t>Data in floppy disks can be read from and written to. </a:t>
            </a:r>
          </a:p>
          <a:p>
            <a:pPr algn="just">
              <a:lnSpc>
                <a:spcPct val="90000"/>
              </a:lnSpc>
            </a:pPr>
            <a:r>
              <a:rPr lang="en-US" sz="2800" b="1">
                <a:solidFill>
                  <a:schemeClr val="accent2"/>
                </a:solidFill>
              </a:rPr>
              <a:t>Formatting</a:t>
            </a:r>
            <a:r>
              <a:rPr lang="en-US" sz="2800"/>
              <a:t> is the process of preparing a disk for reading and writing.</a:t>
            </a:r>
          </a:p>
          <a:p>
            <a:pPr algn="just">
              <a:lnSpc>
                <a:spcPct val="90000"/>
              </a:lnSpc>
            </a:pPr>
            <a:r>
              <a:rPr lang="en-US" sz="2800"/>
              <a:t>A track is a narrow recording band that forms a full circle on the surface of the disk.</a:t>
            </a:r>
          </a:p>
          <a:p>
            <a:pPr>
              <a:lnSpc>
                <a:spcPct val="90000"/>
              </a:lnSpc>
            </a:pPr>
            <a:endParaRPr lang="en-US" sz="2800"/>
          </a:p>
        </p:txBody>
      </p:sp>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F9E55E3-02A3-48EF-A2F1-1C9CE99E74D8}" type="slidenum">
              <a:rPr lang="en-US"/>
              <a:pPr/>
              <a:t>187</a:t>
            </a:fld>
            <a:endParaRPr lang="en-US"/>
          </a:p>
        </p:txBody>
      </p:sp>
      <p:sp>
        <p:nvSpPr>
          <p:cNvPr id="112642" name="Rectangle 2"/>
          <p:cNvSpPr>
            <a:spLocks noGrp="1" noChangeArrowheads="1"/>
          </p:cNvSpPr>
          <p:nvPr>
            <p:ph type="title"/>
          </p:nvPr>
        </p:nvSpPr>
        <p:spPr>
          <a:xfrm>
            <a:off x="304800" y="990600"/>
            <a:ext cx="8229600" cy="1143000"/>
          </a:xfrm>
        </p:spPr>
        <p:txBody>
          <a:bodyPr/>
          <a:lstStyle/>
          <a:p>
            <a:pPr algn="l"/>
            <a:r>
              <a:rPr lang="en-US" sz="4000">
                <a:solidFill>
                  <a:srgbClr val="0066FF"/>
                </a:solidFill>
              </a:rPr>
              <a:t>Hard Disks</a:t>
            </a:r>
          </a:p>
        </p:txBody>
      </p:sp>
      <p:sp>
        <p:nvSpPr>
          <p:cNvPr id="112643" name="Rectangle 3"/>
          <p:cNvSpPr>
            <a:spLocks noGrp="1" noChangeArrowheads="1"/>
          </p:cNvSpPr>
          <p:nvPr>
            <p:ph type="body" idx="1"/>
          </p:nvPr>
        </p:nvSpPr>
        <p:spPr>
          <a:xfrm>
            <a:off x="457200" y="2057400"/>
            <a:ext cx="8153400" cy="4572000"/>
          </a:xfrm>
        </p:spPr>
        <p:txBody>
          <a:bodyPr/>
          <a:lstStyle/>
          <a:p>
            <a:pPr algn="just">
              <a:lnSpc>
                <a:spcPct val="90000"/>
              </a:lnSpc>
            </a:pPr>
            <a:r>
              <a:rPr lang="en-US" sz="2800"/>
              <a:t>Another form of auxiliary storage is a hard disk. A hard disk consists of one or more rigid metal plates coated with a metal oxide material that allows data to be magnetically recorded on the surface of the platters.</a:t>
            </a:r>
          </a:p>
          <a:p>
            <a:pPr algn="just">
              <a:lnSpc>
                <a:spcPct val="90000"/>
              </a:lnSpc>
            </a:pPr>
            <a:r>
              <a:rPr lang="en-US" sz="2800"/>
              <a:t>The hard disk platters spin at a high rate of speed, typically 5400 to 7200 revolutions per minute (RPM).</a:t>
            </a:r>
          </a:p>
          <a:p>
            <a:pPr algn="just">
              <a:lnSpc>
                <a:spcPct val="90000"/>
              </a:lnSpc>
            </a:pPr>
            <a:r>
              <a:rPr lang="en-US" sz="2800"/>
              <a:t>Storage capacities of hard disks for personal computers range from 10 GB to 120 GB (one billion bytes are called a gigabyte).</a:t>
            </a:r>
          </a:p>
          <a:p>
            <a:pPr algn="just">
              <a:lnSpc>
                <a:spcPct val="90000"/>
              </a:lnSpc>
            </a:pPr>
            <a:endParaRPr lang="en-US" sz="2800"/>
          </a:p>
          <a:p>
            <a:pPr>
              <a:lnSpc>
                <a:spcPct val="90000"/>
              </a:lnSpc>
            </a:pPr>
            <a:endParaRPr lang="en-US" sz="2800"/>
          </a:p>
        </p:txBody>
      </p:sp>
      <p:pic>
        <p:nvPicPr>
          <p:cNvPr id="112644" name="Picture 4" descr="fig20"/>
          <p:cNvPicPr>
            <a:picLocks noChangeAspect="1" noChangeArrowheads="1"/>
          </p:cNvPicPr>
          <p:nvPr/>
        </p:nvPicPr>
        <p:blipFill>
          <a:blip r:embed="rId2"/>
          <a:srcRect/>
          <a:stretch>
            <a:fillRect/>
          </a:stretch>
        </p:blipFill>
        <p:spPr bwMode="auto">
          <a:xfrm>
            <a:off x="3200400" y="0"/>
            <a:ext cx="2827338" cy="2057400"/>
          </a:xfrm>
          <a:prstGeom prst="rect">
            <a:avLst/>
          </a:prstGeom>
          <a:noFill/>
        </p:spPr>
      </p:pic>
    </p:spTree>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1F9E00E6-817D-4AF3-A190-B072604BAF39}" type="slidenum">
              <a:rPr lang="en-US"/>
              <a:pPr/>
              <a:t>188</a:t>
            </a:fld>
            <a:endParaRPr lang="en-US"/>
          </a:p>
        </p:txBody>
      </p:sp>
      <p:grpSp>
        <p:nvGrpSpPr>
          <p:cNvPr id="2" name="Group 4"/>
          <p:cNvGrpSpPr>
            <a:grpSpLocks/>
          </p:cNvGrpSpPr>
          <p:nvPr/>
        </p:nvGrpSpPr>
        <p:grpSpPr bwMode="auto">
          <a:xfrm>
            <a:off x="685800" y="582613"/>
            <a:ext cx="7924800" cy="5881687"/>
            <a:chOff x="2928" y="1240"/>
            <a:chExt cx="2840" cy="3032"/>
          </a:xfrm>
        </p:grpSpPr>
        <p:sp>
          <p:nvSpPr>
            <p:cNvPr id="129029" name="Rectangle 5"/>
            <p:cNvSpPr>
              <a:spLocks noChangeArrowheads="1"/>
            </p:cNvSpPr>
            <p:nvPr/>
          </p:nvSpPr>
          <p:spPr bwMode="auto">
            <a:xfrm>
              <a:off x="2928" y="1264"/>
              <a:ext cx="2832" cy="3008"/>
            </a:xfrm>
            <a:prstGeom prst="rect">
              <a:avLst/>
            </a:prstGeom>
            <a:solidFill>
              <a:srgbClr val="FFFFFF"/>
            </a:solidFill>
            <a:ln w="12700">
              <a:solidFill>
                <a:schemeClr val="tx1"/>
              </a:solidFill>
              <a:miter lim="800000"/>
              <a:headEnd type="none" w="sm" len="sm"/>
              <a:tailEnd type="none" w="sm" len="sm"/>
            </a:ln>
            <a:effectLst/>
          </p:spPr>
          <p:txBody>
            <a:bodyPr wrap="none" anchor="ctr"/>
            <a:lstStyle/>
            <a:p>
              <a:endParaRPr lang="en-US"/>
            </a:p>
          </p:txBody>
        </p:sp>
        <p:pic>
          <p:nvPicPr>
            <p:cNvPr id="129030" name="Picture 6" descr="2Bfig01"/>
            <p:cNvPicPr>
              <a:picLocks noChangeAspect="1" noChangeArrowheads="1"/>
            </p:cNvPicPr>
            <p:nvPr/>
          </p:nvPicPr>
          <p:blipFill>
            <a:blip r:embed="rId2"/>
            <a:srcRect/>
            <a:stretch>
              <a:fillRect/>
            </a:stretch>
          </p:blipFill>
          <p:spPr bwMode="auto">
            <a:xfrm>
              <a:off x="3040" y="1376"/>
              <a:ext cx="2608" cy="2613"/>
            </a:xfrm>
            <a:prstGeom prst="rect">
              <a:avLst/>
            </a:prstGeom>
            <a:solidFill>
              <a:srgbClr val="FFFFFF"/>
            </a:solidFill>
          </p:spPr>
        </p:pic>
        <p:sp>
          <p:nvSpPr>
            <p:cNvPr id="129031" name="Text Box 7"/>
            <p:cNvSpPr txBox="1">
              <a:spLocks noChangeArrowheads="1"/>
            </p:cNvSpPr>
            <p:nvPr/>
          </p:nvSpPr>
          <p:spPr bwMode="auto">
            <a:xfrm>
              <a:off x="4591" y="1240"/>
              <a:ext cx="1177" cy="752"/>
            </a:xfrm>
            <a:prstGeom prst="rect">
              <a:avLst/>
            </a:prstGeom>
            <a:solidFill>
              <a:srgbClr val="FFFFFF"/>
            </a:solidFill>
            <a:ln w="12700">
              <a:noFill/>
              <a:miter lim="800000"/>
              <a:headEnd/>
              <a:tailEnd/>
            </a:ln>
            <a:effectLst/>
          </p:spPr>
          <p:txBody>
            <a:bodyPr anchor="ctr">
              <a:spAutoFit/>
            </a:bodyPr>
            <a:lstStyle/>
            <a:p>
              <a:pPr eaLnBrk="0" hangingPunct="0">
                <a:lnSpc>
                  <a:spcPct val="80000"/>
                </a:lnSpc>
              </a:pPr>
              <a:r>
                <a:rPr lang="en-US" sz="2800" b="1">
                  <a:solidFill>
                    <a:srgbClr val="FF5050"/>
                  </a:solidFill>
                  <a:latin typeface="Times New Roman" pitchFamily="18" charset="0"/>
                </a:rPr>
                <a:t>sectors</a:t>
              </a:r>
              <a:endParaRPr lang="en-US" sz="2800" b="1">
                <a:solidFill>
                  <a:srgbClr val="111111"/>
                </a:solidFill>
                <a:latin typeface="Times New Roman" pitchFamily="18" charset="0"/>
              </a:endParaRPr>
            </a:p>
            <a:p>
              <a:pPr eaLnBrk="0" hangingPunct="0">
                <a:lnSpc>
                  <a:spcPct val="80000"/>
                </a:lnSpc>
              </a:pPr>
              <a:r>
                <a:rPr lang="en-US" sz="2800" b="1">
                  <a:solidFill>
                    <a:srgbClr val="111111"/>
                  </a:solidFill>
                  <a:latin typeface="Times New Roman" pitchFamily="18" charset="0"/>
                </a:rPr>
                <a:t>each track is divided into  pie-shaped wedges</a:t>
              </a:r>
              <a:endParaRPr lang="en-US" sz="2800" b="1">
                <a:solidFill>
                  <a:srgbClr val="FF5050"/>
                </a:solidFill>
                <a:latin typeface="Times New Roman" pitchFamily="18" charset="0"/>
              </a:endParaRPr>
            </a:p>
          </p:txBody>
        </p:sp>
        <p:sp>
          <p:nvSpPr>
            <p:cNvPr id="129032" name="Text Box 8"/>
            <p:cNvSpPr txBox="1">
              <a:spLocks noChangeArrowheads="1"/>
            </p:cNvSpPr>
            <p:nvPr/>
          </p:nvSpPr>
          <p:spPr bwMode="auto">
            <a:xfrm>
              <a:off x="3193" y="3409"/>
              <a:ext cx="957" cy="751"/>
            </a:xfrm>
            <a:prstGeom prst="rect">
              <a:avLst/>
            </a:prstGeom>
            <a:solidFill>
              <a:srgbClr val="FFFFFF"/>
            </a:solidFill>
            <a:ln w="12700">
              <a:noFill/>
              <a:miter lim="800000"/>
              <a:headEnd/>
              <a:tailEnd/>
            </a:ln>
            <a:effectLst/>
          </p:spPr>
          <p:txBody>
            <a:bodyPr anchor="ctr">
              <a:spAutoFit/>
            </a:bodyPr>
            <a:lstStyle/>
            <a:p>
              <a:pPr eaLnBrk="0" hangingPunct="0">
                <a:lnSpc>
                  <a:spcPct val="80000"/>
                </a:lnSpc>
              </a:pPr>
              <a:r>
                <a:rPr lang="en-US" sz="2800" b="1">
                  <a:solidFill>
                    <a:srgbClr val="FF5050"/>
                  </a:solidFill>
                  <a:latin typeface="Times New Roman" pitchFamily="18" charset="0"/>
                </a:rPr>
                <a:t>cluster</a:t>
              </a:r>
              <a:endParaRPr lang="en-US" sz="2800" b="1">
                <a:solidFill>
                  <a:srgbClr val="111111"/>
                </a:solidFill>
                <a:latin typeface="Times New Roman" pitchFamily="18" charset="0"/>
              </a:endParaRPr>
            </a:p>
            <a:p>
              <a:pPr eaLnBrk="0" hangingPunct="0">
                <a:lnSpc>
                  <a:spcPct val="80000"/>
                </a:lnSpc>
              </a:pPr>
              <a:r>
                <a:rPr lang="en-US" sz="2800" b="1">
                  <a:solidFill>
                    <a:srgbClr val="111111"/>
                  </a:solidFill>
                  <a:latin typeface="Times New Roman" pitchFamily="18" charset="0"/>
                </a:rPr>
                <a:t>two or more sectors combined</a:t>
              </a:r>
            </a:p>
          </p:txBody>
        </p:sp>
        <p:sp>
          <p:nvSpPr>
            <p:cNvPr id="129033" name="Text Box 9"/>
            <p:cNvSpPr txBox="1">
              <a:spLocks noChangeArrowheads="1"/>
            </p:cNvSpPr>
            <p:nvPr/>
          </p:nvSpPr>
          <p:spPr bwMode="auto">
            <a:xfrm>
              <a:off x="4256" y="3460"/>
              <a:ext cx="1326" cy="763"/>
            </a:xfrm>
            <a:prstGeom prst="rect">
              <a:avLst/>
            </a:prstGeom>
            <a:solidFill>
              <a:srgbClr val="FFFFFF"/>
            </a:solidFill>
            <a:ln w="12700">
              <a:noFill/>
              <a:miter lim="800000"/>
              <a:headEnd/>
              <a:tailEnd/>
            </a:ln>
            <a:effectLst/>
          </p:spPr>
          <p:txBody>
            <a:bodyPr anchor="ctr">
              <a:spAutoFit/>
            </a:bodyPr>
            <a:lstStyle/>
            <a:p>
              <a:pPr algn="ctr" eaLnBrk="0" hangingPunct="0">
                <a:lnSpc>
                  <a:spcPct val="85000"/>
                </a:lnSpc>
              </a:pPr>
              <a:r>
                <a:rPr lang="en-US" sz="2800" b="1">
                  <a:solidFill>
                    <a:srgbClr val="FF5050"/>
                  </a:solidFill>
                  <a:latin typeface="Times New Roman" pitchFamily="18" charset="0"/>
                </a:rPr>
                <a:t>  tracks</a:t>
              </a:r>
              <a:endParaRPr lang="en-US" sz="2800" b="1">
                <a:solidFill>
                  <a:srgbClr val="111111"/>
                </a:solidFill>
                <a:latin typeface="Times New Roman" pitchFamily="18" charset="0"/>
              </a:endParaRPr>
            </a:p>
            <a:p>
              <a:pPr eaLnBrk="0" hangingPunct="0">
                <a:lnSpc>
                  <a:spcPct val="80000"/>
                </a:lnSpc>
              </a:pPr>
              <a:r>
                <a:rPr lang="en-US" sz="2800" b="1">
                  <a:solidFill>
                    <a:srgbClr val="111111"/>
                  </a:solidFill>
                  <a:latin typeface="Times New Roman" pitchFamily="18" charset="0"/>
                </a:rPr>
                <a:t>data is recorded in concentric circular bands</a:t>
              </a:r>
            </a:p>
          </p:txBody>
        </p:sp>
        <p:sp>
          <p:nvSpPr>
            <p:cNvPr id="129034" name="Line 10"/>
            <p:cNvSpPr>
              <a:spLocks noChangeShapeType="1"/>
            </p:cNvSpPr>
            <p:nvPr/>
          </p:nvSpPr>
          <p:spPr bwMode="auto">
            <a:xfrm flipH="1">
              <a:off x="3838" y="3387"/>
              <a:ext cx="151" cy="180"/>
            </a:xfrm>
            <a:prstGeom prst="line">
              <a:avLst/>
            </a:prstGeom>
            <a:noFill/>
            <a:ln w="28575">
              <a:solidFill>
                <a:srgbClr val="111111"/>
              </a:solidFill>
              <a:round/>
              <a:headEnd type="none" w="sm" len="sm"/>
              <a:tailEnd type="none" w="sm" len="sm"/>
            </a:ln>
            <a:effectLst/>
          </p:spPr>
          <p:txBody>
            <a:bodyPr wrap="none" anchor="ctr"/>
            <a:lstStyle/>
            <a:p>
              <a:endParaRPr lang="en-US"/>
            </a:p>
          </p:txBody>
        </p:sp>
        <p:sp>
          <p:nvSpPr>
            <p:cNvPr id="129035" name="Line 11"/>
            <p:cNvSpPr>
              <a:spLocks noChangeShapeType="1"/>
            </p:cNvSpPr>
            <p:nvPr/>
          </p:nvSpPr>
          <p:spPr bwMode="auto">
            <a:xfrm>
              <a:off x="5044" y="3234"/>
              <a:ext cx="52" cy="322"/>
            </a:xfrm>
            <a:prstGeom prst="line">
              <a:avLst/>
            </a:prstGeom>
            <a:noFill/>
            <a:ln w="28575">
              <a:solidFill>
                <a:srgbClr val="111111"/>
              </a:solidFill>
              <a:round/>
              <a:headEnd type="none" w="sm" len="sm"/>
              <a:tailEnd type="none" w="sm" len="sm"/>
            </a:ln>
            <a:effectLst/>
          </p:spPr>
          <p:txBody>
            <a:bodyPr wrap="none" anchor="ctr"/>
            <a:lstStyle/>
            <a:p>
              <a:endParaRPr lang="en-US"/>
            </a:p>
          </p:txBody>
        </p:sp>
        <p:sp>
          <p:nvSpPr>
            <p:cNvPr id="129036" name="Line 12"/>
            <p:cNvSpPr>
              <a:spLocks noChangeShapeType="1"/>
            </p:cNvSpPr>
            <p:nvPr/>
          </p:nvSpPr>
          <p:spPr bwMode="auto">
            <a:xfrm>
              <a:off x="4935" y="3341"/>
              <a:ext cx="154" cy="218"/>
            </a:xfrm>
            <a:prstGeom prst="line">
              <a:avLst/>
            </a:prstGeom>
            <a:noFill/>
            <a:ln w="28575">
              <a:solidFill>
                <a:srgbClr val="111111"/>
              </a:solidFill>
              <a:round/>
              <a:headEnd type="none" w="sm" len="sm"/>
              <a:tailEnd type="none" w="sm" len="sm"/>
            </a:ln>
            <a:effec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1E97A3-0300-4820-98FB-5DF7F067ACAE}" type="slidenum">
              <a:rPr lang="en-US"/>
              <a:pPr/>
              <a:t>189</a:t>
            </a:fld>
            <a:endParaRPr lang="en-US"/>
          </a:p>
        </p:txBody>
      </p:sp>
      <p:sp>
        <p:nvSpPr>
          <p:cNvPr id="125954" name="Rectangle 2"/>
          <p:cNvSpPr>
            <a:spLocks noGrp="1" noChangeArrowheads="1"/>
          </p:cNvSpPr>
          <p:nvPr>
            <p:ph type="title"/>
          </p:nvPr>
        </p:nvSpPr>
        <p:spPr>
          <a:xfrm>
            <a:off x="0" y="1066800"/>
            <a:ext cx="8991600" cy="914400"/>
          </a:xfrm>
        </p:spPr>
        <p:txBody>
          <a:bodyPr/>
          <a:lstStyle/>
          <a:p>
            <a:r>
              <a:rPr lang="en-US" sz="3600">
                <a:solidFill>
                  <a:srgbClr val="0066FF"/>
                </a:solidFill>
              </a:rPr>
              <a:t>Optical Mass Storage Devices</a:t>
            </a:r>
          </a:p>
        </p:txBody>
      </p:sp>
      <p:sp>
        <p:nvSpPr>
          <p:cNvPr id="125955" name="Rectangle 3"/>
          <p:cNvSpPr>
            <a:spLocks noGrp="1" noChangeArrowheads="1"/>
          </p:cNvSpPr>
          <p:nvPr>
            <p:ph type="body" idx="1"/>
          </p:nvPr>
        </p:nvSpPr>
        <p:spPr>
          <a:xfrm>
            <a:off x="152400" y="2057400"/>
            <a:ext cx="8991600" cy="4800600"/>
          </a:xfrm>
        </p:spPr>
        <p:txBody>
          <a:bodyPr/>
          <a:lstStyle/>
          <a:p>
            <a:r>
              <a:rPr lang="en-US"/>
              <a:t>Store bit values as variations in light reflection</a:t>
            </a:r>
          </a:p>
          <a:p>
            <a:r>
              <a:rPr lang="en-US"/>
              <a:t>Higher areal density &amp; longer data life than magnetic storage</a:t>
            </a:r>
          </a:p>
          <a:p>
            <a:r>
              <a:rPr lang="en-US"/>
              <a:t>Standardized and relatively inexpensive</a:t>
            </a:r>
          </a:p>
          <a:p>
            <a:r>
              <a:rPr lang="en-US"/>
              <a:t>Uses: read-only storage with low performance requirements, applications with high capacity requirements &amp; where portability in a standardized format is needed</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685800" y="1219200"/>
            <a:ext cx="7772400" cy="1143000"/>
          </a:xfrm>
          <a:prstGeom prst="rect">
            <a:avLst/>
          </a:prstGeom>
          <a:noFill/>
          <a:ln w="9525">
            <a:noFill/>
            <a:miter lim="800000"/>
            <a:headEnd/>
            <a:tailEnd/>
          </a:ln>
          <a:effectLst/>
        </p:spPr>
        <p:txBody>
          <a:bodyPr anchor="ctr"/>
          <a:lstStyle/>
          <a:p>
            <a:pPr algn="ctr"/>
            <a:r>
              <a:rPr lang="en-US" sz="4000" u="sng">
                <a:solidFill>
                  <a:srgbClr val="003399"/>
                </a:solidFill>
              </a:rPr>
              <a:t>Introduction To Computers</a:t>
            </a:r>
          </a:p>
        </p:txBody>
      </p:sp>
      <p:sp>
        <p:nvSpPr>
          <p:cNvPr id="31748" name="Rectangle 4"/>
          <p:cNvSpPr>
            <a:spLocks noChangeArrowheads="1"/>
          </p:cNvSpPr>
          <p:nvPr/>
        </p:nvSpPr>
        <p:spPr bwMode="auto">
          <a:xfrm>
            <a:off x="381000" y="2514600"/>
            <a:ext cx="8382000" cy="609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Capabilities  of Computers</a:t>
            </a:r>
          </a:p>
          <a:p>
            <a:pPr marL="1143000" lvl="2" indent="-228600">
              <a:spcBef>
                <a:spcPct val="20000"/>
              </a:spcBef>
              <a:buFontTx/>
              <a:buChar char="•"/>
            </a:pPr>
            <a:r>
              <a:rPr lang="en-US" sz="2400">
                <a:latin typeface="Times New Roman" pitchFamily="18" charset="0"/>
              </a:rPr>
              <a:t>Huge Data Storage</a:t>
            </a:r>
          </a:p>
          <a:p>
            <a:pPr marL="1143000" lvl="2" indent="-228600">
              <a:spcBef>
                <a:spcPct val="20000"/>
              </a:spcBef>
              <a:buFontTx/>
              <a:buChar char="•"/>
            </a:pPr>
            <a:r>
              <a:rPr lang="en-US" sz="2400">
                <a:latin typeface="Times New Roman" pitchFamily="18" charset="0"/>
              </a:rPr>
              <a:t>Input and Output</a:t>
            </a:r>
          </a:p>
          <a:p>
            <a:pPr marL="1143000" lvl="2" indent="-228600">
              <a:spcBef>
                <a:spcPct val="20000"/>
              </a:spcBef>
              <a:buFontTx/>
              <a:buChar char="•"/>
            </a:pPr>
            <a:r>
              <a:rPr lang="en-US" sz="2400">
                <a:latin typeface="Times New Roman" pitchFamily="18" charset="0"/>
              </a:rPr>
              <a:t>Processing</a:t>
            </a:r>
          </a:p>
          <a:p>
            <a:pPr marL="1143000" lvl="2" indent="-228600">
              <a:spcBef>
                <a:spcPct val="20000"/>
              </a:spcBef>
            </a:pPr>
            <a:endParaRPr lang="en-US" sz="2400">
              <a:latin typeface="Times New Roman" pitchFamily="18"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9D480D8-5832-4842-82DB-8D17452F81D9}" type="slidenum">
              <a:rPr lang="en-US"/>
              <a:pPr/>
              <a:t>190</a:t>
            </a:fld>
            <a:endParaRPr lang="en-US"/>
          </a:p>
        </p:txBody>
      </p:sp>
      <p:sp>
        <p:nvSpPr>
          <p:cNvPr id="81922" name="Rectangle 2"/>
          <p:cNvSpPr>
            <a:spLocks noGrp="1" noChangeArrowheads="1"/>
          </p:cNvSpPr>
          <p:nvPr>
            <p:ph type="title"/>
          </p:nvPr>
        </p:nvSpPr>
        <p:spPr>
          <a:xfrm>
            <a:off x="228600" y="1143000"/>
            <a:ext cx="8229600" cy="1143000"/>
          </a:xfrm>
        </p:spPr>
        <p:txBody>
          <a:bodyPr/>
          <a:lstStyle/>
          <a:p>
            <a:pPr marL="533400" indent="-533400" algn="l">
              <a:buFontTx/>
              <a:buAutoNum type="arabicPeriod" startAt="2"/>
            </a:pPr>
            <a:r>
              <a:rPr lang="en-CA" sz="4000">
                <a:solidFill>
                  <a:srgbClr val="0066FF"/>
                </a:solidFill>
              </a:rPr>
              <a:t>Optical Drives</a:t>
            </a:r>
          </a:p>
        </p:txBody>
      </p:sp>
      <p:sp>
        <p:nvSpPr>
          <p:cNvPr id="81923" name="Rectangle 3"/>
          <p:cNvSpPr>
            <a:spLocks noGrp="1" noChangeArrowheads="1"/>
          </p:cNvSpPr>
          <p:nvPr>
            <p:ph type="body" idx="1"/>
          </p:nvPr>
        </p:nvSpPr>
        <p:spPr>
          <a:xfrm>
            <a:off x="304800" y="2286000"/>
            <a:ext cx="8229600" cy="4419600"/>
          </a:xfrm>
        </p:spPr>
        <p:txBody>
          <a:bodyPr/>
          <a:lstStyle/>
          <a:p>
            <a:pPr marL="0" indent="0"/>
            <a:r>
              <a:rPr lang="en-US" sz="2800"/>
              <a:t>CD's (Compact Disk)</a:t>
            </a:r>
          </a:p>
          <a:p>
            <a:pPr marL="0" indent="0">
              <a:buFontTx/>
              <a:buNone/>
            </a:pPr>
            <a:r>
              <a:rPr lang="en-US"/>
              <a:t>~ 700 MB storage</a:t>
            </a:r>
          </a:p>
          <a:p>
            <a:pPr marL="285750" lvl="1" indent="-171450"/>
            <a:r>
              <a:rPr lang="en-US"/>
              <a:t>CD-ROM (read only) </a:t>
            </a:r>
          </a:p>
          <a:p>
            <a:pPr marL="285750" lvl="1" indent="-171450"/>
            <a:r>
              <a:rPr lang="en-US"/>
              <a:t>CD-R: (</a:t>
            </a:r>
            <a:r>
              <a:rPr lang="en-US" b="1" u="sng"/>
              <a:t>r</a:t>
            </a:r>
            <a:r>
              <a:rPr lang="en-US"/>
              <a:t>ecord) to a CD</a:t>
            </a:r>
          </a:p>
          <a:p>
            <a:pPr marL="285750" lvl="1" indent="-171450"/>
            <a:r>
              <a:rPr lang="en-US"/>
              <a:t>CD-RW: can write and erase CD to reuse it (</a:t>
            </a:r>
            <a:r>
              <a:rPr lang="en-US" b="1" u="sng"/>
              <a:t>r</a:t>
            </a:r>
            <a:r>
              <a:rPr lang="en-US"/>
              <a:t>e-</a:t>
            </a:r>
            <a:r>
              <a:rPr lang="en-US" b="1" u="sng"/>
              <a:t>w</a:t>
            </a:r>
            <a:r>
              <a:rPr lang="en-US"/>
              <a:t>ritable)</a:t>
            </a:r>
          </a:p>
          <a:p>
            <a:pPr marL="285750" lvl="1" indent="-171450">
              <a:buFontTx/>
              <a:buNone/>
            </a:pPr>
            <a:endParaRPr lang="en-US"/>
          </a:p>
          <a:p>
            <a:pPr marL="285750" lvl="1" indent="-171450">
              <a:buFontTx/>
              <a:buChar char="•"/>
            </a:pPr>
            <a:r>
              <a:rPr lang="en-US"/>
              <a:t>DVD(Digital Video Disk)</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DB3EBD5B-1B13-4755-A79A-A76E6438955E}" type="slidenum">
              <a:rPr lang="en-US"/>
              <a:pPr/>
              <a:t>191</a:t>
            </a:fld>
            <a:endParaRPr lang="en-US"/>
          </a:p>
        </p:txBody>
      </p:sp>
      <p:sp>
        <p:nvSpPr>
          <p:cNvPr id="113666" name="Rectangle 2"/>
          <p:cNvSpPr>
            <a:spLocks noGrp="1" noChangeArrowheads="1"/>
          </p:cNvSpPr>
          <p:nvPr>
            <p:ph type="title"/>
          </p:nvPr>
        </p:nvSpPr>
        <p:spPr>
          <a:xfrm>
            <a:off x="304800" y="914400"/>
            <a:ext cx="8229600" cy="1143000"/>
          </a:xfrm>
        </p:spPr>
        <p:txBody>
          <a:bodyPr/>
          <a:lstStyle/>
          <a:p>
            <a:pPr algn="l"/>
            <a:r>
              <a:rPr lang="en-US" sz="4000">
                <a:solidFill>
                  <a:srgbClr val="0066FF"/>
                </a:solidFill>
              </a:rPr>
              <a:t>Compact Discs (CD)</a:t>
            </a:r>
          </a:p>
        </p:txBody>
      </p:sp>
      <p:sp>
        <p:nvSpPr>
          <p:cNvPr id="113667" name="Rectangle 3"/>
          <p:cNvSpPr>
            <a:spLocks noGrp="1" noChangeArrowheads="1"/>
          </p:cNvSpPr>
          <p:nvPr>
            <p:ph type="body" idx="1"/>
          </p:nvPr>
        </p:nvSpPr>
        <p:spPr>
          <a:xfrm>
            <a:off x="304800" y="2057400"/>
            <a:ext cx="8305800" cy="4495800"/>
          </a:xfrm>
        </p:spPr>
        <p:txBody>
          <a:bodyPr/>
          <a:lstStyle/>
          <a:p>
            <a:pPr algn="just"/>
            <a:r>
              <a:rPr lang="en-US" sz="2800"/>
              <a:t>A compact disk (CD), also called an optical disc, is a flat round, portable storage medium that is usually 4.75 inch in diameter. </a:t>
            </a:r>
          </a:p>
          <a:p>
            <a:pPr algn="just"/>
            <a:r>
              <a:rPr lang="en-US" sz="2800"/>
              <a:t>A CD-ROM (read only memory), is a compact disc that used the same laser technology as audio CDs for recording music. In addition it can contain other types of data such as text, graphics, and video.</a:t>
            </a:r>
          </a:p>
          <a:p>
            <a:pPr algn="just"/>
            <a:r>
              <a:rPr lang="en-US" sz="2800"/>
              <a:t>The capacity of a CD-ROM is 650 MB of data.</a:t>
            </a:r>
          </a:p>
        </p:txBody>
      </p:sp>
      <p:pic>
        <p:nvPicPr>
          <p:cNvPr id="113668" name="Picture 4" descr="fig21"/>
          <p:cNvPicPr>
            <a:picLocks noChangeAspect="1" noChangeArrowheads="1"/>
          </p:cNvPicPr>
          <p:nvPr/>
        </p:nvPicPr>
        <p:blipFill>
          <a:blip r:embed="rId2" cstate="print"/>
          <a:srcRect/>
          <a:stretch>
            <a:fillRect/>
          </a:stretch>
        </p:blipFill>
        <p:spPr bwMode="auto">
          <a:xfrm>
            <a:off x="5334000" y="152400"/>
            <a:ext cx="2514600" cy="1860550"/>
          </a:xfrm>
          <a:prstGeom prst="rect">
            <a:avLst/>
          </a:prstGeom>
          <a:noFill/>
        </p:spPr>
      </p:pic>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C63C1DAE-2624-4868-8765-97D03C743B41}" type="slidenum">
              <a:rPr lang="en-US"/>
              <a:pPr/>
              <a:t>192</a:t>
            </a:fld>
            <a:endParaRPr lang="en-US"/>
          </a:p>
        </p:txBody>
      </p:sp>
      <p:sp>
        <p:nvSpPr>
          <p:cNvPr id="102402" name="Rectangle 2"/>
          <p:cNvSpPr>
            <a:spLocks noChangeArrowheads="1"/>
          </p:cNvSpPr>
          <p:nvPr/>
        </p:nvSpPr>
        <p:spPr bwMode="auto">
          <a:xfrm>
            <a:off x="685800" y="1219200"/>
            <a:ext cx="7772400" cy="1143000"/>
          </a:xfrm>
          <a:prstGeom prst="rect">
            <a:avLst/>
          </a:prstGeom>
          <a:noFill/>
          <a:ln w="9525">
            <a:noFill/>
            <a:miter lim="800000"/>
            <a:headEnd/>
            <a:tailEnd/>
          </a:ln>
          <a:effectLst/>
        </p:spPr>
        <p:txBody>
          <a:bodyPr anchor="ctr"/>
          <a:lstStyle/>
          <a:p>
            <a:pPr algn="ctr"/>
            <a:endParaRPr lang="en-US" sz="4000" u="sng">
              <a:solidFill>
                <a:srgbClr val="003399"/>
              </a:solidFill>
            </a:endParaRPr>
          </a:p>
        </p:txBody>
      </p:sp>
      <p:sp>
        <p:nvSpPr>
          <p:cNvPr id="102403" name="Rectangle 3"/>
          <p:cNvSpPr>
            <a:spLocks noChangeArrowheads="1"/>
          </p:cNvSpPr>
          <p:nvPr/>
        </p:nvSpPr>
        <p:spPr bwMode="auto">
          <a:xfrm>
            <a:off x="152400" y="1981200"/>
            <a:ext cx="5943600" cy="2743200"/>
          </a:xfrm>
          <a:prstGeom prst="rect">
            <a:avLst/>
          </a:prstGeom>
          <a:noFill/>
          <a:ln w="9525">
            <a:noFill/>
            <a:miter lim="800000"/>
            <a:headEnd/>
            <a:tailEnd/>
          </a:ln>
          <a:effectLst/>
        </p:spPr>
        <p:txBody>
          <a:bodyPr/>
          <a:lstStyle/>
          <a:p>
            <a:pPr marL="342900" indent="-342900">
              <a:spcBef>
                <a:spcPct val="20000"/>
              </a:spcBef>
            </a:pPr>
            <a:r>
              <a:rPr lang="en-US" sz="2800"/>
              <a:t> DVD-ROM</a:t>
            </a:r>
          </a:p>
          <a:p>
            <a:pPr marL="742950" lvl="1" indent="-285750">
              <a:spcBef>
                <a:spcPct val="20000"/>
              </a:spcBef>
              <a:buFontTx/>
              <a:buChar char="–"/>
            </a:pPr>
            <a:r>
              <a:rPr lang="en-CA" sz="2800"/>
              <a:t>Over 4 GB storage (varies with format)</a:t>
            </a:r>
          </a:p>
          <a:p>
            <a:pPr marL="742950" lvl="1" indent="-285750">
              <a:spcBef>
                <a:spcPct val="20000"/>
              </a:spcBef>
              <a:buFontTx/>
              <a:buChar char="–"/>
            </a:pPr>
            <a:r>
              <a:rPr lang="en-CA" sz="2800"/>
              <a:t>DVD- ROM (read only)</a:t>
            </a:r>
          </a:p>
          <a:p>
            <a:pPr marL="742950" lvl="1" indent="-285750">
              <a:spcBef>
                <a:spcPct val="20000"/>
              </a:spcBef>
              <a:buFontTx/>
              <a:buChar char="–"/>
            </a:pPr>
            <a:r>
              <a:rPr lang="en-CA" sz="2800"/>
              <a:t>Many recordable formats (e.g., DVD-R, DVD-RW; ..)</a:t>
            </a:r>
          </a:p>
          <a:p>
            <a:pPr marL="742950" lvl="1" indent="-285750">
              <a:spcBef>
                <a:spcPct val="20000"/>
              </a:spcBef>
              <a:buFontTx/>
              <a:buChar char="–"/>
            </a:pPr>
            <a:r>
              <a:rPr lang="en-US" sz="2800"/>
              <a:t>Are more highly compact than a CD.</a:t>
            </a:r>
          </a:p>
          <a:p>
            <a:pPr marL="742950" lvl="1" indent="-285750">
              <a:spcBef>
                <a:spcPct val="20000"/>
              </a:spcBef>
              <a:buFontTx/>
              <a:buChar char="–"/>
            </a:pPr>
            <a:r>
              <a:rPr lang="en-US" sz="2800"/>
              <a:t>Special laser is needed to read them</a:t>
            </a:r>
          </a:p>
        </p:txBody>
      </p:sp>
      <p:sp>
        <p:nvSpPr>
          <p:cNvPr id="102405" name="Rectangle 5"/>
          <p:cNvSpPr>
            <a:spLocks noChangeArrowheads="1"/>
          </p:cNvSpPr>
          <p:nvPr/>
        </p:nvSpPr>
        <p:spPr bwMode="auto">
          <a:xfrm>
            <a:off x="381000" y="1143000"/>
            <a:ext cx="8229600" cy="641350"/>
          </a:xfrm>
          <a:prstGeom prst="rect">
            <a:avLst/>
          </a:prstGeom>
          <a:noFill/>
          <a:ln w="9525">
            <a:noFill/>
            <a:miter lim="800000"/>
            <a:headEnd/>
            <a:tailEnd/>
          </a:ln>
          <a:effectLst/>
        </p:spPr>
        <p:txBody>
          <a:bodyPr>
            <a:spAutoFit/>
          </a:bodyPr>
          <a:lstStyle/>
          <a:p>
            <a:r>
              <a:rPr lang="en-US" sz="3600">
                <a:solidFill>
                  <a:srgbClr val="0066FF"/>
                </a:solidFill>
              </a:rPr>
              <a:t>DVD (Digital Video Disk)</a:t>
            </a:r>
          </a:p>
        </p:txBody>
      </p:sp>
      <p:pic>
        <p:nvPicPr>
          <p:cNvPr id="102406" name="Picture 6" descr="datacap"/>
          <p:cNvPicPr>
            <a:picLocks noChangeAspect="1" noChangeArrowheads="1" noCrop="1"/>
          </p:cNvPicPr>
          <p:nvPr/>
        </p:nvPicPr>
        <p:blipFill>
          <a:blip r:embed="rId2"/>
          <a:srcRect/>
          <a:stretch>
            <a:fillRect/>
          </a:stretch>
        </p:blipFill>
        <p:spPr bwMode="auto">
          <a:xfrm>
            <a:off x="6019800" y="2971800"/>
            <a:ext cx="2895600" cy="2133600"/>
          </a:xfrm>
          <a:prstGeom prst="rect">
            <a:avLst/>
          </a:prstGeom>
          <a:noFill/>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8D0F3910-C98E-464B-9179-D77BB83B85B9}" type="slidenum">
              <a:rPr lang="en-US"/>
              <a:pPr/>
              <a:t>193</a:t>
            </a:fld>
            <a:endParaRPr lang="en-US"/>
          </a:p>
        </p:txBody>
      </p:sp>
      <p:sp>
        <p:nvSpPr>
          <p:cNvPr id="116738" name="Rectangle 2"/>
          <p:cNvSpPr>
            <a:spLocks noGrp="1" noChangeArrowheads="1"/>
          </p:cNvSpPr>
          <p:nvPr>
            <p:ph type="title"/>
          </p:nvPr>
        </p:nvSpPr>
        <p:spPr/>
        <p:txBody>
          <a:bodyPr/>
          <a:lstStyle/>
          <a:p>
            <a:pPr algn="l"/>
            <a:r>
              <a:rPr lang="en-US" sz="3600">
                <a:solidFill>
                  <a:srgbClr val="0066FF"/>
                </a:solidFill>
              </a:rPr>
              <a:t>Blu-ray Technology</a:t>
            </a:r>
          </a:p>
        </p:txBody>
      </p:sp>
      <p:sp>
        <p:nvSpPr>
          <p:cNvPr id="116739" name="Rectangle 3"/>
          <p:cNvSpPr>
            <a:spLocks noGrp="1" noChangeArrowheads="1"/>
          </p:cNvSpPr>
          <p:nvPr>
            <p:ph type="body" sz="half" idx="1"/>
          </p:nvPr>
        </p:nvSpPr>
        <p:spPr>
          <a:xfrm>
            <a:off x="0" y="1447800"/>
            <a:ext cx="5257800" cy="5410200"/>
          </a:xfrm>
        </p:spPr>
        <p:txBody>
          <a:bodyPr/>
          <a:lstStyle/>
          <a:p>
            <a:r>
              <a:rPr lang="en-US" sz="2800"/>
              <a:t>Name</a:t>
            </a:r>
          </a:p>
          <a:p>
            <a:pPr>
              <a:buFontTx/>
              <a:buNone/>
            </a:pPr>
            <a:r>
              <a:rPr lang="en-US" sz="2800"/>
              <a:t>   Derived from the blue-violet laser used to read and write data.</a:t>
            </a:r>
          </a:p>
          <a:p>
            <a:pPr lvl="1"/>
            <a:r>
              <a:rPr lang="en-US"/>
              <a:t>Developed by the Blu-ray Disc Association with more than 180 members.</a:t>
            </a:r>
          </a:p>
          <a:p>
            <a:pPr lvl="2"/>
            <a:r>
              <a:rPr lang="en-US" sz="2800"/>
              <a:t>Dell</a:t>
            </a:r>
          </a:p>
          <a:p>
            <a:pPr lvl="2"/>
            <a:r>
              <a:rPr lang="en-US" sz="2800"/>
              <a:t>Sony</a:t>
            </a:r>
          </a:p>
          <a:p>
            <a:pPr lvl="2"/>
            <a:r>
              <a:rPr lang="en-US" sz="2800"/>
              <a:t>LG</a:t>
            </a:r>
          </a:p>
        </p:txBody>
      </p:sp>
      <p:pic>
        <p:nvPicPr>
          <p:cNvPr id="116740" name="Picture 4" descr="Image:Blu-ray Disc.svg"/>
          <p:cNvPicPr>
            <a:picLocks noChangeAspect="1" noChangeArrowheads="1"/>
          </p:cNvPicPr>
          <p:nvPr/>
        </p:nvPicPr>
        <p:blipFill>
          <a:blip r:embed="rId2"/>
          <a:srcRect/>
          <a:stretch>
            <a:fillRect/>
          </a:stretch>
        </p:blipFill>
        <p:spPr bwMode="auto">
          <a:xfrm>
            <a:off x="5029200" y="2590800"/>
            <a:ext cx="3676650" cy="2095500"/>
          </a:xfrm>
          <a:prstGeom prst="rect">
            <a:avLst/>
          </a:prstGeom>
          <a:noFill/>
        </p:spPr>
      </p:pic>
      <p:sp>
        <p:nvSpPr>
          <p:cNvPr id="116741" name="Text Box 5"/>
          <p:cNvSpPr txBox="1">
            <a:spLocks noChangeArrowheads="1"/>
          </p:cNvSpPr>
          <p:nvPr/>
        </p:nvSpPr>
        <p:spPr bwMode="auto">
          <a:xfrm>
            <a:off x="533400" y="3276600"/>
            <a:ext cx="3200400" cy="2843213"/>
          </a:xfrm>
          <a:prstGeom prst="rect">
            <a:avLst/>
          </a:prstGeom>
          <a:noFill/>
          <a:ln w="9525">
            <a:noFill/>
            <a:miter lim="800000"/>
            <a:headEnd/>
            <a:tailEnd/>
          </a:ln>
          <a:effectLst/>
        </p:spPr>
        <p:txBody>
          <a:bodyPr>
            <a:spAutoFit/>
          </a:bodyPr>
          <a:lstStyle/>
          <a:p>
            <a:pPr>
              <a:spcBef>
                <a:spcPct val="50000"/>
              </a:spcBef>
            </a:pPr>
            <a:endParaRPr lang="en-US"/>
          </a:p>
          <a:p>
            <a:pPr>
              <a:spcBef>
                <a:spcPct val="50000"/>
              </a:spcBef>
            </a:pPr>
            <a:endParaRPr lang="en-US"/>
          </a:p>
          <a:p>
            <a:pPr>
              <a:spcBef>
                <a:spcPct val="50000"/>
              </a:spcBef>
            </a:pPr>
            <a:endParaRPr lang="en-US"/>
          </a:p>
          <a:p>
            <a:pPr>
              <a:spcBef>
                <a:spcPct val="50000"/>
              </a:spcBef>
            </a:pPr>
            <a:endParaRPr lang="en-US"/>
          </a:p>
          <a:p>
            <a:pPr>
              <a:spcBef>
                <a:spcPct val="50000"/>
              </a:spcBef>
            </a:pPr>
            <a:endParaRPr lang="en-US"/>
          </a:p>
          <a:p>
            <a:pPr>
              <a:spcBef>
                <a:spcPct val="50000"/>
              </a:spcBef>
            </a:pPr>
            <a:endParaRPr lang="en-US"/>
          </a:p>
          <a:p>
            <a:pPr>
              <a:spcBef>
                <a:spcPct val="50000"/>
              </a:spcBef>
            </a:pPr>
            <a:endParaRPr lang="en-US"/>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6CE001C-BE79-4A43-9772-6273684A8911}" type="slidenum">
              <a:rPr lang="en-US"/>
              <a:pPr/>
              <a:t>194</a:t>
            </a:fld>
            <a:endParaRPr lang="en-US"/>
          </a:p>
        </p:txBody>
      </p:sp>
      <p:sp>
        <p:nvSpPr>
          <p:cNvPr id="117762" name="Rectangle 2"/>
          <p:cNvSpPr>
            <a:spLocks noGrp="1" noChangeArrowheads="1"/>
          </p:cNvSpPr>
          <p:nvPr>
            <p:ph type="title"/>
          </p:nvPr>
        </p:nvSpPr>
        <p:spPr>
          <a:xfrm>
            <a:off x="457200" y="274638"/>
            <a:ext cx="8229600" cy="868362"/>
          </a:xfrm>
        </p:spPr>
        <p:txBody>
          <a:bodyPr/>
          <a:lstStyle/>
          <a:p>
            <a:pPr algn="l"/>
            <a:r>
              <a:rPr lang="en-US" sz="4000"/>
              <a:t>Blu-ray Technology Cont</a:t>
            </a:r>
            <a:r>
              <a:rPr lang="en-US"/>
              <a:t>.</a:t>
            </a:r>
          </a:p>
        </p:txBody>
      </p:sp>
      <p:sp>
        <p:nvSpPr>
          <p:cNvPr id="117763" name="Rectangle 3"/>
          <p:cNvSpPr>
            <a:spLocks noGrp="1" noChangeArrowheads="1"/>
          </p:cNvSpPr>
          <p:nvPr>
            <p:ph type="body" sz="half" idx="1"/>
          </p:nvPr>
        </p:nvSpPr>
        <p:spPr>
          <a:xfrm>
            <a:off x="152400" y="1219200"/>
            <a:ext cx="4343400" cy="4906963"/>
          </a:xfrm>
        </p:spPr>
        <p:txBody>
          <a:bodyPr/>
          <a:lstStyle/>
          <a:p>
            <a:pPr>
              <a:lnSpc>
                <a:spcPct val="90000"/>
              </a:lnSpc>
            </a:pPr>
            <a:r>
              <a:rPr lang="en-US" sz="2800"/>
              <a:t>Data capacity</a:t>
            </a:r>
          </a:p>
          <a:p>
            <a:pPr lvl="1">
              <a:lnSpc>
                <a:spcPct val="90000"/>
              </a:lnSpc>
            </a:pPr>
            <a:r>
              <a:rPr lang="en-US"/>
              <a:t>Because Blu-ray uses a blue laser(405 nanometers) instead of a red laser(650 nanometers) this allows the data tracks on the disc to be very compact.</a:t>
            </a:r>
          </a:p>
          <a:p>
            <a:pPr lvl="1">
              <a:lnSpc>
                <a:spcPct val="90000"/>
              </a:lnSpc>
            </a:pPr>
            <a:r>
              <a:rPr lang="en-US"/>
              <a:t>This allows for more than twice as small pits as on a DVD.</a:t>
            </a:r>
          </a:p>
        </p:txBody>
      </p:sp>
      <p:pic>
        <p:nvPicPr>
          <p:cNvPr id="117764" name="Picture 4" descr="Blu-ray discs are constructed very differently from DVDs."/>
          <p:cNvPicPr>
            <a:picLocks noChangeAspect="1" noChangeArrowheads="1"/>
          </p:cNvPicPr>
          <p:nvPr/>
        </p:nvPicPr>
        <p:blipFill>
          <a:blip r:embed="rId2"/>
          <a:srcRect/>
          <a:stretch>
            <a:fillRect/>
          </a:stretch>
        </p:blipFill>
        <p:spPr bwMode="auto">
          <a:xfrm>
            <a:off x="4724400" y="2133600"/>
            <a:ext cx="4038600" cy="3017838"/>
          </a:xfrm>
          <a:prstGeom prst="rect">
            <a:avLst/>
          </a:prstGeom>
          <a:noFill/>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BEC7CD55-FDE8-4DD7-9BD6-D6135AB617EB}" type="slidenum">
              <a:rPr lang="en-US"/>
              <a:pPr/>
              <a:t>195</a:t>
            </a:fld>
            <a:endParaRPr lang="en-US"/>
          </a:p>
        </p:txBody>
      </p:sp>
      <p:sp>
        <p:nvSpPr>
          <p:cNvPr id="118786" name="Rectangle 2"/>
          <p:cNvSpPr>
            <a:spLocks noGrp="1" noChangeArrowheads="1"/>
          </p:cNvSpPr>
          <p:nvPr>
            <p:ph type="title"/>
          </p:nvPr>
        </p:nvSpPr>
        <p:spPr>
          <a:xfrm>
            <a:off x="0" y="1295400"/>
            <a:ext cx="8229600" cy="1143000"/>
          </a:xfrm>
        </p:spPr>
        <p:txBody>
          <a:bodyPr/>
          <a:lstStyle/>
          <a:p>
            <a:pPr algn="l"/>
            <a:r>
              <a:rPr lang="en-US" sz="3200">
                <a:solidFill>
                  <a:srgbClr val="0066FF"/>
                </a:solidFill>
              </a:rPr>
              <a:t>Blu-ray Technology Cont.</a:t>
            </a:r>
          </a:p>
        </p:txBody>
      </p:sp>
      <p:sp>
        <p:nvSpPr>
          <p:cNvPr id="118787" name="Rectangle 3"/>
          <p:cNvSpPr>
            <a:spLocks noGrp="1" noChangeArrowheads="1"/>
          </p:cNvSpPr>
          <p:nvPr>
            <p:ph type="body" idx="1"/>
          </p:nvPr>
        </p:nvSpPr>
        <p:spPr>
          <a:xfrm>
            <a:off x="381000" y="3048000"/>
            <a:ext cx="8229600" cy="3505200"/>
          </a:xfrm>
        </p:spPr>
        <p:txBody>
          <a:bodyPr/>
          <a:lstStyle/>
          <a:p>
            <a:r>
              <a:rPr lang="en-US"/>
              <a:t>BD-ROM (read-only) - for pre-recorded content </a:t>
            </a:r>
          </a:p>
          <a:p>
            <a:r>
              <a:rPr lang="en-US"/>
              <a:t>BD-R (recordable) - for PC data storage </a:t>
            </a:r>
          </a:p>
          <a:p>
            <a:r>
              <a:rPr lang="en-US"/>
              <a:t>BD-RW (rewritable) - for PC data storage </a:t>
            </a:r>
          </a:p>
          <a:p>
            <a:r>
              <a:rPr lang="en-US"/>
              <a:t>BD-RE (rewritable) - for HDTV recording </a:t>
            </a:r>
          </a:p>
        </p:txBody>
      </p:sp>
      <p:sp>
        <p:nvSpPr>
          <p:cNvPr id="118788" name="Text Box 4"/>
          <p:cNvSpPr txBox="1">
            <a:spLocks noChangeArrowheads="1"/>
          </p:cNvSpPr>
          <p:nvPr/>
        </p:nvSpPr>
        <p:spPr bwMode="auto">
          <a:xfrm>
            <a:off x="2209800" y="2362200"/>
            <a:ext cx="3657600" cy="579438"/>
          </a:xfrm>
          <a:prstGeom prst="rect">
            <a:avLst/>
          </a:prstGeom>
          <a:noFill/>
          <a:ln w="9525">
            <a:noFill/>
            <a:miter lim="800000"/>
            <a:headEnd/>
            <a:tailEnd/>
          </a:ln>
          <a:effectLst/>
        </p:spPr>
        <p:txBody>
          <a:bodyPr>
            <a:spAutoFit/>
          </a:bodyPr>
          <a:lstStyle/>
          <a:p>
            <a:pPr algn="ctr">
              <a:spcBef>
                <a:spcPct val="50000"/>
              </a:spcBef>
            </a:pPr>
            <a:r>
              <a:rPr lang="en-US" sz="3200" b="1" i="1">
                <a:solidFill>
                  <a:srgbClr val="0066FF"/>
                </a:solidFill>
              </a:rPr>
              <a:t>Formats</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85252EA-721A-4A58-ABD5-4C136DEB6C5D}" type="slidenum">
              <a:rPr lang="en-US"/>
              <a:pPr/>
              <a:t>196</a:t>
            </a:fld>
            <a:endParaRPr lang="en-US"/>
          </a:p>
        </p:txBody>
      </p:sp>
      <p:sp>
        <p:nvSpPr>
          <p:cNvPr id="119810" name="Rectangle 2"/>
          <p:cNvSpPr>
            <a:spLocks noChangeArrowheads="1"/>
          </p:cNvSpPr>
          <p:nvPr/>
        </p:nvSpPr>
        <p:spPr bwMode="auto">
          <a:xfrm>
            <a:off x="838200" y="609600"/>
            <a:ext cx="7086600" cy="987425"/>
          </a:xfrm>
          <a:prstGeom prst="rect">
            <a:avLst/>
          </a:prstGeom>
          <a:noFill/>
          <a:ln w="9525">
            <a:noFill/>
            <a:miter lim="800000"/>
            <a:headEnd/>
            <a:tailEnd/>
          </a:ln>
          <a:effectLst/>
        </p:spPr>
        <p:txBody>
          <a:bodyPr anchor="ctr"/>
          <a:lstStyle/>
          <a:p>
            <a:r>
              <a:rPr lang="en-US" sz="4000" u="sng">
                <a:solidFill>
                  <a:srgbClr val="003399"/>
                </a:solidFill>
              </a:rPr>
              <a:t>Summary</a:t>
            </a:r>
          </a:p>
        </p:txBody>
      </p:sp>
      <p:sp>
        <p:nvSpPr>
          <p:cNvPr id="119811" name="Rectangle 3"/>
          <p:cNvSpPr>
            <a:spLocks noChangeArrowheads="1"/>
          </p:cNvSpPr>
          <p:nvPr/>
        </p:nvSpPr>
        <p:spPr bwMode="auto">
          <a:xfrm>
            <a:off x="609600" y="1524000"/>
            <a:ext cx="7620000" cy="4343400"/>
          </a:xfrm>
          <a:prstGeom prst="rect">
            <a:avLst/>
          </a:prstGeom>
          <a:noFill/>
          <a:ln w="9525">
            <a:noFill/>
            <a:miter lim="800000"/>
            <a:headEnd/>
            <a:tailEnd/>
          </a:ln>
          <a:effectLst/>
        </p:spPr>
        <p:txBody>
          <a:bodyPr/>
          <a:lstStyle/>
          <a:p>
            <a:pPr marL="342900" indent="-342900">
              <a:spcBef>
                <a:spcPct val="20000"/>
              </a:spcBef>
              <a:buFontTx/>
              <a:buChar char="•"/>
            </a:pPr>
            <a:r>
              <a:rPr lang="en-US" sz="3600">
                <a:solidFill>
                  <a:srgbClr val="FF0000"/>
                </a:solidFill>
                <a:latin typeface="Times New Roman" pitchFamily="18" charset="0"/>
              </a:rPr>
              <a:t>Introduction</a:t>
            </a:r>
          </a:p>
          <a:p>
            <a:pPr marL="342900" indent="-342900">
              <a:spcBef>
                <a:spcPct val="20000"/>
              </a:spcBef>
              <a:buFontTx/>
              <a:buChar char="•"/>
            </a:pPr>
            <a:r>
              <a:rPr lang="en-US" sz="3600">
                <a:solidFill>
                  <a:srgbClr val="FF0000"/>
                </a:solidFill>
                <a:latin typeface="Times New Roman" pitchFamily="18" charset="0"/>
              </a:rPr>
              <a:t>RAM,ROM,PROM,EPROM</a:t>
            </a:r>
          </a:p>
          <a:p>
            <a:pPr marL="342900" indent="-342900">
              <a:spcBef>
                <a:spcPct val="20000"/>
              </a:spcBef>
              <a:buFontTx/>
              <a:buChar char="•"/>
            </a:pPr>
            <a:r>
              <a:rPr lang="en-US" sz="3600">
                <a:solidFill>
                  <a:srgbClr val="FF0000"/>
                </a:solidFill>
                <a:latin typeface="Times New Roman" pitchFamily="18" charset="0"/>
              </a:rPr>
              <a:t>Auxiliary Storage Devices-Magnetic Tape, Hard Disk, Floppy Disk</a:t>
            </a:r>
          </a:p>
          <a:p>
            <a:pPr marL="342900" indent="-342900">
              <a:spcBef>
                <a:spcPct val="20000"/>
              </a:spcBef>
              <a:buFontTx/>
              <a:buChar char="•"/>
            </a:pPr>
            <a:r>
              <a:rPr lang="en-US" sz="3600">
                <a:solidFill>
                  <a:srgbClr val="FF0000"/>
                </a:solidFill>
                <a:latin typeface="Times New Roman" pitchFamily="18" charset="0"/>
              </a:rPr>
              <a:t>Optical Disks: CD-R Drive,CD-RW disks,DVD,Blue ray Discs.</a:t>
            </a:r>
          </a:p>
          <a:p>
            <a:pPr marL="342900" indent="-342900">
              <a:spcBef>
                <a:spcPct val="20000"/>
              </a:spcBef>
              <a:buFontTx/>
              <a:buChar char="•"/>
            </a:pPr>
            <a:endParaRPr lang="en-US" sz="3600">
              <a:solidFill>
                <a:srgbClr val="FF0000"/>
              </a:solidFill>
              <a:latin typeface="Times New Roman" pitchFamily="18" charset="0"/>
            </a:endParaRPr>
          </a:p>
          <a:p>
            <a:pPr marL="742950" lvl="1" indent="-285750">
              <a:spcBef>
                <a:spcPct val="20000"/>
              </a:spcBef>
              <a:buFontTx/>
              <a:buChar char="–"/>
            </a:pPr>
            <a:endParaRPr lang="en-US" sz="2800"/>
          </a:p>
          <a:p>
            <a:pPr marL="742950" lvl="1" indent="-285750">
              <a:spcBef>
                <a:spcPct val="20000"/>
              </a:spcBef>
              <a:buFontTx/>
              <a:buChar char="–"/>
            </a:pPr>
            <a:endParaRPr lang="en-US" sz="2800"/>
          </a:p>
          <a:p>
            <a:pPr marL="342900" indent="-342900">
              <a:spcBef>
                <a:spcPct val="20000"/>
              </a:spcBef>
              <a:buFontTx/>
              <a:buChar char="•"/>
            </a:pPr>
            <a:endParaRPr lang="en-US" sz="3200"/>
          </a:p>
        </p:txBody>
      </p:sp>
      <p:sp>
        <p:nvSpPr>
          <p:cNvPr id="119812" name="Line 4"/>
          <p:cNvSpPr>
            <a:spLocks noChangeShapeType="1"/>
          </p:cNvSpPr>
          <p:nvPr/>
        </p:nvSpPr>
        <p:spPr bwMode="auto">
          <a:xfrm>
            <a:off x="1320800" y="5243513"/>
            <a:ext cx="0" cy="39370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027"/>
          <p:cNvSpPr>
            <a:spLocks noGrp="1" noChangeArrowheads="1"/>
          </p:cNvSpPr>
          <p:nvPr>
            <p:ph type="body" idx="1"/>
          </p:nvPr>
        </p:nvSpPr>
        <p:spPr>
          <a:xfrm>
            <a:off x="228600" y="609600"/>
            <a:ext cx="8610600" cy="6096000"/>
          </a:xfrm>
        </p:spPr>
        <p:txBody>
          <a:bodyPr/>
          <a:lstStyle/>
          <a:p>
            <a:pPr eaLnBrk="1" hangingPunct="1">
              <a:lnSpc>
                <a:spcPct val="90000"/>
              </a:lnSpc>
            </a:pPr>
            <a:r>
              <a:rPr lang="en-US" altLang="en-US" sz="2400" dirty="0" smtClean="0"/>
              <a:t>Here, we study computer organization</a:t>
            </a:r>
          </a:p>
          <a:p>
            <a:pPr lvl="1" eaLnBrk="1" hangingPunct="1">
              <a:lnSpc>
                <a:spcPct val="90000"/>
              </a:lnSpc>
            </a:pPr>
            <a:r>
              <a:rPr lang="en-US" altLang="en-US" sz="2000" dirty="0" smtClean="0"/>
              <a:t>Structure:  how computer components are connected together, how they communicate</a:t>
            </a:r>
          </a:p>
          <a:p>
            <a:pPr lvl="1" eaLnBrk="1" hangingPunct="1">
              <a:lnSpc>
                <a:spcPct val="90000"/>
              </a:lnSpc>
            </a:pPr>
            <a:r>
              <a:rPr lang="en-US" altLang="en-US" sz="2000" dirty="0" smtClean="0"/>
              <a:t>Function:  what these components do</a:t>
            </a:r>
          </a:p>
          <a:p>
            <a:pPr eaLnBrk="1" hangingPunct="1">
              <a:lnSpc>
                <a:spcPct val="90000"/>
              </a:lnSpc>
            </a:pPr>
            <a:r>
              <a:rPr lang="en-US" altLang="en-US" sz="2400" dirty="0" smtClean="0"/>
              <a:t>We start with the most important component, the CPU (central processing unit or processor)</a:t>
            </a:r>
          </a:p>
          <a:p>
            <a:pPr lvl="1" eaLnBrk="1" hangingPunct="1">
              <a:lnSpc>
                <a:spcPct val="90000"/>
              </a:lnSpc>
            </a:pPr>
            <a:r>
              <a:rPr lang="en-US" altLang="en-US" sz="2000" dirty="0" smtClean="0"/>
              <a:t>This is the brain of the computer, it does all the processing</a:t>
            </a:r>
          </a:p>
          <a:p>
            <a:pPr lvl="1" eaLnBrk="1" hangingPunct="1">
              <a:lnSpc>
                <a:spcPct val="90000"/>
              </a:lnSpc>
            </a:pPr>
            <a:r>
              <a:rPr lang="en-US" altLang="en-US" sz="2000" dirty="0" smtClean="0"/>
              <a:t>The CPU is in charge of executing the current program</a:t>
            </a:r>
          </a:p>
          <a:p>
            <a:pPr lvl="2" eaLnBrk="1" hangingPunct="1">
              <a:lnSpc>
                <a:spcPct val="90000"/>
              </a:lnSpc>
            </a:pPr>
            <a:r>
              <a:rPr lang="en-US" altLang="en-US" sz="1800" dirty="0" smtClean="0"/>
              <a:t>each program is stored in memory along with data</a:t>
            </a:r>
          </a:p>
          <a:p>
            <a:pPr lvl="2" eaLnBrk="1" hangingPunct="1">
              <a:lnSpc>
                <a:spcPct val="90000"/>
              </a:lnSpc>
            </a:pPr>
            <a:r>
              <a:rPr lang="en-US" altLang="en-US" sz="1800" dirty="0" smtClean="0"/>
              <a:t>the CPU is in charge of retrieving the next instruction from memory (fetch), decoding and executing it (execution)</a:t>
            </a:r>
          </a:p>
          <a:p>
            <a:pPr lvl="2" eaLnBrk="1" hangingPunct="1">
              <a:lnSpc>
                <a:spcPct val="90000"/>
              </a:lnSpc>
            </a:pPr>
            <a:r>
              <a:rPr lang="en-US" altLang="en-US" sz="1800" dirty="0" smtClean="0"/>
              <a:t>execution usually requires the use of one or more circuits in the ALU and temporary storage in registers</a:t>
            </a:r>
          </a:p>
          <a:p>
            <a:pPr lvl="2" eaLnBrk="1" hangingPunct="1">
              <a:lnSpc>
                <a:spcPct val="90000"/>
              </a:lnSpc>
            </a:pPr>
            <a:r>
              <a:rPr lang="en-US" altLang="en-US" sz="1800" dirty="0" smtClean="0"/>
              <a:t>some instructions cause data movement (memory accesses, input, output) and some instructions change what the </a:t>
            </a:r>
            <a:r>
              <a:rPr lang="en-US" altLang="en-US" sz="1800" i="1" dirty="0" smtClean="0"/>
              <a:t>next instruction </a:t>
            </a:r>
            <a:r>
              <a:rPr lang="en-US" altLang="en-US" sz="1800" dirty="0" smtClean="0"/>
              <a:t>is (branches)</a:t>
            </a:r>
          </a:p>
          <a:p>
            <a:pPr lvl="1" eaLnBrk="1" hangingPunct="1">
              <a:lnSpc>
                <a:spcPct val="90000"/>
              </a:lnSpc>
            </a:pPr>
            <a:r>
              <a:rPr lang="en-US" altLang="en-US" sz="2000" dirty="0" smtClean="0"/>
              <a:t>We divide the CPU into two areas</a:t>
            </a:r>
          </a:p>
          <a:p>
            <a:pPr lvl="2" eaLnBrk="1" hangingPunct="1">
              <a:lnSpc>
                <a:spcPct val="90000"/>
              </a:lnSpc>
            </a:pPr>
            <a:r>
              <a:rPr lang="en-US" altLang="en-US" sz="1800" dirty="0" err="1" smtClean="0"/>
              <a:t>datapath</a:t>
            </a:r>
            <a:r>
              <a:rPr lang="en-US" altLang="en-US" sz="1800" dirty="0" smtClean="0"/>
              <a:t> – registers and ALU (the execution unit)</a:t>
            </a:r>
          </a:p>
          <a:p>
            <a:pPr lvl="2" eaLnBrk="1" hangingPunct="1">
              <a:lnSpc>
                <a:spcPct val="90000"/>
              </a:lnSpc>
            </a:pPr>
            <a:r>
              <a:rPr lang="en-US" altLang="en-US" sz="1800" dirty="0" smtClean="0"/>
              <a:t>control unit – circuits in charge of performing the fetch-execute cycle</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0"/>
            <a:ext cx="7772400" cy="1143000"/>
          </a:xfrm>
        </p:spPr>
        <p:txBody>
          <a:bodyPr/>
          <a:lstStyle/>
          <a:p>
            <a:pPr eaLnBrk="1" hangingPunct="1"/>
            <a:r>
              <a:rPr lang="en-US" altLang="en-US" smtClean="0"/>
              <a:t>Two Kinds of Registers</a:t>
            </a:r>
          </a:p>
        </p:txBody>
      </p:sp>
      <p:sp>
        <p:nvSpPr>
          <p:cNvPr id="5123" name="Rectangle 3"/>
          <p:cNvSpPr>
            <a:spLocks noGrp="1" noChangeArrowheads="1"/>
          </p:cNvSpPr>
          <p:nvPr>
            <p:ph type="body" sz="half" idx="1"/>
          </p:nvPr>
        </p:nvSpPr>
        <p:spPr>
          <a:xfrm>
            <a:off x="228600" y="838200"/>
            <a:ext cx="4800600" cy="5410200"/>
          </a:xfrm>
        </p:spPr>
        <p:txBody>
          <a:bodyPr>
            <a:normAutofit fontScale="92500" lnSpcReduction="10000"/>
          </a:bodyPr>
          <a:lstStyle/>
          <a:p>
            <a:pPr eaLnBrk="1" hangingPunct="1">
              <a:lnSpc>
                <a:spcPct val="90000"/>
              </a:lnSpc>
            </a:pPr>
            <a:r>
              <a:rPr lang="en-US" altLang="en-US" sz="2400" smtClean="0"/>
              <a:t>User registers</a:t>
            </a:r>
          </a:p>
          <a:p>
            <a:pPr lvl="1" eaLnBrk="1" hangingPunct="1">
              <a:lnSpc>
                <a:spcPct val="90000"/>
              </a:lnSpc>
            </a:pPr>
            <a:r>
              <a:rPr lang="en-US" altLang="en-US" sz="2000" smtClean="0"/>
              <a:t>These store data and addresses (pointers to data)</a:t>
            </a:r>
          </a:p>
          <a:p>
            <a:pPr lvl="2" eaLnBrk="1" hangingPunct="1">
              <a:lnSpc>
                <a:spcPct val="90000"/>
              </a:lnSpc>
            </a:pPr>
            <a:r>
              <a:rPr lang="en-US" altLang="en-US" sz="1800" smtClean="0"/>
              <a:t>These are manipulated by your program instructions</a:t>
            </a:r>
          </a:p>
          <a:p>
            <a:pPr lvl="3" eaLnBrk="1" hangingPunct="1">
              <a:lnSpc>
                <a:spcPct val="90000"/>
              </a:lnSpc>
            </a:pPr>
            <a:r>
              <a:rPr lang="en-US" altLang="en-US" sz="1600" smtClean="0"/>
              <a:t>Example:  Add R1, R2, R3   </a:t>
            </a:r>
          </a:p>
          <a:p>
            <a:pPr lvl="4" eaLnBrk="1" hangingPunct="1">
              <a:lnSpc>
                <a:spcPct val="90000"/>
              </a:lnSpc>
            </a:pPr>
            <a:r>
              <a:rPr lang="en-US" altLang="en-US" sz="1600" smtClean="0"/>
              <a:t>R1 </a:t>
            </a:r>
            <a:r>
              <a:rPr lang="en-US" altLang="en-US" sz="1600" smtClean="0">
                <a:sym typeface="Wingdings" pitchFamily="2" charset="2"/>
              </a:rPr>
              <a:t> R2 + R3</a:t>
            </a:r>
          </a:p>
          <a:p>
            <a:pPr lvl="1" eaLnBrk="1" hangingPunct="1">
              <a:lnSpc>
                <a:spcPct val="90000"/>
              </a:lnSpc>
            </a:pPr>
            <a:r>
              <a:rPr lang="en-US" altLang="en-US" sz="2000" smtClean="0"/>
              <a:t>Computers will have between </a:t>
            </a:r>
          </a:p>
          <a:p>
            <a:pPr lvl="2" eaLnBrk="1" hangingPunct="1">
              <a:lnSpc>
                <a:spcPct val="90000"/>
              </a:lnSpc>
            </a:pPr>
            <a:r>
              <a:rPr lang="en-US" altLang="en-US" sz="1800" smtClean="0"/>
              <a:t>1 and hundreds of registers</a:t>
            </a:r>
          </a:p>
          <a:p>
            <a:pPr lvl="2" eaLnBrk="1" hangingPunct="1">
              <a:lnSpc>
                <a:spcPct val="90000"/>
              </a:lnSpc>
            </a:pPr>
            <a:r>
              <a:rPr lang="en-US" altLang="en-US" sz="1800" smtClean="0"/>
              <a:t>Possibly divided into data and address registers</a:t>
            </a:r>
          </a:p>
          <a:p>
            <a:pPr lvl="1" eaLnBrk="1" hangingPunct="1">
              <a:lnSpc>
                <a:spcPct val="90000"/>
              </a:lnSpc>
            </a:pPr>
            <a:r>
              <a:rPr lang="en-US" altLang="en-US" sz="2000" smtClean="0"/>
              <a:t>Registers are usually the size of the computer’s word size </a:t>
            </a:r>
          </a:p>
          <a:p>
            <a:pPr lvl="2" eaLnBrk="1" hangingPunct="1">
              <a:lnSpc>
                <a:spcPct val="90000"/>
              </a:lnSpc>
            </a:pPr>
            <a:r>
              <a:rPr lang="en-US" altLang="en-US" sz="1800" smtClean="0"/>
              <a:t>32 or 64 bits today, previously it had been 8 or 16 bits</a:t>
            </a:r>
          </a:p>
          <a:p>
            <a:pPr lvl="1" eaLnBrk="1" hangingPunct="1">
              <a:lnSpc>
                <a:spcPct val="90000"/>
              </a:lnSpc>
            </a:pPr>
            <a:r>
              <a:rPr lang="en-US" altLang="en-US" sz="2000" smtClean="0"/>
              <a:t>Some machines use special-purpose registers </a:t>
            </a:r>
          </a:p>
          <a:p>
            <a:pPr lvl="2" eaLnBrk="1" hangingPunct="1">
              <a:lnSpc>
                <a:spcPct val="90000"/>
              </a:lnSpc>
            </a:pPr>
            <a:r>
              <a:rPr lang="en-US" altLang="en-US" sz="1800" smtClean="0"/>
              <a:t>each register has an implied usage</a:t>
            </a:r>
          </a:p>
          <a:p>
            <a:pPr lvl="1" eaLnBrk="1" hangingPunct="1">
              <a:lnSpc>
                <a:spcPct val="90000"/>
              </a:lnSpc>
            </a:pPr>
            <a:r>
              <a:rPr lang="en-US" altLang="en-US" sz="2000" smtClean="0"/>
              <a:t>Others have general-purpose registers </a:t>
            </a:r>
          </a:p>
          <a:p>
            <a:pPr lvl="2" eaLnBrk="1" hangingPunct="1">
              <a:lnSpc>
                <a:spcPct val="90000"/>
              </a:lnSpc>
            </a:pPr>
            <a:r>
              <a:rPr lang="en-US" altLang="en-US" sz="1800" smtClean="0"/>
              <a:t>use them any way you want to</a:t>
            </a:r>
          </a:p>
        </p:txBody>
      </p:sp>
      <p:sp>
        <p:nvSpPr>
          <p:cNvPr id="5124" name="Rectangle 4"/>
          <p:cNvSpPr>
            <a:spLocks noGrp="1" noChangeArrowheads="1"/>
          </p:cNvSpPr>
          <p:nvPr>
            <p:ph type="body" sz="half" idx="2"/>
          </p:nvPr>
        </p:nvSpPr>
        <p:spPr>
          <a:xfrm>
            <a:off x="4953000" y="914400"/>
            <a:ext cx="3886200" cy="5181600"/>
          </a:xfrm>
        </p:spPr>
        <p:txBody>
          <a:bodyPr>
            <a:normAutofit fontScale="92500" lnSpcReduction="10000"/>
          </a:bodyPr>
          <a:lstStyle/>
          <a:p>
            <a:pPr eaLnBrk="1" hangingPunct="1">
              <a:lnSpc>
                <a:spcPct val="90000"/>
              </a:lnSpc>
            </a:pPr>
            <a:r>
              <a:rPr lang="en-US" altLang="en-US" sz="2400" smtClean="0"/>
              <a:t>Control registers</a:t>
            </a:r>
          </a:p>
          <a:p>
            <a:pPr lvl="1" eaLnBrk="1" hangingPunct="1">
              <a:lnSpc>
                <a:spcPct val="90000"/>
              </a:lnSpc>
            </a:pPr>
            <a:r>
              <a:rPr lang="en-US" altLang="en-US" sz="2000" smtClean="0"/>
              <a:t>Registers that store information used by the control unit to perform the fetch-execute cycle</a:t>
            </a:r>
          </a:p>
          <a:p>
            <a:pPr lvl="2" eaLnBrk="1" hangingPunct="1">
              <a:lnSpc>
                <a:spcPct val="90000"/>
              </a:lnSpc>
            </a:pPr>
            <a:r>
              <a:rPr lang="en-US" altLang="en-US" sz="1800" smtClean="0"/>
              <a:t>PC – program counter – the memory location of the next instruction</a:t>
            </a:r>
          </a:p>
          <a:p>
            <a:pPr lvl="2" eaLnBrk="1" hangingPunct="1">
              <a:lnSpc>
                <a:spcPct val="90000"/>
              </a:lnSpc>
            </a:pPr>
            <a:r>
              <a:rPr lang="en-US" altLang="en-US" sz="1800" smtClean="0"/>
              <a:t>IR – instruction register – the current instruction being executed</a:t>
            </a:r>
          </a:p>
          <a:p>
            <a:pPr lvl="2" eaLnBrk="1" hangingPunct="1">
              <a:lnSpc>
                <a:spcPct val="90000"/>
              </a:lnSpc>
            </a:pPr>
            <a:r>
              <a:rPr lang="en-US" altLang="en-US" sz="1800" smtClean="0"/>
              <a:t>Status flags – information about the results of the last instruction executed (was there an overflow, was the result positive, zero or negative? Etc)</a:t>
            </a:r>
          </a:p>
          <a:p>
            <a:pPr lvl="2" eaLnBrk="1" hangingPunct="1">
              <a:lnSpc>
                <a:spcPct val="90000"/>
              </a:lnSpc>
            </a:pPr>
            <a:r>
              <a:rPr lang="en-US" altLang="en-US" sz="1800" smtClean="0"/>
              <a:t>Stack Pointer – location in memory of the top of the </a:t>
            </a:r>
            <a:r>
              <a:rPr lang="en-US" altLang="en-US" sz="1800" i="1" smtClean="0"/>
              <a:t>run-time </a:t>
            </a:r>
            <a:r>
              <a:rPr lang="en-US" altLang="en-US" sz="1800" smtClean="0"/>
              <a:t>stack (used for procedure calls and returns)</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000" y="0"/>
            <a:ext cx="7772400" cy="1143000"/>
          </a:xfrm>
        </p:spPr>
        <p:txBody>
          <a:bodyPr/>
          <a:lstStyle/>
          <a:p>
            <a:pPr eaLnBrk="1" hangingPunct="1"/>
            <a:r>
              <a:rPr lang="en-US" altLang="en-US" smtClean="0"/>
              <a:t>ALU and Control Unit</a:t>
            </a:r>
          </a:p>
        </p:txBody>
      </p:sp>
      <p:sp>
        <p:nvSpPr>
          <p:cNvPr id="7171" name="Rectangle 3"/>
          <p:cNvSpPr>
            <a:spLocks noGrp="1" noChangeArrowheads="1"/>
          </p:cNvSpPr>
          <p:nvPr>
            <p:ph type="body" sz="half" idx="1"/>
          </p:nvPr>
        </p:nvSpPr>
        <p:spPr>
          <a:xfrm>
            <a:off x="152400" y="838200"/>
            <a:ext cx="3352800" cy="5257800"/>
          </a:xfrm>
        </p:spPr>
        <p:txBody>
          <a:bodyPr>
            <a:normAutofit lnSpcReduction="10000"/>
          </a:bodyPr>
          <a:lstStyle/>
          <a:p>
            <a:pPr eaLnBrk="1" hangingPunct="1">
              <a:lnSpc>
                <a:spcPct val="90000"/>
              </a:lnSpc>
            </a:pPr>
            <a:r>
              <a:rPr lang="en-US" altLang="en-US" sz="2400" smtClean="0"/>
              <a:t>The ALU consists of circuits to perform arithmetic and logic operations</a:t>
            </a:r>
          </a:p>
          <a:p>
            <a:pPr lvl="1" eaLnBrk="1" hangingPunct="1">
              <a:lnSpc>
                <a:spcPct val="90000"/>
              </a:lnSpc>
            </a:pPr>
            <a:r>
              <a:rPr lang="en-US" altLang="en-US" sz="2000" smtClean="0"/>
              <a:t>Adder</a:t>
            </a:r>
          </a:p>
          <a:p>
            <a:pPr lvl="1" eaLnBrk="1" hangingPunct="1">
              <a:lnSpc>
                <a:spcPct val="90000"/>
              </a:lnSpc>
            </a:pPr>
            <a:r>
              <a:rPr lang="en-US" altLang="en-US" sz="2000" smtClean="0"/>
              <a:t>Multiplier</a:t>
            </a:r>
          </a:p>
          <a:p>
            <a:pPr lvl="1" eaLnBrk="1" hangingPunct="1">
              <a:lnSpc>
                <a:spcPct val="90000"/>
              </a:lnSpc>
            </a:pPr>
            <a:r>
              <a:rPr lang="en-US" altLang="en-US" sz="2000" smtClean="0"/>
              <a:t>Shifter</a:t>
            </a:r>
          </a:p>
          <a:p>
            <a:pPr lvl="1" eaLnBrk="1" hangingPunct="1">
              <a:lnSpc>
                <a:spcPct val="90000"/>
              </a:lnSpc>
            </a:pPr>
            <a:r>
              <a:rPr lang="en-US" altLang="en-US" sz="2000" smtClean="0"/>
              <a:t>Comparitor</a:t>
            </a:r>
          </a:p>
          <a:p>
            <a:pPr lvl="2" eaLnBrk="1" hangingPunct="1">
              <a:lnSpc>
                <a:spcPct val="90000"/>
              </a:lnSpc>
            </a:pPr>
            <a:r>
              <a:rPr lang="en-US" altLang="en-US" sz="1800" smtClean="0"/>
              <a:t>Etc…</a:t>
            </a:r>
          </a:p>
          <a:p>
            <a:pPr lvl="1" eaLnBrk="1" hangingPunct="1">
              <a:lnSpc>
                <a:spcPct val="90000"/>
              </a:lnSpc>
            </a:pPr>
            <a:r>
              <a:rPr lang="en-US" altLang="en-US" sz="2000" smtClean="0"/>
              <a:t>Operations in the ALU set status flags (carry, overflow, positive, zero, negative, etc)</a:t>
            </a:r>
          </a:p>
          <a:p>
            <a:pPr lvl="1" eaLnBrk="1" hangingPunct="1">
              <a:lnSpc>
                <a:spcPct val="90000"/>
              </a:lnSpc>
            </a:pPr>
            <a:r>
              <a:rPr lang="en-US" altLang="en-US" sz="2000" smtClean="0"/>
              <a:t>Also, possibly, temporary registers before moving results back to register or memory</a:t>
            </a:r>
          </a:p>
        </p:txBody>
      </p:sp>
      <p:sp>
        <p:nvSpPr>
          <p:cNvPr id="7172" name="Rectangle 4"/>
          <p:cNvSpPr>
            <a:spLocks noGrp="1" noChangeArrowheads="1"/>
          </p:cNvSpPr>
          <p:nvPr>
            <p:ph type="body" sz="half" idx="2"/>
          </p:nvPr>
        </p:nvSpPr>
        <p:spPr>
          <a:xfrm>
            <a:off x="3581400" y="990600"/>
            <a:ext cx="5334000" cy="5486400"/>
          </a:xfrm>
        </p:spPr>
        <p:txBody>
          <a:bodyPr/>
          <a:lstStyle/>
          <a:p>
            <a:pPr eaLnBrk="1" hangingPunct="1">
              <a:lnSpc>
                <a:spcPct val="90000"/>
              </a:lnSpc>
            </a:pPr>
            <a:r>
              <a:rPr lang="en-US" altLang="en-US" sz="2400" smtClean="0"/>
              <a:t>The control unit is in charge of managing the fetch-execute cycle</a:t>
            </a:r>
          </a:p>
          <a:p>
            <a:pPr lvl="1" eaLnBrk="1" hangingPunct="1">
              <a:lnSpc>
                <a:spcPct val="90000"/>
              </a:lnSpc>
            </a:pPr>
            <a:r>
              <a:rPr lang="en-US" altLang="en-US" sz="2000" smtClean="0"/>
              <a:t>It sends out control signals to all other devices</a:t>
            </a:r>
          </a:p>
          <a:p>
            <a:pPr lvl="1" eaLnBrk="1" hangingPunct="1">
              <a:lnSpc>
                <a:spcPct val="90000"/>
              </a:lnSpc>
            </a:pPr>
            <a:r>
              <a:rPr lang="en-US" altLang="en-US" sz="2000" smtClean="0"/>
              <a:t>A control signal indicates that the device should activate or perform it’s function</a:t>
            </a:r>
          </a:p>
          <a:p>
            <a:pPr lvl="1" eaLnBrk="1" hangingPunct="1">
              <a:lnSpc>
                <a:spcPct val="90000"/>
              </a:lnSpc>
            </a:pPr>
            <a:r>
              <a:rPr lang="en-US" altLang="en-US" sz="2000" smtClean="0"/>
              <a:t>For instance:</a:t>
            </a:r>
          </a:p>
          <a:p>
            <a:pPr lvl="2" eaLnBrk="1" hangingPunct="1">
              <a:lnSpc>
                <a:spcPct val="90000"/>
              </a:lnSpc>
            </a:pPr>
            <a:r>
              <a:rPr lang="en-US" altLang="en-US" sz="1800" smtClean="0"/>
              <a:t>Instruction fetching requires </a:t>
            </a:r>
          </a:p>
          <a:p>
            <a:pPr lvl="3" eaLnBrk="1" hangingPunct="1">
              <a:lnSpc>
                <a:spcPct val="90000"/>
              </a:lnSpc>
            </a:pPr>
            <a:r>
              <a:rPr lang="en-US" altLang="en-US" sz="1600" smtClean="0"/>
              <a:t>sending the PC value to main memory </a:t>
            </a:r>
          </a:p>
          <a:p>
            <a:pPr lvl="3" eaLnBrk="1" hangingPunct="1">
              <a:lnSpc>
                <a:spcPct val="90000"/>
              </a:lnSpc>
            </a:pPr>
            <a:r>
              <a:rPr lang="en-US" altLang="en-US" sz="1600" smtClean="0"/>
              <a:t>signaling memory to read</a:t>
            </a:r>
          </a:p>
          <a:p>
            <a:pPr lvl="3" eaLnBrk="1" hangingPunct="1">
              <a:lnSpc>
                <a:spcPct val="90000"/>
              </a:lnSpc>
            </a:pPr>
            <a:r>
              <a:rPr lang="en-US" altLang="en-US" sz="1600" smtClean="0"/>
              <a:t>when the datum comes back from memory, move it to the IR</a:t>
            </a:r>
          </a:p>
          <a:p>
            <a:pPr lvl="3" eaLnBrk="1" hangingPunct="1">
              <a:lnSpc>
                <a:spcPct val="90000"/>
              </a:lnSpc>
            </a:pPr>
            <a:r>
              <a:rPr lang="en-US" altLang="en-US" sz="1600" smtClean="0"/>
              <a:t>increment the PC to point to the next instruction</a:t>
            </a:r>
          </a:p>
          <a:p>
            <a:pPr lvl="2" eaLnBrk="1" hangingPunct="1">
              <a:lnSpc>
                <a:spcPct val="90000"/>
              </a:lnSpc>
            </a:pPr>
            <a:r>
              <a:rPr lang="en-US" altLang="en-US" sz="1800" smtClean="0"/>
              <a:t>These operations are controlled by the control unit</a:t>
            </a:r>
          </a:p>
          <a:p>
            <a:pPr lvl="2" eaLnBrk="1" hangingPunct="1">
              <a:lnSpc>
                <a:spcPct val="90000"/>
              </a:lnSpc>
            </a:pPr>
            <a:r>
              <a:rPr lang="en-US" altLang="en-US" sz="1800" smtClean="0"/>
              <a:t>Now the control unit decodes the instruction signals the proper ALU circuit(s) to execute 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 </a:t>
            </a:r>
            <a:endParaRPr lang="en-US" dirty="0"/>
          </a:p>
        </p:txBody>
      </p:sp>
      <p:graphicFrame>
        <p:nvGraphicFramePr>
          <p:cNvPr id="4" name="Table 3"/>
          <p:cNvGraphicFramePr>
            <a:graphicFrameLocks noGrp="1"/>
          </p:cNvGraphicFramePr>
          <p:nvPr/>
        </p:nvGraphicFramePr>
        <p:xfrm>
          <a:off x="1143000" y="2057400"/>
          <a:ext cx="7162799" cy="2895600"/>
        </p:xfrm>
        <a:graphic>
          <a:graphicData uri="http://schemas.openxmlformats.org/drawingml/2006/table">
            <a:tbl>
              <a:tblPr>
                <a:tableStyleId>{35758FB7-9AC5-4552-8A53-C91805E547FA}</a:tableStyleId>
              </a:tblPr>
              <a:tblGrid>
                <a:gridCol w="2026564"/>
                <a:gridCol w="1781372"/>
                <a:gridCol w="2677920"/>
                <a:gridCol w="676943"/>
              </a:tblGrid>
              <a:tr h="760144">
                <a:tc gridSpan="4">
                  <a:txBody>
                    <a:bodyPr/>
                    <a:lstStyle/>
                    <a:p>
                      <a:pPr marL="0" marR="0" algn="ctr">
                        <a:lnSpc>
                          <a:spcPct val="107000"/>
                        </a:lnSpc>
                        <a:spcBef>
                          <a:spcPts val="255"/>
                        </a:spcBef>
                        <a:spcAft>
                          <a:spcPts val="800"/>
                        </a:spcAft>
                      </a:pPr>
                      <a:r>
                        <a:rPr lang="en-IN" sz="1050" dirty="0"/>
                        <a:t/>
                      </a:r>
                      <a:br>
                        <a:rPr lang="en-IN" sz="1050" dirty="0"/>
                      </a:br>
                      <a:r>
                        <a:rPr lang="en-US" sz="2400" dirty="0"/>
                        <a:t>PROGRAMMING LOGIC AND DESIGN</a:t>
                      </a:r>
                      <a:endParaRPr lang="en-US" sz="2400" dirty="0">
                        <a:latin typeface="Calibri"/>
                        <a:ea typeface="Calibri"/>
                        <a:cs typeface="Times New Roman"/>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760144">
                <a:tc>
                  <a:txBody>
                    <a:bodyPr/>
                    <a:lstStyle/>
                    <a:p>
                      <a:pPr marL="25400" marR="0">
                        <a:lnSpc>
                          <a:spcPct val="107000"/>
                        </a:lnSpc>
                        <a:spcBef>
                          <a:spcPts val="255"/>
                        </a:spcBef>
                        <a:spcAft>
                          <a:spcPts val="800"/>
                        </a:spcAft>
                      </a:pPr>
                      <a:r>
                        <a:rPr lang="en-IN" sz="2400" dirty="0"/>
                        <a:t>C</a:t>
                      </a:r>
                      <a:r>
                        <a:rPr lang="en-IN" sz="2400" spc="5" dirty="0"/>
                        <a:t>ou</a:t>
                      </a:r>
                      <a:r>
                        <a:rPr lang="en-IN" sz="2400" spc="-5" dirty="0"/>
                        <a:t>r</a:t>
                      </a:r>
                      <a:r>
                        <a:rPr lang="en-IN" sz="2400" dirty="0"/>
                        <a:t>se</a:t>
                      </a:r>
                      <a:r>
                        <a:rPr lang="en-IN" sz="2400" spc="-10" dirty="0"/>
                        <a:t> </a:t>
                      </a:r>
                      <a:r>
                        <a:rPr lang="en-IN" sz="2400" dirty="0"/>
                        <a:t>C</a:t>
                      </a:r>
                      <a:r>
                        <a:rPr lang="en-IN" sz="2400" spc="5" dirty="0"/>
                        <a:t>od</a:t>
                      </a:r>
                      <a:r>
                        <a:rPr lang="en-IN" sz="2400" dirty="0"/>
                        <a:t>e</a:t>
                      </a:r>
                      <a:endParaRPr lang="en-US" sz="2400" dirty="0">
                        <a:latin typeface="Calibri"/>
                        <a:ea typeface="Calibri"/>
                        <a:cs typeface="Times New Roman"/>
                      </a:endParaRPr>
                    </a:p>
                  </a:txBody>
                  <a:tcPr marL="0" marR="0" marT="0" marB="0" anchor="ctr"/>
                </a:tc>
                <a:tc>
                  <a:txBody>
                    <a:bodyPr/>
                    <a:lstStyle/>
                    <a:p>
                      <a:pPr marL="0" marR="0">
                        <a:lnSpc>
                          <a:spcPct val="107000"/>
                        </a:lnSpc>
                        <a:spcBef>
                          <a:spcPts val="255"/>
                        </a:spcBef>
                        <a:spcAft>
                          <a:spcPts val="800"/>
                        </a:spcAft>
                      </a:pPr>
                      <a:r>
                        <a:rPr lang="en-IN" sz="2400" dirty="0"/>
                        <a:t>:</a:t>
                      </a:r>
                      <a:r>
                        <a:rPr lang="en-IN" sz="2400" spc="-5" dirty="0"/>
                        <a:t> 20MCA16</a:t>
                      </a:r>
                      <a:endParaRPr lang="en-US" sz="2400" dirty="0">
                        <a:latin typeface="Calibri"/>
                        <a:ea typeface="Calibri"/>
                        <a:cs typeface="Times New Roman"/>
                      </a:endParaRPr>
                    </a:p>
                  </a:txBody>
                  <a:tcPr marL="0" marR="0" marT="0" marB="0" anchor="ctr"/>
                </a:tc>
                <a:tc>
                  <a:txBody>
                    <a:bodyPr/>
                    <a:lstStyle/>
                    <a:p>
                      <a:pPr marL="0" marR="0" algn="r">
                        <a:lnSpc>
                          <a:spcPct val="107000"/>
                        </a:lnSpc>
                        <a:spcBef>
                          <a:spcPts val="255"/>
                        </a:spcBef>
                        <a:spcAft>
                          <a:spcPts val="800"/>
                        </a:spcAft>
                      </a:pPr>
                      <a:r>
                        <a:rPr lang="en-IN" sz="2400"/>
                        <a:t>C</a:t>
                      </a:r>
                      <a:r>
                        <a:rPr lang="en-IN" sz="2400" spc="-5"/>
                        <a:t>re</a:t>
                      </a:r>
                      <a:r>
                        <a:rPr lang="en-IN" sz="2400" spc="5"/>
                        <a:t>di</a:t>
                      </a:r>
                      <a:r>
                        <a:rPr lang="en-IN" sz="2400"/>
                        <a:t>ts</a:t>
                      </a:r>
                      <a:endParaRPr lang="en-US" sz="2400">
                        <a:latin typeface="Calibri"/>
                        <a:ea typeface="Calibri"/>
                        <a:cs typeface="Times New Roman"/>
                      </a:endParaRPr>
                    </a:p>
                  </a:txBody>
                  <a:tcPr marL="0" marR="0" marT="0" marB="0" anchor="ctr"/>
                </a:tc>
                <a:tc>
                  <a:txBody>
                    <a:bodyPr/>
                    <a:lstStyle/>
                    <a:p>
                      <a:pPr marL="0" marR="0" algn="ctr">
                        <a:lnSpc>
                          <a:spcPct val="107000"/>
                        </a:lnSpc>
                        <a:spcBef>
                          <a:spcPts val="255"/>
                        </a:spcBef>
                        <a:spcAft>
                          <a:spcPts val="800"/>
                        </a:spcAft>
                      </a:pPr>
                      <a:r>
                        <a:rPr lang="en-IN" sz="2400"/>
                        <a:t>:03</a:t>
                      </a:r>
                      <a:endParaRPr lang="en-US" sz="2400">
                        <a:latin typeface="Calibri"/>
                        <a:ea typeface="Calibri"/>
                        <a:cs typeface="Times New Roman"/>
                      </a:endParaRPr>
                    </a:p>
                  </a:txBody>
                  <a:tcPr marL="0" marR="0" marT="0" marB="0" anchor="ctr"/>
                </a:tc>
              </a:tr>
              <a:tr h="615168">
                <a:tc>
                  <a:txBody>
                    <a:bodyPr/>
                    <a:lstStyle/>
                    <a:p>
                      <a:pPr marL="25400" marR="0">
                        <a:lnSpc>
                          <a:spcPts val="1370"/>
                        </a:lnSpc>
                        <a:spcBef>
                          <a:spcPts val="0"/>
                        </a:spcBef>
                        <a:spcAft>
                          <a:spcPts val="800"/>
                        </a:spcAft>
                      </a:pPr>
                      <a:r>
                        <a:rPr lang="en-IN" sz="2400" spc="-5" dirty="0"/>
                        <a:t>L</a:t>
                      </a:r>
                      <a:r>
                        <a:rPr lang="en-IN" sz="2400" spc="5" dirty="0"/>
                        <a:t>:T</a:t>
                      </a:r>
                      <a:r>
                        <a:rPr lang="en-IN" sz="2400" dirty="0"/>
                        <a:t>:P</a:t>
                      </a:r>
                      <a:endParaRPr lang="en-US" sz="2400" dirty="0">
                        <a:latin typeface="Calibri"/>
                        <a:ea typeface="Calibri"/>
                        <a:cs typeface="Times New Roman"/>
                      </a:endParaRPr>
                    </a:p>
                  </a:txBody>
                  <a:tcPr marL="0" marR="0" marT="0" marB="0" anchor="ctr"/>
                </a:tc>
                <a:tc>
                  <a:txBody>
                    <a:bodyPr/>
                    <a:lstStyle/>
                    <a:p>
                      <a:pPr marL="0" marR="0">
                        <a:lnSpc>
                          <a:spcPts val="1370"/>
                        </a:lnSpc>
                        <a:spcBef>
                          <a:spcPts val="0"/>
                        </a:spcBef>
                        <a:spcAft>
                          <a:spcPts val="800"/>
                        </a:spcAft>
                      </a:pPr>
                      <a:r>
                        <a:rPr lang="en-IN" sz="2400" dirty="0"/>
                        <a:t>:2:1:0</a:t>
                      </a:r>
                      <a:endParaRPr lang="en-US" sz="2400" dirty="0">
                        <a:latin typeface="Calibri"/>
                        <a:ea typeface="Calibri"/>
                        <a:cs typeface="Times New Roman"/>
                      </a:endParaRPr>
                    </a:p>
                  </a:txBody>
                  <a:tcPr marL="0" marR="0" marT="0" marB="0" anchor="ctr"/>
                </a:tc>
                <a:tc>
                  <a:txBody>
                    <a:bodyPr/>
                    <a:lstStyle/>
                    <a:p>
                      <a:pPr marL="0" marR="0" algn="r">
                        <a:lnSpc>
                          <a:spcPts val="1370"/>
                        </a:lnSpc>
                        <a:spcBef>
                          <a:spcPts val="0"/>
                        </a:spcBef>
                        <a:spcAft>
                          <a:spcPts val="800"/>
                        </a:spcAft>
                      </a:pPr>
                      <a:r>
                        <a:rPr lang="en-IN" sz="2400"/>
                        <a:t>C</a:t>
                      </a:r>
                      <a:r>
                        <a:rPr lang="en-IN" sz="2400" spc="5"/>
                        <a:t>I</a:t>
                      </a:r>
                      <a:r>
                        <a:rPr lang="en-IN" sz="2400"/>
                        <a:t>E</a:t>
                      </a:r>
                      <a:r>
                        <a:rPr lang="en-IN" sz="2400" spc="5"/>
                        <a:t> </a:t>
                      </a:r>
                      <a:r>
                        <a:rPr lang="en-IN" sz="2400" spc="-5"/>
                        <a:t>Ma</a:t>
                      </a:r>
                      <a:r>
                        <a:rPr lang="en-IN" sz="2400" spc="5"/>
                        <a:t>r</a:t>
                      </a:r>
                      <a:r>
                        <a:rPr lang="en-IN" sz="2400" spc="-10"/>
                        <a:t>k</a:t>
                      </a:r>
                      <a:r>
                        <a:rPr lang="en-IN" sz="2400"/>
                        <a:t>s</a:t>
                      </a:r>
                      <a:endParaRPr lang="en-US" sz="2400">
                        <a:latin typeface="Calibri"/>
                        <a:ea typeface="Calibri"/>
                        <a:cs typeface="Times New Roman"/>
                      </a:endParaRPr>
                    </a:p>
                  </a:txBody>
                  <a:tcPr marL="0" marR="0" marT="0" marB="0" anchor="ctr"/>
                </a:tc>
                <a:tc>
                  <a:txBody>
                    <a:bodyPr/>
                    <a:lstStyle/>
                    <a:p>
                      <a:pPr marL="0" marR="0" algn="ctr">
                        <a:lnSpc>
                          <a:spcPts val="1370"/>
                        </a:lnSpc>
                        <a:spcBef>
                          <a:spcPts val="0"/>
                        </a:spcBef>
                        <a:spcAft>
                          <a:spcPts val="800"/>
                        </a:spcAft>
                      </a:pPr>
                      <a:r>
                        <a:rPr lang="en-IN" sz="2400"/>
                        <a:t>:50</a:t>
                      </a:r>
                      <a:endParaRPr lang="en-US" sz="2400">
                        <a:latin typeface="Calibri"/>
                        <a:ea typeface="Calibri"/>
                        <a:cs typeface="Times New Roman"/>
                      </a:endParaRPr>
                    </a:p>
                  </a:txBody>
                  <a:tcPr marL="0" marR="0" marT="0" marB="0" anchor="ctr"/>
                </a:tc>
              </a:tr>
              <a:tr h="760144">
                <a:tc>
                  <a:txBody>
                    <a:bodyPr/>
                    <a:lstStyle/>
                    <a:p>
                      <a:pPr marL="25400" marR="0">
                        <a:lnSpc>
                          <a:spcPts val="1370"/>
                        </a:lnSpc>
                        <a:spcBef>
                          <a:spcPts val="0"/>
                        </a:spcBef>
                        <a:spcAft>
                          <a:spcPts val="800"/>
                        </a:spcAft>
                      </a:pPr>
                      <a:r>
                        <a:rPr lang="en-IN" sz="2400" dirty="0"/>
                        <a:t>E</a:t>
                      </a:r>
                      <a:r>
                        <a:rPr lang="en-IN" sz="2400" spc="-20" dirty="0"/>
                        <a:t>x</a:t>
                      </a:r>
                      <a:r>
                        <a:rPr lang="en-IN" sz="2400" spc="-5" dirty="0"/>
                        <a:t>a</a:t>
                      </a:r>
                      <a:r>
                        <a:rPr lang="en-IN" sz="2400" dirty="0"/>
                        <a:t>m Ho</a:t>
                      </a:r>
                      <a:r>
                        <a:rPr lang="en-IN" sz="2400" spc="5" dirty="0"/>
                        <a:t>u</a:t>
                      </a:r>
                      <a:r>
                        <a:rPr lang="en-IN" sz="2400" spc="-5" dirty="0"/>
                        <a:t>r</a:t>
                      </a:r>
                      <a:r>
                        <a:rPr lang="en-IN" sz="2400" dirty="0"/>
                        <a:t>s</a:t>
                      </a:r>
                      <a:endParaRPr lang="en-US" sz="2400" dirty="0">
                        <a:latin typeface="Calibri"/>
                        <a:ea typeface="Calibri"/>
                        <a:cs typeface="Times New Roman"/>
                      </a:endParaRPr>
                    </a:p>
                  </a:txBody>
                  <a:tcPr marL="0" marR="0" marT="0" marB="0" anchor="ctr"/>
                </a:tc>
                <a:tc>
                  <a:txBody>
                    <a:bodyPr/>
                    <a:lstStyle/>
                    <a:p>
                      <a:pPr marL="0" marR="0">
                        <a:lnSpc>
                          <a:spcPts val="1370"/>
                        </a:lnSpc>
                        <a:spcBef>
                          <a:spcPts val="0"/>
                        </a:spcBef>
                        <a:spcAft>
                          <a:spcPts val="800"/>
                        </a:spcAft>
                      </a:pPr>
                      <a:r>
                        <a:rPr lang="en-IN" sz="2400" dirty="0"/>
                        <a:t>: 3</a:t>
                      </a:r>
                      <a:endParaRPr lang="en-US" sz="2400" dirty="0">
                        <a:latin typeface="Calibri"/>
                        <a:ea typeface="Calibri"/>
                        <a:cs typeface="Times New Roman"/>
                      </a:endParaRPr>
                    </a:p>
                  </a:txBody>
                  <a:tcPr marL="0" marR="0" marT="0" marB="0" anchor="ctr"/>
                </a:tc>
                <a:tc>
                  <a:txBody>
                    <a:bodyPr/>
                    <a:lstStyle/>
                    <a:p>
                      <a:pPr marL="0" marR="0" algn="r">
                        <a:lnSpc>
                          <a:spcPts val="1370"/>
                        </a:lnSpc>
                        <a:spcBef>
                          <a:spcPts val="0"/>
                        </a:spcBef>
                        <a:spcAft>
                          <a:spcPts val="800"/>
                        </a:spcAft>
                      </a:pPr>
                      <a:r>
                        <a:rPr lang="en-IN" sz="2400" dirty="0"/>
                        <a:t>SEE</a:t>
                      </a:r>
                      <a:r>
                        <a:rPr lang="en-IN" sz="2400" spc="5" dirty="0"/>
                        <a:t> </a:t>
                      </a:r>
                      <a:r>
                        <a:rPr lang="en-IN" sz="2400" spc="-5" dirty="0"/>
                        <a:t>Ma</a:t>
                      </a:r>
                      <a:r>
                        <a:rPr lang="en-IN" sz="2400" spc="5" dirty="0"/>
                        <a:t>r</a:t>
                      </a:r>
                      <a:r>
                        <a:rPr lang="en-IN" sz="2400" spc="-10" dirty="0"/>
                        <a:t>k</a:t>
                      </a:r>
                      <a:r>
                        <a:rPr lang="en-IN" sz="2400" dirty="0"/>
                        <a:t>s</a:t>
                      </a:r>
                      <a:endParaRPr lang="en-US" sz="2400" dirty="0">
                        <a:latin typeface="Calibri"/>
                        <a:ea typeface="Calibri"/>
                        <a:cs typeface="Times New Roman"/>
                      </a:endParaRPr>
                    </a:p>
                  </a:txBody>
                  <a:tcPr marL="0" marR="0" marT="0" marB="0" anchor="ctr"/>
                </a:tc>
                <a:tc>
                  <a:txBody>
                    <a:bodyPr/>
                    <a:lstStyle/>
                    <a:p>
                      <a:pPr marL="0" marR="0" algn="ctr">
                        <a:lnSpc>
                          <a:spcPts val="1370"/>
                        </a:lnSpc>
                        <a:spcBef>
                          <a:spcPts val="0"/>
                        </a:spcBef>
                        <a:spcAft>
                          <a:spcPts val="800"/>
                        </a:spcAft>
                      </a:pPr>
                      <a:r>
                        <a:rPr lang="en-IN" sz="2400" dirty="0"/>
                        <a:t>:50</a:t>
                      </a:r>
                      <a:endParaRPr lang="en-US" sz="2400" dirty="0">
                        <a:latin typeface="Calibri"/>
                        <a:ea typeface="Calibri"/>
                        <a:cs typeface="Times New Roman"/>
                      </a:endParaRPr>
                    </a:p>
                  </a:txBody>
                  <a:tcPr marL="0" marR="0" marT="0" marB="0" anchor="ct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ChangeArrowheads="1"/>
          </p:cNvSpPr>
          <p:nvPr/>
        </p:nvSpPr>
        <p:spPr bwMode="auto">
          <a:xfrm>
            <a:off x="685800" y="1219200"/>
            <a:ext cx="7772400" cy="1143000"/>
          </a:xfrm>
          <a:prstGeom prst="rect">
            <a:avLst/>
          </a:prstGeom>
          <a:noFill/>
          <a:ln w="9525">
            <a:noFill/>
            <a:miter lim="800000"/>
            <a:headEnd/>
            <a:tailEnd/>
          </a:ln>
          <a:effectLst/>
        </p:spPr>
        <p:txBody>
          <a:bodyPr anchor="ctr"/>
          <a:lstStyle/>
          <a:p>
            <a:pPr algn="ctr"/>
            <a:r>
              <a:rPr lang="en-US" sz="4000" u="sng">
                <a:solidFill>
                  <a:srgbClr val="003399"/>
                </a:solidFill>
              </a:rPr>
              <a:t>Introduction To Computers</a:t>
            </a:r>
          </a:p>
        </p:txBody>
      </p:sp>
      <p:sp>
        <p:nvSpPr>
          <p:cNvPr id="34820" name="Rectangle 4"/>
          <p:cNvSpPr>
            <a:spLocks noChangeArrowheads="1"/>
          </p:cNvSpPr>
          <p:nvPr/>
        </p:nvSpPr>
        <p:spPr bwMode="auto">
          <a:xfrm>
            <a:off x="381000" y="2514600"/>
            <a:ext cx="8382000" cy="5334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Characteristics of Computers</a:t>
            </a:r>
          </a:p>
          <a:p>
            <a:pPr marL="1143000" lvl="2" indent="-228600">
              <a:spcBef>
                <a:spcPct val="20000"/>
              </a:spcBef>
              <a:buFontTx/>
              <a:buChar char="•"/>
            </a:pPr>
            <a:r>
              <a:rPr lang="en-US" sz="2400">
                <a:latin typeface="Times New Roman" pitchFamily="18" charset="0"/>
              </a:rPr>
              <a:t>High Processing Speed</a:t>
            </a:r>
          </a:p>
          <a:p>
            <a:pPr marL="1143000" lvl="2" indent="-228600">
              <a:spcBef>
                <a:spcPct val="20000"/>
              </a:spcBef>
              <a:buFontTx/>
              <a:buChar char="•"/>
            </a:pPr>
            <a:r>
              <a:rPr lang="en-US" sz="2400">
                <a:latin typeface="Times New Roman" pitchFamily="18" charset="0"/>
              </a:rPr>
              <a:t>Accuracy</a:t>
            </a:r>
          </a:p>
          <a:p>
            <a:pPr marL="1143000" lvl="2" indent="-228600">
              <a:spcBef>
                <a:spcPct val="20000"/>
              </a:spcBef>
              <a:buFontTx/>
              <a:buChar char="•"/>
            </a:pPr>
            <a:r>
              <a:rPr lang="en-US" sz="2400">
                <a:latin typeface="Times New Roman" pitchFamily="18" charset="0"/>
              </a:rPr>
              <a:t>Reliability</a:t>
            </a:r>
          </a:p>
          <a:p>
            <a:pPr marL="1143000" lvl="2" indent="-228600">
              <a:spcBef>
                <a:spcPct val="20000"/>
              </a:spcBef>
              <a:buFontTx/>
              <a:buChar char="•"/>
            </a:pPr>
            <a:r>
              <a:rPr lang="en-US" sz="2400">
                <a:latin typeface="Times New Roman" pitchFamily="18" charset="0"/>
              </a:rPr>
              <a:t>Versatility</a:t>
            </a:r>
          </a:p>
          <a:p>
            <a:pPr marL="1143000" lvl="2" indent="-228600">
              <a:spcBef>
                <a:spcPct val="20000"/>
              </a:spcBef>
              <a:buFontTx/>
              <a:buChar char="•"/>
            </a:pPr>
            <a:r>
              <a:rPr lang="en-US" sz="2400">
                <a:latin typeface="Times New Roman" pitchFamily="18" charset="0"/>
              </a:rPr>
              <a:t>Diligence</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228600"/>
            <a:ext cx="7772400" cy="1143000"/>
          </a:xfrm>
        </p:spPr>
        <p:txBody>
          <a:bodyPr/>
          <a:lstStyle/>
          <a:p>
            <a:pPr eaLnBrk="1" hangingPunct="1"/>
            <a:r>
              <a:rPr lang="en-US" altLang="en-US" smtClean="0"/>
              <a:t>The System Clock</a:t>
            </a:r>
          </a:p>
        </p:txBody>
      </p:sp>
      <p:sp>
        <p:nvSpPr>
          <p:cNvPr id="9219" name="Rectangle 3"/>
          <p:cNvSpPr>
            <a:spLocks noGrp="1" noChangeArrowheads="1"/>
          </p:cNvSpPr>
          <p:nvPr>
            <p:ph type="body" sz="half" idx="1"/>
          </p:nvPr>
        </p:nvSpPr>
        <p:spPr>
          <a:xfrm>
            <a:off x="152400" y="762000"/>
            <a:ext cx="4419600" cy="5943600"/>
          </a:xfrm>
        </p:spPr>
        <p:txBody>
          <a:bodyPr>
            <a:normAutofit lnSpcReduction="10000"/>
          </a:bodyPr>
          <a:lstStyle/>
          <a:p>
            <a:pPr eaLnBrk="1" hangingPunct="1"/>
            <a:r>
              <a:rPr lang="en-US" altLang="en-US" smtClean="0"/>
              <a:t>In order to regulate when the control unit issues its control signals, computers use a system clock</a:t>
            </a:r>
          </a:p>
          <a:p>
            <a:pPr lvl="1" eaLnBrk="1" hangingPunct="1"/>
            <a:r>
              <a:rPr lang="en-US" altLang="en-US" smtClean="0"/>
              <a:t>At each clock pulse, the control unit goes on to the next task</a:t>
            </a:r>
          </a:p>
          <a:p>
            <a:pPr lvl="2" eaLnBrk="1" hangingPunct="1"/>
            <a:r>
              <a:rPr lang="en-US" altLang="en-US" smtClean="0"/>
              <a:t>Register values are loaded or stored at the beginning of a clock pulse</a:t>
            </a:r>
          </a:p>
          <a:p>
            <a:pPr lvl="2" eaLnBrk="1" hangingPunct="1"/>
            <a:r>
              <a:rPr lang="en-US" altLang="en-US" smtClean="0"/>
              <a:t>ALU circuits activate at the beginning of a clock pulse</a:t>
            </a:r>
          </a:p>
          <a:p>
            <a:pPr lvl="2" eaLnBrk="1" hangingPunct="1"/>
            <a:r>
              <a:rPr lang="en-US" altLang="en-US" smtClean="0"/>
              <a:t>Typical clock speeds are based on the amount of time it takes to perform one of these actions (register or ALU)</a:t>
            </a:r>
          </a:p>
        </p:txBody>
      </p:sp>
      <p:sp>
        <p:nvSpPr>
          <p:cNvPr id="9220" name="Rectangle 4"/>
          <p:cNvSpPr>
            <a:spLocks noGrp="1" noChangeArrowheads="1"/>
          </p:cNvSpPr>
          <p:nvPr>
            <p:ph type="body" sz="half" idx="2"/>
          </p:nvPr>
        </p:nvSpPr>
        <p:spPr>
          <a:xfrm>
            <a:off x="4876800" y="762000"/>
            <a:ext cx="4114800" cy="4114800"/>
          </a:xfrm>
        </p:spPr>
        <p:txBody>
          <a:bodyPr>
            <a:normAutofit fontScale="92500" lnSpcReduction="20000"/>
          </a:bodyPr>
          <a:lstStyle/>
          <a:p>
            <a:pPr eaLnBrk="1" hangingPunct="1">
              <a:lnSpc>
                <a:spcPct val="90000"/>
              </a:lnSpc>
            </a:pPr>
            <a:r>
              <a:rPr lang="en-US" altLang="en-US" sz="2400" smtClean="0"/>
              <a:t>Clock performance is based on the number of pulses per second, or its Megahertz (or Gigahertz) rating </a:t>
            </a:r>
          </a:p>
          <a:p>
            <a:pPr lvl="1" eaLnBrk="1" hangingPunct="1">
              <a:lnSpc>
                <a:spcPct val="90000"/>
              </a:lnSpc>
            </a:pPr>
            <a:r>
              <a:rPr lang="en-US" altLang="en-US" sz="2000" smtClean="0"/>
              <a:t>This is a misleading spec</a:t>
            </a:r>
          </a:p>
          <a:p>
            <a:pPr lvl="1" eaLnBrk="1" hangingPunct="1">
              <a:lnSpc>
                <a:spcPct val="90000"/>
              </a:lnSpc>
            </a:pPr>
            <a:r>
              <a:rPr lang="en-US" altLang="en-US" sz="2000" smtClean="0"/>
              <a:t>The number of clock pulses (cycles) that it takes to execute one instruction differs from one computer to the next</a:t>
            </a:r>
          </a:p>
          <a:p>
            <a:pPr lvl="2" eaLnBrk="1" hangingPunct="1">
              <a:lnSpc>
                <a:spcPct val="90000"/>
              </a:lnSpc>
            </a:pPr>
            <a:r>
              <a:rPr lang="en-US" altLang="en-US" sz="1800" smtClean="0"/>
              <a:t>Assume computer A takes 10 clock cycles per instruction but has a 1 Gigahertz clock speed</a:t>
            </a:r>
          </a:p>
          <a:p>
            <a:pPr lvl="2" eaLnBrk="1" hangingPunct="1">
              <a:lnSpc>
                <a:spcPct val="90000"/>
              </a:lnSpc>
            </a:pPr>
            <a:r>
              <a:rPr lang="en-US" altLang="en-US" sz="1800" smtClean="0"/>
              <a:t>Assume computer B can execute 10 instructions in 11 cycles using a pipeline, but has a 250 Megahertz clock speed</a:t>
            </a:r>
          </a:p>
          <a:p>
            <a:pPr lvl="2" eaLnBrk="1" hangingPunct="1">
              <a:lnSpc>
                <a:spcPct val="90000"/>
              </a:lnSpc>
            </a:pPr>
            <a:r>
              <a:rPr lang="en-US" altLang="en-US" sz="1800" smtClean="0"/>
              <a:t>Which one is faster?  B even though its clock is slower!</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a:xfrm>
            <a:off x="762000" y="0"/>
            <a:ext cx="7772400" cy="1143000"/>
          </a:xfrm>
        </p:spPr>
        <p:txBody>
          <a:bodyPr/>
          <a:lstStyle/>
          <a:p>
            <a:pPr eaLnBrk="1" hangingPunct="1"/>
            <a:r>
              <a:rPr lang="en-US" altLang="en-US" smtClean="0"/>
              <a:t>Comparing Clocks</a:t>
            </a:r>
          </a:p>
        </p:txBody>
      </p:sp>
      <p:sp>
        <p:nvSpPr>
          <p:cNvPr id="11267" name="Rectangle 1027"/>
          <p:cNvSpPr>
            <a:spLocks noGrp="1" noChangeArrowheads="1"/>
          </p:cNvSpPr>
          <p:nvPr>
            <p:ph type="body" idx="1"/>
          </p:nvPr>
        </p:nvSpPr>
        <p:spPr>
          <a:xfrm>
            <a:off x="685800" y="1143000"/>
            <a:ext cx="7772400" cy="4953000"/>
          </a:xfrm>
        </p:spPr>
        <p:txBody>
          <a:bodyPr>
            <a:normAutofit lnSpcReduction="10000"/>
          </a:bodyPr>
          <a:lstStyle/>
          <a:p>
            <a:pPr eaLnBrk="1" hangingPunct="1">
              <a:lnSpc>
                <a:spcPct val="90000"/>
              </a:lnSpc>
            </a:pPr>
            <a:r>
              <a:rPr lang="en-US" altLang="en-US" sz="2800" smtClean="0"/>
              <a:t>It is difficult to compute CPU performance just by comparing clock speed</a:t>
            </a:r>
          </a:p>
          <a:p>
            <a:pPr lvl="1" eaLnBrk="1" hangingPunct="1">
              <a:lnSpc>
                <a:spcPct val="90000"/>
              </a:lnSpc>
            </a:pPr>
            <a:r>
              <a:rPr lang="en-US" altLang="en-US" sz="2400" smtClean="0"/>
              <a:t>You must also consider how many clock cycles  it takes to execute 1 instruction</a:t>
            </a:r>
          </a:p>
          <a:p>
            <a:pPr lvl="1" eaLnBrk="1" hangingPunct="1">
              <a:lnSpc>
                <a:spcPct val="90000"/>
              </a:lnSpc>
            </a:pPr>
            <a:r>
              <a:rPr lang="en-US" altLang="en-US" sz="2400" smtClean="0"/>
              <a:t>How fast memory is</a:t>
            </a:r>
          </a:p>
          <a:p>
            <a:pPr lvl="1" eaLnBrk="1" hangingPunct="1">
              <a:lnSpc>
                <a:spcPct val="90000"/>
              </a:lnSpc>
            </a:pPr>
            <a:r>
              <a:rPr lang="en-US" altLang="en-US" sz="2400" smtClean="0"/>
              <a:t>How fast the bus is</a:t>
            </a:r>
          </a:p>
          <a:p>
            <a:pPr lvl="1" eaLnBrk="1" hangingPunct="1">
              <a:lnSpc>
                <a:spcPct val="90000"/>
              </a:lnSpc>
            </a:pPr>
            <a:r>
              <a:rPr lang="en-US" altLang="en-US" sz="2400" smtClean="0"/>
              <a:t>Etc</a:t>
            </a:r>
          </a:p>
          <a:p>
            <a:pPr lvl="2" eaLnBrk="1" hangingPunct="1">
              <a:lnSpc>
                <a:spcPct val="90000"/>
              </a:lnSpc>
            </a:pPr>
            <a:r>
              <a:rPr lang="en-US" altLang="en-US" sz="2000" smtClean="0"/>
              <a:t>The book offers an example comparing 286 multiply to a pentium multiply</a:t>
            </a:r>
          </a:p>
          <a:p>
            <a:pPr eaLnBrk="1" hangingPunct="1">
              <a:lnSpc>
                <a:spcPct val="90000"/>
              </a:lnSpc>
            </a:pPr>
            <a:r>
              <a:rPr lang="en-US" altLang="en-US" sz="2800" smtClean="0"/>
              <a:t>In addition, there are different clocks in the computer, the Control Unit and the whole CPU are governed by the system clock</a:t>
            </a:r>
          </a:p>
          <a:p>
            <a:pPr lvl="1" eaLnBrk="1" hangingPunct="1">
              <a:lnSpc>
                <a:spcPct val="90000"/>
              </a:lnSpc>
            </a:pPr>
            <a:r>
              <a:rPr lang="en-US" altLang="en-US" sz="2400" smtClean="0"/>
              <a:t>There is usually a bus clock as well to regulate the usage of the slower buses</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0"/>
            <a:ext cx="7772400" cy="1143000"/>
          </a:xfrm>
        </p:spPr>
        <p:txBody>
          <a:bodyPr/>
          <a:lstStyle/>
          <a:p>
            <a:pPr eaLnBrk="1" hangingPunct="1"/>
            <a:r>
              <a:rPr lang="en-US" altLang="en-US" smtClean="0"/>
              <a:t>The Bus</a:t>
            </a:r>
          </a:p>
        </p:txBody>
      </p:sp>
      <p:sp>
        <p:nvSpPr>
          <p:cNvPr id="13315" name="Rectangle 7"/>
          <p:cNvSpPr>
            <a:spLocks noGrp="1" noChangeArrowheads="1"/>
          </p:cNvSpPr>
          <p:nvPr>
            <p:ph type="body" sz="half" idx="1"/>
          </p:nvPr>
        </p:nvSpPr>
        <p:spPr>
          <a:xfrm>
            <a:off x="304800" y="914400"/>
            <a:ext cx="8458200" cy="5943600"/>
          </a:xfrm>
        </p:spPr>
        <p:txBody>
          <a:bodyPr/>
          <a:lstStyle/>
          <a:p>
            <a:pPr eaLnBrk="1" hangingPunct="1"/>
            <a:r>
              <a:rPr lang="en-US" altLang="en-US" sz="2400" dirty="0" smtClean="0"/>
              <a:t>System Bus connects the CPU to memory and I/O devices</a:t>
            </a:r>
          </a:p>
          <a:p>
            <a:pPr lvl="1" eaLnBrk="1" hangingPunct="1"/>
            <a:r>
              <a:rPr lang="en-US" altLang="en-US" sz="2000" dirty="0" smtClean="0"/>
              <a:t>A bus is a collection of wires that carries electrical current </a:t>
            </a:r>
          </a:p>
          <a:p>
            <a:pPr lvl="1" eaLnBrk="1" hangingPunct="1"/>
            <a:r>
              <a:rPr lang="en-US" altLang="en-US" sz="2000" dirty="0" smtClean="0"/>
              <a:t>The current is the information being passed between components </a:t>
            </a:r>
          </a:p>
          <a:p>
            <a:pPr lvl="2" eaLnBrk="1" hangingPunct="1"/>
            <a:r>
              <a:rPr lang="en-US" altLang="en-US" sz="1800" dirty="0" smtClean="0"/>
              <a:t>typically the information is a datum or program instruction, but can also include control signals and memory or I/O addresses</a:t>
            </a:r>
          </a:p>
          <a:p>
            <a:pPr lvl="1" eaLnBrk="1" hangingPunct="1"/>
            <a:r>
              <a:rPr lang="en-US" altLang="en-US" sz="2000" dirty="0" smtClean="0"/>
              <a:t>There are 3 parts to a bus </a:t>
            </a:r>
          </a:p>
          <a:p>
            <a:pPr lvl="2" eaLnBrk="1" hangingPunct="1"/>
            <a:r>
              <a:rPr lang="en-US" altLang="en-US" sz="1800" dirty="0" smtClean="0"/>
              <a:t>the data bus (for both data and program instructions)</a:t>
            </a:r>
          </a:p>
          <a:p>
            <a:pPr lvl="2" eaLnBrk="1" hangingPunct="1"/>
            <a:r>
              <a:rPr lang="en-US" altLang="en-US" sz="1800" dirty="0" smtClean="0"/>
              <a:t>the control bus (control signals from the Control Unit to devices, and feedback lines for acknowledging that the devices are ready or for interrupting the CPU)</a:t>
            </a:r>
          </a:p>
          <a:p>
            <a:pPr lvl="2" eaLnBrk="1" hangingPunct="1"/>
            <a:r>
              <a:rPr lang="en-US" altLang="en-US" sz="1800" dirty="0" smtClean="0"/>
              <a:t>address bus (the address of the memory location or I/O device that is to perform the given data movement operation)</a:t>
            </a:r>
          </a:p>
          <a:p>
            <a:pPr lvl="1" eaLnBrk="1" hangingPunct="1"/>
            <a:r>
              <a:rPr lang="en-US" altLang="en-US" sz="2000" dirty="0" smtClean="0"/>
              <a:t>Additionally, computers may have multiple buses</a:t>
            </a:r>
          </a:p>
          <a:p>
            <a:pPr lvl="2" eaLnBrk="1" hangingPunct="1"/>
            <a:r>
              <a:rPr lang="en-US" altLang="en-US" sz="1800" dirty="0" smtClean="0"/>
              <a:t>local bus – connects registers, ALU and control unit together (also an on-chip cache if there is one)</a:t>
            </a:r>
          </a:p>
          <a:p>
            <a:pPr lvl="2" eaLnBrk="1" hangingPunct="1"/>
            <a:r>
              <a:rPr lang="en-US" altLang="en-US" sz="1800" dirty="0" smtClean="0"/>
              <a:t>system bus – connects CPU to main memory</a:t>
            </a:r>
          </a:p>
          <a:p>
            <a:pPr lvl="2" eaLnBrk="1" hangingPunct="1"/>
            <a:r>
              <a:rPr lang="en-US" altLang="en-US" sz="1800" dirty="0" smtClean="0"/>
              <a:t>expansion or I/O bus – connects system bus to I/O devices</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2000" y="0"/>
            <a:ext cx="7772400" cy="1143000"/>
          </a:xfrm>
        </p:spPr>
        <p:txBody>
          <a:bodyPr/>
          <a:lstStyle/>
          <a:p>
            <a:pPr eaLnBrk="1" hangingPunct="1"/>
            <a:r>
              <a:rPr lang="en-US" altLang="en-US" smtClean="0"/>
              <a:t>The System Bus</a:t>
            </a:r>
          </a:p>
        </p:txBody>
      </p:sp>
      <p:sp>
        <p:nvSpPr>
          <p:cNvPr id="15363" name="Rectangle 4"/>
          <p:cNvSpPr>
            <a:spLocks noGrp="1" noChangeArrowheads="1"/>
          </p:cNvSpPr>
          <p:nvPr>
            <p:ph type="body" sz="half" idx="1"/>
          </p:nvPr>
        </p:nvSpPr>
        <p:spPr>
          <a:xfrm>
            <a:off x="457200" y="1066800"/>
            <a:ext cx="3810000" cy="1905000"/>
          </a:xfrm>
        </p:spPr>
        <p:txBody>
          <a:bodyPr>
            <a:normAutofit fontScale="92500" lnSpcReduction="20000"/>
          </a:bodyPr>
          <a:lstStyle/>
          <a:p>
            <a:pPr eaLnBrk="1" hangingPunct="1">
              <a:lnSpc>
                <a:spcPct val="90000"/>
              </a:lnSpc>
            </a:pPr>
            <a:r>
              <a:rPr lang="en-US" altLang="en-US" sz="2400" dirty="0" smtClean="0"/>
              <a:t>Here we see the system bus in more detail</a:t>
            </a:r>
          </a:p>
          <a:p>
            <a:pPr eaLnBrk="1" hangingPunct="1">
              <a:lnSpc>
                <a:spcPct val="90000"/>
              </a:lnSpc>
            </a:pPr>
            <a:r>
              <a:rPr lang="en-US" altLang="en-US" sz="2400" dirty="0" smtClean="0"/>
              <a:t>The CPU connects to the bus through pins</a:t>
            </a:r>
          </a:p>
          <a:p>
            <a:pPr eaLnBrk="1" hangingPunct="1">
              <a:lnSpc>
                <a:spcPct val="90000"/>
              </a:lnSpc>
            </a:pPr>
            <a:r>
              <a:rPr lang="en-US" altLang="en-US" sz="2400" dirty="0" smtClean="0"/>
              <a:t>The bus is on the motherboard inside the system unit</a:t>
            </a:r>
          </a:p>
        </p:txBody>
      </p:sp>
      <p:sp>
        <p:nvSpPr>
          <p:cNvPr id="15364" name="Rectangle 5"/>
          <p:cNvSpPr>
            <a:spLocks noGrp="1" noChangeArrowheads="1"/>
          </p:cNvSpPr>
          <p:nvPr>
            <p:ph type="body" sz="half" idx="2"/>
          </p:nvPr>
        </p:nvSpPr>
        <p:spPr>
          <a:xfrm>
            <a:off x="457200" y="3581400"/>
            <a:ext cx="8001000" cy="2362200"/>
          </a:xfrm>
        </p:spPr>
        <p:txBody>
          <a:bodyPr>
            <a:normAutofit fontScale="85000" lnSpcReduction="10000"/>
          </a:bodyPr>
          <a:lstStyle/>
          <a:p>
            <a:pPr eaLnBrk="1" hangingPunct="1">
              <a:lnSpc>
                <a:spcPct val="90000"/>
              </a:lnSpc>
            </a:pPr>
            <a:r>
              <a:rPr lang="en-US" altLang="en-US" sz="2400" dirty="0" smtClean="0"/>
              <a:t>Main memory (a collection of chips) connects to this bus through pins</a:t>
            </a:r>
          </a:p>
          <a:p>
            <a:pPr eaLnBrk="1" hangingPunct="1">
              <a:lnSpc>
                <a:spcPct val="90000"/>
              </a:lnSpc>
            </a:pPr>
            <a:r>
              <a:rPr lang="en-US" altLang="en-US" sz="2400" dirty="0" smtClean="0"/>
              <a:t>The I/O subsystem connects to this bus through the expansion bus</a:t>
            </a:r>
          </a:p>
          <a:p>
            <a:pPr eaLnBrk="1" hangingPunct="1">
              <a:lnSpc>
                <a:spcPct val="90000"/>
              </a:lnSpc>
            </a:pPr>
            <a:r>
              <a:rPr lang="en-US" altLang="en-US" sz="2400" dirty="0" smtClean="0"/>
              <a:t>The bus carries three types of information </a:t>
            </a:r>
          </a:p>
          <a:p>
            <a:pPr lvl="1" eaLnBrk="1" hangingPunct="1">
              <a:lnSpc>
                <a:spcPct val="90000"/>
              </a:lnSpc>
            </a:pPr>
            <a:r>
              <a:rPr lang="en-US" altLang="en-US" sz="2000" dirty="0" smtClean="0"/>
              <a:t>the address from the CPU of the intended item to be accessed</a:t>
            </a:r>
          </a:p>
          <a:p>
            <a:pPr lvl="1" eaLnBrk="1" hangingPunct="1">
              <a:lnSpc>
                <a:spcPct val="90000"/>
              </a:lnSpc>
            </a:pPr>
            <a:r>
              <a:rPr lang="en-US" altLang="en-US" sz="2000" dirty="0" smtClean="0"/>
              <a:t>the control information (read versus write, or status information like “are you available?”)</a:t>
            </a:r>
          </a:p>
          <a:p>
            <a:pPr lvl="1" eaLnBrk="1" hangingPunct="1">
              <a:lnSpc>
                <a:spcPct val="90000"/>
              </a:lnSpc>
            </a:pPr>
            <a:r>
              <a:rPr lang="en-US" altLang="en-US" sz="2000" dirty="0" smtClean="0"/>
              <a:t>the data, either being sent to the device, or from the device to CPU</a:t>
            </a:r>
          </a:p>
        </p:txBody>
      </p:sp>
      <p:pic>
        <p:nvPicPr>
          <p:cNvPr id="15365" name="Picture 3" descr="Fig"/>
          <p:cNvPicPr>
            <a:picLocks noChangeAspect="1" noChangeArrowheads="1"/>
          </p:cNvPicPr>
          <p:nvPr/>
        </p:nvPicPr>
        <p:blipFill>
          <a:blip r:embed="rId3"/>
          <a:srcRect/>
          <a:stretch>
            <a:fillRect/>
          </a:stretch>
        </p:blipFill>
        <p:spPr bwMode="auto">
          <a:xfrm>
            <a:off x="4114800" y="879475"/>
            <a:ext cx="4648200" cy="2684463"/>
          </a:xfrm>
          <a:prstGeom prst="rect">
            <a:avLst/>
          </a:prstGeom>
          <a:noFill/>
          <a:ln w="9525">
            <a:noFill/>
            <a:miter lim="800000"/>
            <a:headEnd/>
            <a:tailEnd/>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a:xfrm>
            <a:off x="685800" y="-304800"/>
            <a:ext cx="7772400" cy="1143000"/>
          </a:xfrm>
        </p:spPr>
        <p:txBody>
          <a:bodyPr/>
          <a:lstStyle/>
          <a:p>
            <a:pPr eaLnBrk="1" hangingPunct="1"/>
            <a:r>
              <a:rPr lang="en-US" altLang="en-US" smtClean="0"/>
              <a:t>More on Buses</a:t>
            </a:r>
          </a:p>
        </p:txBody>
      </p:sp>
      <p:sp>
        <p:nvSpPr>
          <p:cNvPr id="17411" name="Rectangle 1027"/>
          <p:cNvSpPr>
            <a:spLocks noGrp="1" noChangeArrowheads="1"/>
          </p:cNvSpPr>
          <p:nvPr>
            <p:ph type="body" idx="1"/>
          </p:nvPr>
        </p:nvSpPr>
        <p:spPr>
          <a:xfrm>
            <a:off x="228600" y="685800"/>
            <a:ext cx="3657600" cy="5638800"/>
          </a:xfrm>
        </p:spPr>
        <p:txBody>
          <a:bodyPr>
            <a:normAutofit lnSpcReduction="10000"/>
          </a:bodyPr>
          <a:lstStyle/>
          <a:p>
            <a:pPr eaLnBrk="1" hangingPunct="1">
              <a:lnSpc>
                <a:spcPct val="90000"/>
              </a:lnSpc>
            </a:pPr>
            <a:r>
              <a:rPr lang="en-US" altLang="en-US" sz="2400" smtClean="0"/>
              <a:t>Buses connect two types of devices</a:t>
            </a:r>
          </a:p>
          <a:p>
            <a:pPr lvl="1" eaLnBrk="1" hangingPunct="1">
              <a:lnSpc>
                <a:spcPct val="90000"/>
              </a:lnSpc>
            </a:pPr>
            <a:r>
              <a:rPr lang="en-US" altLang="en-US" sz="2000" smtClean="0"/>
              <a:t>Masters – those devices that can initiate requests (CPU, some I/O devices)</a:t>
            </a:r>
          </a:p>
          <a:p>
            <a:pPr lvl="1" eaLnBrk="1" hangingPunct="1">
              <a:lnSpc>
                <a:spcPct val="90000"/>
              </a:lnSpc>
            </a:pPr>
            <a:r>
              <a:rPr lang="en-US" altLang="en-US" sz="2000" smtClean="0"/>
              <a:t>Slaves – those devices that only respond to requests from masters (memory, some I/O devices)</a:t>
            </a:r>
          </a:p>
          <a:p>
            <a:pPr eaLnBrk="1" hangingPunct="1">
              <a:lnSpc>
                <a:spcPct val="90000"/>
              </a:lnSpc>
            </a:pPr>
            <a:r>
              <a:rPr lang="en-US" altLang="en-US" sz="2400" smtClean="0"/>
              <a:t>Some buses are dedicated</a:t>
            </a:r>
          </a:p>
          <a:p>
            <a:pPr lvl="1" eaLnBrk="1" hangingPunct="1">
              <a:lnSpc>
                <a:spcPct val="90000"/>
              </a:lnSpc>
            </a:pPr>
            <a:r>
              <a:rPr lang="en-US" altLang="en-US" sz="2000" smtClean="0"/>
              <a:t>The bus directly connects two devices (point-to-point bus)</a:t>
            </a:r>
          </a:p>
          <a:p>
            <a:pPr eaLnBrk="1" hangingPunct="1">
              <a:lnSpc>
                <a:spcPct val="90000"/>
              </a:lnSpc>
            </a:pPr>
            <a:r>
              <a:rPr lang="en-US" altLang="en-US" sz="2400" smtClean="0"/>
              <a:t>Most buses connect multiple components</a:t>
            </a:r>
          </a:p>
          <a:p>
            <a:pPr lvl="1" eaLnBrk="1" hangingPunct="1">
              <a:lnSpc>
                <a:spcPct val="90000"/>
              </a:lnSpc>
            </a:pPr>
            <a:r>
              <a:rPr lang="en-US" altLang="en-US" sz="2000" smtClean="0"/>
              <a:t>Common pathway or multipoint</a:t>
            </a:r>
          </a:p>
        </p:txBody>
      </p:sp>
      <p:pic>
        <p:nvPicPr>
          <p:cNvPr id="17412" name="Picture 1028" descr="Fig"/>
          <p:cNvPicPr>
            <a:picLocks noChangeAspect="1" noChangeArrowheads="1"/>
          </p:cNvPicPr>
          <p:nvPr/>
        </p:nvPicPr>
        <p:blipFill>
          <a:blip r:embed="rId3"/>
          <a:srcRect l="1569"/>
          <a:stretch>
            <a:fillRect/>
          </a:stretch>
        </p:blipFill>
        <p:spPr bwMode="auto">
          <a:xfrm>
            <a:off x="3841750" y="762000"/>
            <a:ext cx="5110163" cy="5943600"/>
          </a:xfrm>
          <a:prstGeom prst="rect">
            <a:avLst/>
          </a:prstGeom>
          <a:noFill/>
          <a:ln w="9525">
            <a:noFill/>
            <a:miter lim="800000"/>
            <a:headEnd/>
            <a:tailEnd/>
          </a:ln>
        </p:spPr>
      </p:pic>
      <p:sp>
        <p:nvSpPr>
          <p:cNvPr id="17413" name="Text Box 1029"/>
          <p:cNvSpPr txBox="1">
            <a:spLocks noChangeArrowheads="1"/>
          </p:cNvSpPr>
          <p:nvPr/>
        </p:nvSpPr>
        <p:spPr bwMode="auto">
          <a:xfrm>
            <a:off x="7391400" y="1066800"/>
            <a:ext cx="1466850" cy="641350"/>
          </a:xfrm>
          <a:prstGeom prst="rect">
            <a:avLst/>
          </a:prstGeom>
          <a:noFill/>
          <a:ln w="9525">
            <a:noFill/>
            <a:miter lim="800000"/>
            <a:headEnd/>
            <a:tailEnd/>
          </a:ln>
          <a:effectLst/>
        </p:spPr>
        <p:txBody>
          <a:bodyPr wrap="none">
            <a:spAutoFit/>
          </a:bodyPr>
          <a:lstStyle/>
          <a:p>
            <a:pPr eaLnBrk="1" hangingPunct="1"/>
            <a:r>
              <a:rPr lang="en-US" altLang="en-US" sz="1800"/>
              <a:t>Point-to-point</a:t>
            </a:r>
          </a:p>
          <a:p>
            <a:pPr eaLnBrk="1" hangingPunct="1"/>
            <a:r>
              <a:rPr lang="en-US" altLang="en-US" sz="1800"/>
              <a:t>Buses</a:t>
            </a:r>
          </a:p>
        </p:txBody>
      </p:sp>
      <p:sp>
        <p:nvSpPr>
          <p:cNvPr id="17414" name="Text Box 1030"/>
          <p:cNvSpPr txBox="1">
            <a:spLocks noChangeArrowheads="1"/>
          </p:cNvSpPr>
          <p:nvPr/>
        </p:nvSpPr>
        <p:spPr bwMode="auto">
          <a:xfrm>
            <a:off x="7772400" y="2286000"/>
            <a:ext cx="1219200" cy="641350"/>
          </a:xfrm>
          <a:prstGeom prst="rect">
            <a:avLst/>
          </a:prstGeom>
          <a:noFill/>
          <a:ln w="9525">
            <a:noFill/>
            <a:miter lim="800000"/>
            <a:headEnd/>
            <a:tailEnd/>
          </a:ln>
          <a:effectLst/>
        </p:spPr>
        <p:txBody>
          <a:bodyPr wrap="none">
            <a:spAutoFit/>
          </a:bodyPr>
          <a:lstStyle/>
          <a:p>
            <a:pPr eaLnBrk="1" hangingPunct="1"/>
            <a:r>
              <a:rPr lang="en-US" altLang="en-US" sz="1800"/>
              <a:t>Multipoint </a:t>
            </a:r>
          </a:p>
          <a:p>
            <a:pPr eaLnBrk="1" hangingPunct="1"/>
            <a:r>
              <a:rPr lang="en-US" altLang="en-US" sz="1800"/>
              <a:t>network</a:t>
            </a:r>
          </a:p>
        </p:txBody>
      </p:sp>
      <p:sp>
        <p:nvSpPr>
          <p:cNvPr id="17415" name="Text Box 1031"/>
          <p:cNvSpPr txBox="1">
            <a:spLocks noChangeArrowheads="1"/>
          </p:cNvSpPr>
          <p:nvPr/>
        </p:nvSpPr>
        <p:spPr bwMode="auto">
          <a:xfrm>
            <a:off x="7451725" y="5676900"/>
            <a:ext cx="1524000" cy="641350"/>
          </a:xfrm>
          <a:prstGeom prst="rect">
            <a:avLst/>
          </a:prstGeom>
          <a:noFill/>
          <a:ln w="9525">
            <a:noFill/>
            <a:miter lim="800000"/>
            <a:headEnd/>
            <a:tailEnd/>
          </a:ln>
          <a:effectLst/>
        </p:spPr>
        <p:txBody>
          <a:bodyPr wrap="none">
            <a:spAutoFit/>
          </a:bodyPr>
          <a:lstStyle/>
          <a:p>
            <a:pPr eaLnBrk="1" hangingPunct="1"/>
            <a:r>
              <a:rPr lang="en-US" altLang="en-US" sz="1800"/>
              <a:t>Multipoint</a:t>
            </a:r>
          </a:p>
          <a:p>
            <a:pPr eaLnBrk="1" hangingPunct="1"/>
            <a:r>
              <a:rPr lang="en-US" altLang="en-US" sz="1800"/>
              <a:t>Expansion bus</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762000" y="0"/>
            <a:ext cx="7772400" cy="1143000"/>
          </a:xfrm>
        </p:spPr>
        <p:txBody>
          <a:bodyPr/>
          <a:lstStyle/>
          <a:p>
            <a:pPr eaLnBrk="1" hangingPunct="1"/>
            <a:r>
              <a:rPr lang="en-US" altLang="en-US" smtClean="0"/>
              <a:t>Bus Interactions</a:t>
            </a:r>
          </a:p>
        </p:txBody>
      </p:sp>
      <p:sp>
        <p:nvSpPr>
          <p:cNvPr id="19459" name="Rectangle 3"/>
          <p:cNvSpPr>
            <a:spLocks noGrp="1" noChangeArrowheads="1"/>
          </p:cNvSpPr>
          <p:nvPr>
            <p:ph type="body" idx="1"/>
          </p:nvPr>
        </p:nvSpPr>
        <p:spPr>
          <a:xfrm>
            <a:off x="228600" y="914400"/>
            <a:ext cx="8686800" cy="5181600"/>
          </a:xfrm>
        </p:spPr>
        <p:txBody>
          <a:bodyPr>
            <a:normAutofit lnSpcReduction="10000"/>
          </a:bodyPr>
          <a:lstStyle/>
          <a:p>
            <a:pPr eaLnBrk="1" hangingPunct="1">
              <a:lnSpc>
                <a:spcPct val="90000"/>
              </a:lnSpc>
            </a:pPr>
            <a:r>
              <a:rPr lang="en-US" altLang="en-US" sz="2800" smtClean="0"/>
              <a:t>Except for point-to-point buses, we have to worry about who gets to use the bus</a:t>
            </a:r>
          </a:p>
          <a:p>
            <a:pPr lvl="1" eaLnBrk="1" hangingPunct="1">
              <a:lnSpc>
                <a:spcPct val="90000"/>
              </a:lnSpc>
            </a:pPr>
            <a:r>
              <a:rPr lang="en-US" altLang="en-US" sz="2400" smtClean="0"/>
              <a:t>Especially the expansion bus where multiple I/O devices may want to communicate between themselves and the CPU or memory at the same time – we need a form of </a:t>
            </a:r>
            <a:r>
              <a:rPr lang="en-US" altLang="en-US" sz="2400" i="1" smtClean="0"/>
              <a:t>bus arbitration</a:t>
            </a:r>
          </a:p>
          <a:p>
            <a:pPr lvl="2" eaLnBrk="1" hangingPunct="1">
              <a:lnSpc>
                <a:spcPct val="90000"/>
              </a:lnSpc>
            </a:pPr>
            <a:r>
              <a:rPr lang="en-US" altLang="en-US" sz="2000" smtClean="0"/>
              <a:t>Daisy chain arbitration </a:t>
            </a:r>
          </a:p>
          <a:p>
            <a:pPr lvl="3" eaLnBrk="1" hangingPunct="1">
              <a:lnSpc>
                <a:spcPct val="90000"/>
              </a:lnSpc>
            </a:pPr>
            <a:r>
              <a:rPr lang="en-US" altLang="en-US" sz="1800" smtClean="0"/>
              <a:t>each device has a bus request line on the control bus, when a device wants to use the bus, it places its request and the highest priority device is selected (this is an unfair approach)</a:t>
            </a:r>
          </a:p>
          <a:p>
            <a:pPr lvl="2" eaLnBrk="1" hangingPunct="1">
              <a:lnSpc>
                <a:spcPct val="90000"/>
              </a:lnSpc>
            </a:pPr>
            <a:r>
              <a:rPr lang="en-US" altLang="en-US" sz="2000" smtClean="0"/>
              <a:t>Centralized parallel arbitration </a:t>
            </a:r>
          </a:p>
          <a:p>
            <a:pPr lvl="3" eaLnBrk="1" hangingPunct="1">
              <a:lnSpc>
                <a:spcPct val="90000"/>
              </a:lnSpc>
            </a:pPr>
            <a:r>
              <a:rPr lang="en-US" altLang="en-US" sz="1800" smtClean="0"/>
              <a:t>the bus itself contains an arbiter (a processor) that decides – the arbiter might become a bottleneck, and this is also slightly more expensive</a:t>
            </a:r>
          </a:p>
          <a:p>
            <a:pPr lvl="2" eaLnBrk="1" hangingPunct="1">
              <a:lnSpc>
                <a:spcPct val="90000"/>
              </a:lnSpc>
            </a:pPr>
            <a:r>
              <a:rPr lang="en-US" altLang="en-US" sz="2000" smtClean="0"/>
              <a:t>Distributed arbitration </a:t>
            </a:r>
          </a:p>
          <a:p>
            <a:pPr lvl="3" eaLnBrk="1" hangingPunct="1">
              <a:lnSpc>
                <a:spcPct val="90000"/>
              </a:lnSpc>
            </a:pPr>
            <a:r>
              <a:rPr lang="en-US" altLang="en-US" sz="1800" smtClean="0"/>
              <a:t>the devices “vote” to determine who gets to use the bus, usually based on a priority scheme, again possibly unfair</a:t>
            </a:r>
          </a:p>
          <a:p>
            <a:pPr lvl="2" eaLnBrk="1" hangingPunct="1">
              <a:lnSpc>
                <a:spcPct val="90000"/>
              </a:lnSpc>
            </a:pPr>
            <a:r>
              <a:rPr lang="en-US" altLang="en-US" sz="2000" smtClean="0"/>
              <a:t>Distributed arbitration using collision detection </a:t>
            </a:r>
          </a:p>
          <a:p>
            <a:pPr lvl="3" eaLnBrk="1" hangingPunct="1">
              <a:lnSpc>
                <a:spcPct val="90000"/>
              </a:lnSpc>
            </a:pPr>
            <a:r>
              <a:rPr lang="en-US" altLang="en-US" sz="1800" smtClean="0"/>
              <a:t>it’s a free-for-all, but if a device detects that another device is using the bus, this device waits a short amount of time before trying again</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p:cNvSpPr>
            <a:spLocks noGrp="1" noChangeArrowheads="1"/>
          </p:cNvSpPr>
          <p:nvPr>
            <p:ph type="title"/>
          </p:nvPr>
        </p:nvSpPr>
        <p:spPr>
          <a:xfrm>
            <a:off x="685800" y="-152400"/>
            <a:ext cx="7772400" cy="1143000"/>
          </a:xfrm>
        </p:spPr>
        <p:txBody>
          <a:bodyPr/>
          <a:lstStyle/>
          <a:p>
            <a:pPr eaLnBrk="1" hangingPunct="1"/>
            <a:r>
              <a:rPr lang="en-US" altLang="en-US" smtClean="0"/>
              <a:t>I/O Subsystem</a:t>
            </a:r>
          </a:p>
        </p:txBody>
      </p:sp>
      <p:sp>
        <p:nvSpPr>
          <p:cNvPr id="21507" name="Rectangle 1027"/>
          <p:cNvSpPr>
            <a:spLocks noGrp="1" noChangeArrowheads="1"/>
          </p:cNvSpPr>
          <p:nvPr>
            <p:ph type="body" idx="1"/>
          </p:nvPr>
        </p:nvSpPr>
        <p:spPr>
          <a:xfrm>
            <a:off x="152400" y="685800"/>
            <a:ext cx="8763000" cy="5562600"/>
          </a:xfrm>
        </p:spPr>
        <p:txBody>
          <a:bodyPr>
            <a:normAutofit/>
          </a:bodyPr>
          <a:lstStyle/>
          <a:p>
            <a:pPr eaLnBrk="1" hangingPunct="1">
              <a:lnSpc>
                <a:spcPct val="90000"/>
              </a:lnSpc>
            </a:pPr>
            <a:r>
              <a:rPr lang="en-US" altLang="en-US" sz="3600" dirty="0" smtClean="0"/>
              <a:t>There are many different types of I/O devices, collectively known as the I/O Subsystem</a:t>
            </a:r>
          </a:p>
          <a:p>
            <a:pPr lvl="1" eaLnBrk="1" hangingPunct="1">
              <a:lnSpc>
                <a:spcPct val="90000"/>
              </a:lnSpc>
            </a:pPr>
            <a:r>
              <a:rPr lang="en-US" altLang="en-US" sz="3200" dirty="0" smtClean="0"/>
              <a:t>Since I/O devices can vary greatly in their speed and usage, the CPU does not directly control these devices</a:t>
            </a:r>
          </a:p>
          <a:p>
            <a:pPr lvl="1" eaLnBrk="1" hangingPunct="1">
              <a:lnSpc>
                <a:spcPct val="90000"/>
              </a:lnSpc>
            </a:pPr>
            <a:r>
              <a:rPr lang="en-US" altLang="en-US" sz="3200" dirty="0" smtClean="0"/>
              <a:t>Instead, </a:t>
            </a:r>
            <a:r>
              <a:rPr lang="en-US" altLang="en-US" sz="3200" i="1" dirty="0" smtClean="0"/>
              <a:t>I/O modules</a:t>
            </a:r>
            <a:r>
              <a:rPr lang="en-US" altLang="en-US" sz="3200" dirty="0" smtClean="0"/>
              <a:t>, or interfaces, take the CPU commands and pass them on to their I/O devices</a:t>
            </a:r>
          </a:p>
          <a:p>
            <a:pPr lvl="2" eaLnBrk="1" hangingPunct="1">
              <a:lnSpc>
                <a:spcPct val="90000"/>
              </a:lnSpc>
            </a:pPr>
            <a:r>
              <a:rPr lang="en-US" altLang="en-US" sz="2800" dirty="0" smtClean="0"/>
              <a:t>One interface is in charge of one or more similar types of devices</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 types</a:t>
            </a:r>
            <a:endParaRPr lang="en-US" dirty="0"/>
          </a:p>
        </p:txBody>
      </p:sp>
      <p:sp>
        <p:nvSpPr>
          <p:cNvPr id="3" name="Content Placeholder 2"/>
          <p:cNvSpPr>
            <a:spLocks noGrp="1"/>
          </p:cNvSpPr>
          <p:nvPr>
            <p:ph idx="1"/>
          </p:nvPr>
        </p:nvSpPr>
        <p:spPr/>
        <p:txBody>
          <a:bodyPr>
            <a:normAutofit fontScale="92500"/>
          </a:bodyPr>
          <a:lstStyle/>
          <a:p>
            <a:pPr lvl="1">
              <a:lnSpc>
                <a:spcPct val="90000"/>
              </a:lnSpc>
            </a:pPr>
            <a:r>
              <a:rPr lang="en-US" altLang="en-US" sz="3200" dirty="0" smtClean="0"/>
              <a:t>To communicate to the right I/O device, the CPU addresses the device through one of two forms</a:t>
            </a:r>
          </a:p>
          <a:p>
            <a:pPr lvl="2">
              <a:lnSpc>
                <a:spcPct val="90000"/>
              </a:lnSpc>
            </a:pPr>
            <a:r>
              <a:rPr lang="en-US" altLang="en-US" sz="2800" dirty="0" smtClean="0"/>
              <a:t>Memory-mapped I/O </a:t>
            </a:r>
          </a:p>
          <a:p>
            <a:pPr lvl="3">
              <a:lnSpc>
                <a:spcPct val="90000"/>
              </a:lnSpc>
            </a:pPr>
            <a:r>
              <a:rPr lang="en-US" altLang="en-US" sz="2400" dirty="0" smtClean="0"/>
              <a:t>the interface has its own memory which are addressed as if they were part of main memory, so that some memory locations are not used, they are instead registers in the I/O interfaces</a:t>
            </a:r>
          </a:p>
          <a:p>
            <a:pPr lvl="2">
              <a:lnSpc>
                <a:spcPct val="90000"/>
              </a:lnSpc>
            </a:pPr>
            <a:r>
              <a:rPr lang="en-US" altLang="en-US" sz="2800" dirty="0" smtClean="0"/>
              <a:t>Isolated I/O </a:t>
            </a:r>
          </a:p>
          <a:p>
            <a:pPr lvl="3">
              <a:lnSpc>
                <a:spcPct val="90000"/>
              </a:lnSpc>
            </a:pPr>
            <a:r>
              <a:rPr lang="en-US" altLang="en-US" sz="2400" dirty="0" smtClean="0"/>
              <a:t>the CPU differentiates memory addresses from I/O addresses by having additional control lines indicating whether an address is meant for memory or I/O</a:t>
            </a:r>
          </a:p>
          <a:p>
            <a:endParaRPr 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4" name="Picture 2" descr="Input Output Interfacing Techniques"/>
          <p:cNvPicPr>
            <a:picLocks noChangeAspect="1" noChangeArrowheads="1"/>
          </p:cNvPicPr>
          <p:nvPr/>
        </p:nvPicPr>
        <p:blipFill>
          <a:blip r:embed="rId2"/>
          <a:srcRect/>
          <a:stretch>
            <a:fillRect/>
          </a:stretch>
        </p:blipFill>
        <p:spPr bwMode="auto">
          <a:xfrm>
            <a:off x="0" y="304800"/>
            <a:ext cx="8932356" cy="6248400"/>
          </a:xfrm>
          <a:prstGeom prst="rect">
            <a:avLst/>
          </a:prstGeom>
          <a:noFill/>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0"/>
            <a:ext cx="7772400" cy="1143000"/>
          </a:xfrm>
        </p:spPr>
        <p:txBody>
          <a:bodyPr/>
          <a:lstStyle/>
          <a:p>
            <a:pPr eaLnBrk="1" hangingPunct="1"/>
            <a:r>
              <a:rPr lang="en-US" altLang="en-US" smtClean="0"/>
              <a:t>Memory Organization</a:t>
            </a:r>
          </a:p>
        </p:txBody>
      </p:sp>
      <p:sp>
        <p:nvSpPr>
          <p:cNvPr id="25603" name="Rectangle 4"/>
          <p:cNvSpPr>
            <a:spLocks noGrp="1" noChangeArrowheads="1"/>
          </p:cNvSpPr>
          <p:nvPr>
            <p:ph type="body" idx="1"/>
          </p:nvPr>
        </p:nvSpPr>
        <p:spPr>
          <a:xfrm>
            <a:off x="228600" y="914400"/>
            <a:ext cx="8686800" cy="3352800"/>
          </a:xfrm>
        </p:spPr>
        <p:txBody>
          <a:bodyPr>
            <a:normAutofit lnSpcReduction="10000"/>
          </a:bodyPr>
          <a:lstStyle/>
          <a:p>
            <a:pPr eaLnBrk="1" hangingPunct="1"/>
            <a:r>
              <a:rPr lang="en-US" altLang="en-US" sz="2800" smtClean="0"/>
              <a:t>Memory is organized into byte or word-sized blocks</a:t>
            </a:r>
          </a:p>
          <a:p>
            <a:pPr lvl="1" eaLnBrk="1" hangingPunct="1"/>
            <a:r>
              <a:rPr lang="en-US" altLang="en-US" sz="2400" smtClean="0"/>
              <a:t>Each block has a unique address</a:t>
            </a:r>
          </a:p>
          <a:p>
            <a:pPr lvl="2" eaLnBrk="1" hangingPunct="1"/>
            <a:r>
              <a:rPr lang="en-US" altLang="en-US" sz="2000" smtClean="0"/>
              <a:t>This can be envisioned as an array of cells, see the figure below</a:t>
            </a:r>
          </a:p>
          <a:p>
            <a:pPr lvl="1" eaLnBrk="1" hangingPunct="1"/>
            <a:r>
              <a:rPr lang="en-US" altLang="en-US" sz="2400" smtClean="0"/>
              <a:t>The CPU accesses memory by sending an address of the intended access and a control command to read or write</a:t>
            </a:r>
          </a:p>
          <a:p>
            <a:pPr lvl="1" eaLnBrk="1" hangingPunct="1"/>
            <a:r>
              <a:rPr lang="en-US" altLang="en-US" sz="2400" smtClean="0"/>
              <a:t>The memory module then responds to the request appropriately</a:t>
            </a:r>
          </a:p>
          <a:p>
            <a:pPr lvl="2" eaLnBrk="1" hangingPunct="1"/>
            <a:r>
              <a:rPr lang="en-US" altLang="en-US" sz="2000" smtClean="0"/>
              <a:t>A </a:t>
            </a:r>
            <a:r>
              <a:rPr lang="en-US" altLang="en-US" sz="2000" i="1" smtClean="0"/>
              <a:t>decoder </a:t>
            </a:r>
            <a:r>
              <a:rPr lang="en-US" altLang="en-US" sz="2000" smtClean="0"/>
              <a:t>is used to decode the binary address into a specific memory location</a:t>
            </a:r>
          </a:p>
        </p:txBody>
      </p:sp>
      <p:pic>
        <p:nvPicPr>
          <p:cNvPr id="25604" name="Picture 5" descr="9781284033144_CH04_FIG04.jpg"/>
          <p:cNvPicPr>
            <a:picLocks noChangeAspect="1"/>
          </p:cNvPicPr>
          <p:nvPr/>
        </p:nvPicPr>
        <p:blipFill>
          <a:blip r:embed="rId3"/>
          <a:srcRect/>
          <a:stretch>
            <a:fillRect/>
          </a:stretch>
        </p:blipFill>
        <p:spPr bwMode="auto">
          <a:xfrm>
            <a:off x="76200" y="4340225"/>
            <a:ext cx="8839200" cy="22574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ChangeArrowheads="1"/>
          </p:cNvSpPr>
          <p:nvPr/>
        </p:nvSpPr>
        <p:spPr bwMode="auto">
          <a:xfrm>
            <a:off x="685800" y="1219200"/>
            <a:ext cx="7772400" cy="838200"/>
          </a:xfrm>
          <a:prstGeom prst="rect">
            <a:avLst/>
          </a:prstGeom>
          <a:noFill/>
          <a:ln w="9525">
            <a:noFill/>
            <a:miter lim="800000"/>
            <a:headEnd/>
            <a:tailEnd/>
          </a:ln>
          <a:effectLst/>
        </p:spPr>
        <p:txBody>
          <a:bodyPr anchor="ctr"/>
          <a:lstStyle/>
          <a:p>
            <a:pPr algn="ctr"/>
            <a:r>
              <a:rPr lang="en-US" sz="4000" u="sng">
                <a:solidFill>
                  <a:srgbClr val="003399"/>
                </a:solidFill>
              </a:rPr>
              <a:t>Introduction To Computers</a:t>
            </a:r>
          </a:p>
        </p:txBody>
      </p:sp>
      <p:sp>
        <p:nvSpPr>
          <p:cNvPr id="36868" name="Rectangle 4"/>
          <p:cNvSpPr>
            <a:spLocks noChangeArrowheads="1"/>
          </p:cNvSpPr>
          <p:nvPr/>
        </p:nvSpPr>
        <p:spPr bwMode="auto">
          <a:xfrm>
            <a:off x="304800" y="1905000"/>
            <a:ext cx="8382000" cy="762000"/>
          </a:xfrm>
          <a:prstGeom prst="rect">
            <a:avLst/>
          </a:prstGeom>
          <a:noFill/>
          <a:ln w="9525">
            <a:noFill/>
            <a:miter lim="800000"/>
            <a:headEnd/>
            <a:tailEnd/>
          </a:ln>
          <a:effectLst/>
        </p:spPr>
        <p:txBody>
          <a:bodyPr/>
          <a:lstStyle/>
          <a:p>
            <a:pPr marL="342900" indent="-342900">
              <a:spcBef>
                <a:spcPct val="20000"/>
              </a:spcBef>
              <a:buFontTx/>
              <a:buChar char="•"/>
            </a:pPr>
            <a:endParaRPr lang="en-US" sz="2800" u="sng"/>
          </a:p>
          <a:p>
            <a:pPr marL="342900" indent="-342900">
              <a:spcBef>
                <a:spcPct val="20000"/>
              </a:spcBef>
              <a:buFontTx/>
              <a:buChar char="•"/>
            </a:pPr>
            <a:endParaRPr lang="en-US" sz="2800" u="sng"/>
          </a:p>
          <a:p>
            <a:pPr marL="342900" indent="-342900" algn="ctr">
              <a:spcBef>
                <a:spcPct val="20000"/>
              </a:spcBef>
            </a:pPr>
            <a:r>
              <a:rPr lang="en-US" sz="2800" b="1" u="sng"/>
              <a:t>History Of Computers</a:t>
            </a:r>
          </a:p>
          <a:p>
            <a:pPr marL="342900" indent="-342900">
              <a:spcBef>
                <a:spcPct val="20000"/>
              </a:spcBef>
              <a:buFontTx/>
              <a:buChar char="•"/>
            </a:pPr>
            <a:endParaRPr lang="en-US" sz="2000" b="1"/>
          </a:p>
          <a:p>
            <a:pPr marL="1143000" lvl="2" indent="-228600">
              <a:spcBef>
                <a:spcPct val="20000"/>
              </a:spcBef>
            </a:pPr>
            <a:endParaRPr lang="en-US" sz="2400"/>
          </a:p>
          <a:p>
            <a:pPr marL="1143000" lvl="2" indent="-228600">
              <a:spcBef>
                <a:spcPct val="20000"/>
              </a:spcBef>
            </a:pPr>
            <a:endParaRPr lang="en-US" sz="240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62000" y="0"/>
            <a:ext cx="7772400" cy="1143000"/>
          </a:xfrm>
        </p:spPr>
        <p:txBody>
          <a:bodyPr/>
          <a:lstStyle/>
          <a:p>
            <a:pPr eaLnBrk="1" hangingPunct="1"/>
            <a:r>
              <a:rPr lang="en-US" altLang="en-US" smtClean="0"/>
              <a:t>Dividing Memory Across Chips</a:t>
            </a:r>
          </a:p>
        </p:txBody>
      </p:sp>
      <p:sp>
        <p:nvSpPr>
          <p:cNvPr id="27651" name="Rectangle 4"/>
          <p:cNvSpPr>
            <a:spLocks noGrp="1" noChangeArrowheads="1"/>
          </p:cNvSpPr>
          <p:nvPr>
            <p:ph type="body" idx="1"/>
          </p:nvPr>
        </p:nvSpPr>
        <p:spPr>
          <a:xfrm>
            <a:off x="304800" y="1219200"/>
            <a:ext cx="5181600" cy="4876800"/>
          </a:xfrm>
        </p:spPr>
        <p:txBody>
          <a:bodyPr>
            <a:normAutofit lnSpcReduction="10000"/>
          </a:bodyPr>
          <a:lstStyle/>
          <a:p>
            <a:pPr eaLnBrk="1" hangingPunct="1">
              <a:lnSpc>
                <a:spcPct val="90000"/>
              </a:lnSpc>
            </a:pPr>
            <a:r>
              <a:rPr lang="en-US" altLang="en-US" sz="2800" smtClean="0"/>
              <a:t>Each memory chip can store a certain amount of information</a:t>
            </a:r>
          </a:p>
          <a:p>
            <a:pPr lvl="1" eaLnBrk="1" hangingPunct="1">
              <a:lnSpc>
                <a:spcPct val="90000"/>
              </a:lnSpc>
            </a:pPr>
            <a:r>
              <a:rPr lang="en-US" altLang="en-US" sz="2400" smtClean="0"/>
              <a:t>However, architects decide how memory is spread across these chips</a:t>
            </a:r>
          </a:p>
          <a:p>
            <a:pPr lvl="1" eaLnBrk="1" hangingPunct="1">
              <a:lnSpc>
                <a:spcPct val="90000"/>
              </a:lnSpc>
            </a:pPr>
            <a:r>
              <a:rPr lang="en-US" altLang="en-US" sz="2400" smtClean="0"/>
              <a:t>For instance, do we want to have an entire byte on a single chip, or spread a byte across 2 or more chips?</a:t>
            </a:r>
          </a:p>
          <a:p>
            <a:pPr lvl="1" eaLnBrk="1" hangingPunct="1">
              <a:lnSpc>
                <a:spcPct val="90000"/>
              </a:lnSpc>
            </a:pPr>
            <a:r>
              <a:rPr lang="en-US" altLang="en-US" sz="2400" smtClean="0"/>
              <a:t>The figure to the right shows that each chip stores 2 Kbytes and with 16 rows and 2 columns of chips, we can store 64 Kbytes</a:t>
            </a:r>
          </a:p>
          <a:p>
            <a:pPr lvl="2" eaLnBrk="1" hangingPunct="1">
              <a:lnSpc>
                <a:spcPct val="90000"/>
              </a:lnSpc>
            </a:pPr>
            <a:r>
              <a:rPr lang="en-US" altLang="en-US" sz="2000" smtClean="0"/>
              <a:t>Here, a word (16 bits) is stored in two chips in the same row</a:t>
            </a:r>
          </a:p>
        </p:txBody>
      </p:sp>
      <p:pic>
        <p:nvPicPr>
          <p:cNvPr id="27652" name="Picture 3" descr="Fig"/>
          <p:cNvPicPr>
            <a:picLocks noChangeAspect="1" noChangeArrowheads="1"/>
          </p:cNvPicPr>
          <p:nvPr/>
        </p:nvPicPr>
        <p:blipFill>
          <a:blip r:embed="rId3"/>
          <a:srcRect/>
          <a:stretch>
            <a:fillRect/>
          </a:stretch>
        </p:blipFill>
        <p:spPr bwMode="auto">
          <a:xfrm>
            <a:off x="5715000" y="1676400"/>
            <a:ext cx="2957513" cy="2532063"/>
          </a:xfrm>
          <a:prstGeom prst="rect">
            <a:avLst/>
          </a:prstGeom>
          <a:noFill/>
          <a:ln w="9525">
            <a:noFill/>
            <a:miter lim="800000"/>
            <a:headEnd/>
            <a:tailEnd/>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1143000"/>
          </a:xfrm>
        </p:spPr>
        <p:txBody>
          <a:bodyPr/>
          <a:lstStyle/>
          <a:p>
            <a:pPr eaLnBrk="1" hangingPunct="1"/>
            <a:r>
              <a:rPr lang="en-US" altLang="en-US" smtClean="0"/>
              <a:t>Interleaving Memory</a:t>
            </a:r>
          </a:p>
        </p:txBody>
      </p:sp>
      <p:sp>
        <p:nvSpPr>
          <p:cNvPr id="29699" name="Rectangle 5"/>
          <p:cNvSpPr>
            <a:spLocks noGrp="1" noChangeArrowheads="1"/>
          </p:cNvSpPr>
          <p:nvPr>
            <p:ph type="body" idx="1"/>
          </p:nvPr>
        </p:nvSpPr>
        <p:spPr>
          <a:xfrm>
            <a:off x="228600" y="1981200"/>
            <a:ext cx="8610600" cy="3048000"/>
          </a:xfrm>
        </p:spPr>
        <p:txBody>
          <a:bodyPr>
            <a:normAutofit fontScale="92500" lnSpcReduction="10000"/>
          </a:bodyPr>
          <a:lstStyle/>
          <a:p>
            <a:pPr eaLnBrk="1" hangingPunct="1">
              <a:lnSpc>
                <a:spcPct val="90000"/>
              </a:lnSpc>
            </a:pPr>
            <a:r>
              <a:rPr lang="en-US" altLang="en-US" sz="2000" smtClean="0"/>
              <a:t>Using high-order interleave, the address is broken into the chip followed by the location on the chip, giving a layout as shown above</a:t>
            </a:r>
          </a:p>
          <a:p>
            <a:pPr lvl="1" eaLnBrk="1" hangingPunct="1">
              <a:lnSpc>
                <a:spcPct val="90000"/>
              </a:lnSpc>
            </a:pPr>
            <a:r>
              <a:rPr lang="en-US" altLang="en-US" sz="1800" smtClean="0"/>
              <a:t>The advantage of high-order interleave is that two different devices, working on two different areas of memory, can perform their memory accesses simultaneously </a:t>
            </a:r>
          </a:p>
          <a:p>
            <a:pPr lvl="1" eaLnBrk="1" hangingPunct="1">
              <a:lnSpc>
                <a:spcPct val="90000"/>
              </a:lnSpc>
            </a:pPr>
            <a:r>
              <a:rPr lang="en-US" altLang="en-US" sz="1800" smtClean="0"/>
              <a:t>e.g., one device accesses address 5 and another accesses 31</a:t>
            </a:r>
          </a:p>
          <a:p>
            <a:pPr eaLnBrk="1" hangingPunct="1">
              <a:lnSpc>
                <a:spcPct val="90000"/>
              </a:lnSpc>
            </a:pPr>
            <a:r>
              <a:rPr lang="en-US" altLang="en-US" sz="2000" smtClean="0"/>
              <a:t>In low-order interleave, the address is broken up by location on the chip first, and the chip number last</a:t>
            </a:r>
          </a:p>
          <a:p>
            <a:pPr lvl="1" eaLnBrk="1" hangingPunct="1">
              <a:lnSpc>
                <a:spcPct val="90000"/>
              </a:lnSpc>
            </a:pPr>
            <a:r>
              <a:rPr lang="en-US" altLang="en-US" sz="1800" smtClean="0"/>
              <a:t>Consecutive memory locations are on consecutive chips</a:t>
            </a:r>
          </a:p>
          <a:p>
            <a:pPr lvl="1" eaLnBrk="1" hangingPunct="1">
              <a:lnSpc>
                <a:spcPct val="90000"/>
              </a:lnSpc>
            </a:pPr>
            <a:r>
              <a:rPr lang="en-US" altLang="en-US" sz="1800" smtClean="0"/>
              <a:t>The advantage of lower-order interleave is that several consecutive memory accesses can be performed simultaneously </a:t>
            </a:r>
          </a:p>
          <a:p>
            <a:pPr lvl="1" eaLnBrk="1" hangingPunct="1">
              <a:lnSpc>
                <a:spcPct val="90000"/>
              </a:lnSpc>
            </a:pPr>
            <a:r>
              <a:rPr lang="en-US" altLang="en-US" sz="1800" smtClean="0"/>
              <a:t>For instance, fetching 4 consecutive instructions at one time</a:t>
            </a:r>
          </a:p>
        </p:txBody>
      </p:sp>
      <p:pic>
        <p:nvPicPr>
          <p:cNvPr id="29700" name="Picture 5" descr="9781284033144_CH04_FIG06a.jpg"/>
          <p:cNvPicPr>
            <a:picLocks noChangeAspect="1"/>
          </p:cNvPicPr>
          <p:nvPr/>
        </p:nvPicPr>
        <p:blipFill>
          <a:blip r:embed="rId3"/>
          <a:srcRect/>
          <a:stretch>
            <a:fillRect/>
          </a:stretch>
        </p:blipFill>
        <p:spPr bwMode="auto">
          <a:xfrm>
            <a:off x="1066800" y="609600"/>
            <a:ext cx="7239000" cy="1452563"/>
          </a:xfrm>
          <a:prstGeom prst="rect">
            <a:avLst/>
          </a:prstGeom>
          <a:noFill/>
          <a:ln w="9525">
            <a:noFill/>
            <a:miter lim="800000"/>
            <a:headEnd/>
            <a:tailEnd/>
          </a:ln>
        </p:spPr>
      </p:pic>
      <p:pic>
        <p:nvPicPr>
          <p:cNvPr id="29701" name="Picture 5" descr="9781284033144_CH04_FIG07a.jpg"/>
          <p:cNvPicPr>
            <a:picLocks noChangeAspect="1"/>
          </p:cNvPicPr>
          <p:nvPr/>
        </p:nvPicPr>
        <p:blipFill>
          <a:blip r:embed="rId4"/>
          <a:srcRect/>
          <a:stretch>
            <a:fillRect/>
          </a:stretch>
        </p:blipFill>
        <p:spPr bwMode="auto">
          <a:xfrm>
            <a:off x="1066800" y="5334000"/>
            <a:ext cx="7467600" cy="1492250"/>
          </a:xfrm>
          <a:prstGeom prst="rect">
            <a:avLst/>
          </a:prstGeom>
          <a:noFill/>
          <a:ln w="9525">
            <a:noFill/>
            <a:miter lim="800000"/>
            <a:headEnd/>
            <a:tailEnd/>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62000" y="0"/>
            <a:ext cx="7772400" cy="1143000"/>
          </a:xfrm>
        </p:spPr>
        <p:txBody>
          <a:bodyPr/>
          <a:lstStyle/>
          <a:p>
            <a:pPr eaLnBrk="1" hangingPunct="1"/>
            <a:r>
              <a:rPr lang="en-US" altLang="en-US" smtClean="0"/>
              <a:t>Interrupts</a:t>
            </a:r>
          </a:p>
        </p:txBody>
      </p:sp>
      <p:sp>
        <p:nvSpPr>
          <p:cNvPr id="31747" name="Rectangle 3"/>
          <p:cNvSpPr>
            <a:spLocks noGrp="1" noChangeArrowheads="1"/>
          </p:cNvSpPr>
          <p:nvPr>
            <p:ph type="body" idx="1"/>
          </p:nvPr>
        </p:nvSpPr>
        <p:spPr>
          <a:xfrm>
            <a:off x="381000" y="1066800"/>
            <a:ext cx="8382000" cy="5029200"/>
          </a:xfrm>
        </p:spPr>
        <p:txBody>
          <a:bodyPr>
            <a:normAutofit fontScale="92500"/>
          </a:bodyPr>
          <a:lstStyle/>
          <a:p>
            <a:pPr eaLnBrk="1" hangingPunct="1">
              <a:lnSpc>
                <a:spcPct val="90000"/>
              </a:lnSpc>
            </a:pPr>
            <a:r>
              <a:rPr lang="en-US" altLang="en-US" sz="2800" smtClean="0"/>
              <a:t>The last part of our computer organization is an interrupting mechanism</a:t>
            </a:r>
          </a:p>
          <a:p>
            <a:pPr lvl="1" eaLnBrk="1" hangingPunct="1">
              <a:lnSpc>
                <a:spcPct val="90000"/>
              </a:lnSpc>
            </a:pPr>
            <a:r>
              <a:rPr lang="en-US" altLang="en-US" sz="2400" smtClean="0"/>
              <a:t>Left to itself, the CPU performs the fetch-execute cycle on your program repeatedly without pause, until the program terminates</a:t>
            </a:r>
          </a:p>
          <a:p>
            <a:pPr lvl="2" eaLnBrk="1" hangingPunct="1">
              <a:lnSpc>
                <a:spcPct val="90000"/>
              </a:lnSpc>
            </a:pPr>
            <a:r>
              <a:rPr lang="en-US" altLang="en-US" sz="2000" smtClean="0"/>
              <a:t>What happens if an I/O device needs attention?</a:t>
            </a:r>
          </a:p>
          <a:p>
            <a:pPr lvl="2" eaLnBrk="1" hangingPunct="1">
              <a:lnSpc>
                <a:spcPct val="90000"/>
              </a:lnSpc>
            </a:pPr>
            <a:r>
              <a:rPr lang="en-US" altLang="en-US" sz="2000" smtClean="0"/>
              <a:t>What happens if your program tries to do an illegal operation?</a:t>
            </a:r>
          </a:p>
          <a:p>
            <a:pPr lvl="3" eaLnBrk="1" hangingPunct="1">
              <a:lnSpc>
                <a:spcPct val="90000"/>
              </a:lnSpc>
            </a:pPr>
            <a:r>
              <a:rPr lang="en-US" altLang="en-US" sz="1800" smtClean="0"/>
              <a:t>see the list on page 157 of types of illegal operations</a:t>
            </a:r>
          </a:p>
          <a:p>
            <a:pPr lvl="2" eaLnBrk="1" hangingPunct="1">
              <a:lnSpc>
                <a:spcPct val="90000"/>
              </a:lnSpc>
            </a:pPr>
            <a:r>
              <a:rPr lang="en-US" altLang="en-US" sz="2000" smtClean="0"/>
              <a:t>What happens if you want to run 2 or more programs in a multitasking mode?</a:t>
            </a:r>
          </a:p>
          <a:p>
            <a:pPr lvl="1" eaLnBrk="1" hangingPunct="1">
              <a:lnSpc>
                <a:spcPct val="90000"/>
              </a:lnSpc>
            </a:pPr>
            <a:r>
              <a:rPr lang="en-US" altLang="en-US" sz="2400" smtClean="0"/>
              <a:t>You cannot do this without </a:t>
            </a:r>
            <a:r>
              <a:rPr lang="en-US" altLang="en-US" sz="2400" i="1" smtClean="0"/>
              <a:t>interrupts</a:t>
            </a:r>
          </a:p>
          <a:p>
            <a:pPr eaLnBrk="1" hangingPunct="1">
              <a:lnSpc>
                <a:spcPct val="90000"/>
              </a:lnSpc>
            </a:pPr>
            <a:r>
              <a:rPr lang="en-US" altLang="en-US" sz="2800" smtClean="0"/>
              <a:t>An interrupt is literally the interruption of the CPU so that it can switch its attention from your program to something else </a:t>
            </a:r>
          </a:p>
          <a:p>
            <a:pPr lvl="1" eaLnBrk="1" hangingPunct="1">
              <a:lnSpc>
                <a:spcPct val="90000"/>
              </a:lnSpc>
            </a:pPr>
            <a:r>
              <a:rPr lang="en-US" altLang="en-US" sz="2400" smtClean="0"/>
              <a:t>an I/O device, the operating system, or another user program</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0"/>
            <a:ext cx="7772400" cy="1143000"/>
          </a:xfrm>
        </p:spPr>
        <p:txBody>
          <a:bodyPr/>
          <a:lstStyle/>
          <a:p>
            <a:pPr eaLnBrk="1" hangingPunct="1"/>
            <a:r>
              <a:rPr lang="en-US" altLang="en-US" smtClean="0"/>
              <a:t>The Interrupt Process</a:t>
            </a:r>
          </a:p>
        </p:txBody>
      </p:sp>
      <p:sp>
        <p:nvSpPr>
          <p:cNvPr id="33795" name="Rectangle 3"/>
          <p:cNvSpPr>
            <a:spLocks noGrp="1" noChangeArrowheads="1"/>
          </p:cNvSpPr>
          <p:nvPr>
            <p:ph type="body" idx="1"/>
          </p:nvPr>
        </p:nvSpPr>
        <p:spPr>
          <a:xfrm>
            <a:off x="304800" y="1066800"/>
            <a:ext cx="8610600" cy="5029200"/>
          </a:xfrm>
        </p:spPr>
        <p:txBody>
          <a:bodyPr>
            <a:normAutofit fontScale="92500" lnSpcReduction="10000"/>
          </a:bodyPr>
          <a:lstStyle/>
          <a:p>
            <a:pPr eaLnBrk="1" hangingPunct="1">
              <a:lnSpc>
                <a:spcPct val="90000"/>
              </a:lnSpc>
            </a:pPr>
            <a:r>
              <a:rPr lang="en-US" altLang="en-US" sz="2800" smtClean="0"/>
              <a:t>At the end of each fetch-execute cycle, the CPU checks to see if an interrupt has arisen</a:t>
            </a:r>
          </a:p>
          <a:p>
            <a:pPr lvl="1" eaLnBrk="1" hangingPunct="1">
              <a:lnSpc>
                <a:spcPct val="90000"/>
              </a:lnSpc>
            </a:pPr>
            <a:r>
              <a:rPr lang="en-US" altLang="en-US" sz="2400" smtClean="0"/>
              <a:t>Devices send interrupts to the CPU over the control bus</a:t>
            </a:r>
          </a:p>
          <a:p>
            <a:pPr lvl="2" eaLnBrk="1" hangingPunct="1">
              <a:lnSpc>
                <a:spcPct val="90000"/>
              </a:lnSpc>
            </a:pPr>
            <a:r>
              <a:rPr lang="en-US" altLang="en-US" sz="2000" smtClean="0"/>
              <a:t>If the instruction causes an interrupt, the Interrupt Flag (in the status flags) is set</a:t>
            </a:r>
          </a:p>
          <a:p>
            <a:pPr lvl="1" eaLnBrk="1" hangingPunct="1">
              <a:lnSpc>
                <a:spcPct val="90000"/>
              </a:lnSpc>
            </a:pPr>
            <a:r>
              <a:rPr lang="en-US" altLang="en-US" sz="2400" smtClean="0"/>
              <a:t>If an interrupt has arisen, the interrupt is handled as follows</a:t>
            </a:r>
          </a:p>
          <a:p>
            <a:pPr lvl="2" eaLnBrk="1" hangingPunct="1">
              <a:lnSpc>
                <a:spcPct val="90000"/>
              </a:lnSpc>
            </a:pPr>
            <a:r>
              <a:rPr lang="en-US" altLang="en-US" sz="2000" smtClean="0"/>
              <a:t>The CPU saves what it was doing (PC and other important registers are saved to the run-time stack in memory)</a:t>
            </a:r>
          </a:p>
          <a:p>
            <a:pPr lvl="2" eaLnBrk="1" hangingPunct="1">
              <a:lnSpc>
                <a:spcPct val="90000"/>
              </a:lnSpc>
            </a:pPr>
            <a:r>
              <a:rPr lang="en-US" altLang="en-US" sz="2000" smtClean="0"/>
              <a:t>The CPU figures out who raised the interrupt and executes an interrupt handler to handle that type of interrupt</a:t>
            </a:r>
          </a:p>
          <a:p>
            <a:pPr lvl="2" eaLnBrk="1" hangingPunct="1">
              <a:lnSpc>
                <a:spcPct val="90000"/>
              </a:lnSpc>
            </a:pPr>
            <a:r>
              <a:rPr lang="en-US" altLang="en-US" sz="2000" smtClean="0"/>
              <a:t>The interrupt handler is a set of code (part of the OS) stored in memory</a:t>
            </a:r>
          </a:p>
          <a:p>
            <a:pPr lvl="2" eaLnBrk="1" hangingPunct="1">
              <a:lnSpc>
                <a:spcPct val="90000"/>
              </a:lnSpc>
            </a:pPr>
            <a:r>
              <a:rPr lang="en-US" altLang="en-US" sz="2000" smtClean="0"/>
              <a:t>While the interrupt is being handled, the CPU may choose to ignore or disable interrupts from interrupting the interrupt handler (known as a maskable interrupt) or may choose to handle a future interrupt (non-maskable interrupt)</a:t>
            </a:r>
          </a:p>
          <a:p>
            <a:pPr lvl="2" eaLnBrk="1" hangingPunct="1">
              <a:lnSpc>
                <a:spcPct val="90000"/>
              </a:lnSpc>
            </a:pPr>
            <a:r>
              <a:rPr lang="en-US" altLang="en-US" sz="2000" smtClean="0"/>
              <a:t>Once the interrupt has been handled, the CPU restores the interrupted program by retrieving the values from the run-time stack</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85800" y="0"/>
            <a:ext cx="7772400" cy="1143000"/>
          </a:xfrm>
        </p:spPr>
        <p:txBody>
          <a:bodyPr/>
          <a:lstStyle/>
          <a:p>
            <a:pPr eaLnBrk="1" hangingPunct="1"/>
            <a:r>
              <a:rPr lang="en-US" altLang="en-US" smtClean="0"/>
              <a:t>Fetch-Execute Cycle Revisited</a:t>
            </a:r>
          </a:p>
        </p:txBody>
      </p:sp>
      <p:sp>
        <p:nvSpPr>
          <p:cNvPr id="65539" name="Rectangle 3"/>
          <p:cNvSpPr>
            <a:spLocks noGrp="1" noChangeArrowheads="1"/>
          </p:cNvSpPr>
          <p:nvPr>
            <p:ph type="body" idx="1"/>
          </p:nvPr>
        </p:nvSpPr>
        <p:spPr>
          <a:xfrm>
            <a:off x="152400" y="1143000"/>
            <a:ext cx="8839200" cy="4953000"/>
          </a:xfrm>
        </p:spPr>
        <p:txBody>
          <a:bodyPr>
            <a:normAutofit lnSpcReduction="10000"/>
          </a:bodyPr>
          <a:lstStyle/>
          <a:p>
            <a:pPr eaLnBrk="1" hangingPunct="1">
              <a:lnSpc>
                <a:spcPct val="90000"/>
              </a:lnSpc>
            </a:pPr>
            <a:r>
              <a:rPr lang="en-US" altLang="en-US" sz="2800" smtClean="0"/>
              <a:t>Recall that the control unit causes the fetch-execute cycle to be performed</a:t>
            </a:r>
          </a:p>
          <a:p>
            <a:pPr lvl="1" eaLnBrk="1" hangingPunct="1">
              <a:lnSpc>
                <a:spcPct val="90000"/>
              </a:lnSpc>
            </a:pPr>
            <a:r>
              <a:rPr lang="en-US" altLang="en-US" sz="2400" smtClean="0"/>
              <a:t>How is the fetch process carried out?</a:t>
            </a:r>
          </a:p>
          <a:p>
            <a:pPr lvl="1" eaLnBrk="1" hangingPunct="1">
              <a:lnSpc>
                <a:spcPct val="90000"/>
              </a:lnSpc>
            </a:pPr>
            <a:r>
              <a:rPr lang="en-US" altLang="en-US" sz="2400" smtClean="0"/>
              <a:t>Once an instruction is fetched, it is decoded and executed, how?</a:t>
            </a:r>
          </a:p>
          <a:p>
            <a:pPr lvl="2" eaLnBrk="1" hangingPunct="1">
              <a:lnSpc>
                <a:spcPct val="90000"/>
              </a:lnSpc>
            </a:pPr>
            <a:r>
              <a:rPr lang="en-US" altLang="en-US" sz="2000" smtClean="0"/>
              <a:t>To answer these questions, we must implement the control unit</a:t>
            </a:r>
          </a:p>
          <a:p>
            <a:pPr lvl="1" eaLnBrk="1" hangingPunct="1">
              <a:lnSpc>
                <a:spcPct val="90000"/>
              </a:lnSpc>
            </a:pPr>
            <a:r>
              <a:rPr lang="en-US" altLang="en-US" sz="2400" smtClean="0"/>
              <a:t>Control units are implemented either in a hardwired form or by microprogramming</a:t>
            </a:r>
          </a:p>
          <a:p>
            <a:pPr lvl="2" eaLnBrk="1" hangingPunct="1">
              <a:lnSpc>
                <a:spcPct val="90000"/>
              </a:lnSpc>
            </a:pPr>
            <a:r>
              <a:rPr lang="en-US" altLang="en-US" sz="2000" smtClean="0"/>
              <a:t>Hardwired – each operation including the execution of every machine instruction uses a decoder to translate the op code into control sequences (such as move PC to MAR, signal memory read, move MBR to IR, increment PC)</a:t>
            </a:r>
          </a:p>
          <a:p>
            <a:pPr lvl="3" eaLnBrk="1" hangingPunct="1">
              <a:lnSpc>
                <a:spcPct val="90000"/>
              </a:lnSpc>
            </a:pPr>
            <a:r>
              <a:rPr lang="en-US" altLang="en-US" sz="1800" smtClean="0"/>
              <a:t>This decoder can be extremely complicated, as you might expect, as every instruction must be converted directly into control signals</a:t>
            </a:r>
          </a:p>
          <a:p>
            <a:pPr lvl="2" eaLnBrk="1" hangingPunct="1">
              <a:lnSpc>
                <a:spcPct val="90000"/>
              </a:lnSpc>
            </a:pPr>
            <a:r>
              <a:rPr lang="en-US" altLang="en-US" sz="2000" smtClean="0"/>
              <a:t>Microprogrammed – a ROM is used to store microprograms, one for each machine instruction</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685800" y="0"/>
            <a:ext cx="7772400" cy="1143000"/>
          </a:xfrm>
        </p:spPr>
        <p:txBody>
          <a:bodyPr/>
          <a:lstStyle/>
          <a:p>
            <a:pPr eaLnBrk="1" hangingPunct="1"/>
            <a:r>
              <a:rPr lang="en-US" altLang="en-US" smtClean="0"/>
              <a:t>Hardwired Control Unit</a:t>
            </a:r>
          </a:p>
        </p:txBody>
      </p:sp>
      <p:pic>
        <p:nvPicPr>
          <p:cNvPr id="67587" name="Picture 3" descr="Fig"/>
          <p:cNvPicPr>
            <a:picLocks noChangeAspect="1" noChangeArrowheads="1"/>
          </p:cNvPicPr>
          <p:nvPr/>
        </p:nvPicPr>
        <p:blipFill>
          <a:blip r:embed="rId3"/>
          <a:srcRect r="24051"/>
          <a:stretch>
            <a:fillRect/>
          </a:stretch>
        </p:blipFill>
        <p:spPr bwMode="auto">
          <a:xfrm>
            <a:off x="152400" y="1143000"/>
            <a:ext cx="4572000" cy="5530850"/>
          </a:xfrm>
          <a:prstGeom prst="rect">
            <a:avLst/>
          </a:prstGeom>
          <a:noFill/>
          <a:ln w="9525">
            <a:noFill/>
            <a:miter lim="800000"/>
            <a:headEnd/>
            <a:tailEnd/>
          </a:ln>
        </p:spPr>
      </p:pic>
      <p:sp>
        <p:nvSpPr>
          <p:cNvPr id="67588" name="Text Box 5"/>
          <p:cNvSpPr txBox="1">
            <a:spLocks noChangeArrowheads="1"/>
          </p:cNvSpPr>
          <p:nvPr/>
        </p:nvSpPr>
        <p:spPr bwMode="auto">
          <a:xfrm>
            <a:off x="4953000" y="1219200"/>
            <a:ext cx="3460750" cy="2014538"/>
          </a:xfrm>
          <a:prstGeom prst="rect">
            <a:avLst/>
          </a:prstGeom>
          <a:noFill/>
          <a:ln w="9525">
            <a:noFill/>
            <a:miter lim="800000"/>
            <a:headEnd/>
            <a:tailEnd/>
          </a:ln>
          <a:effectLst/>
        </p:spPr>
        <p:txBody>
          <a:bodyPr wrap="none">
            <a:spAutoFit/>
          </a:bodyPr>
          <a:lstStyle/>
          <a:p>
            <a:pPr eaLnBrk="1" hangingPunct="1"/>
            <a:r>
              <a:rPr lang="en-US" altLang="en-US" sz="1800"/>
              <a:t>The hardwired control unit is one</a:t>
            </a:r>
          </a:p>
          <a:p>
            <a:pPr eaLnBrk="1" hangingPunct="1"/>
            <a:r>
              <a:rPr lang="en-US" altLang="en-US" sz="1800"/>
              <a:t>big circuit</a:t>
            </a:r>
          </a:p>
          <a:p>
            <a:pPr eaLnBrk="1" hangingPunct="1"/>
            <a:endParaRPr lang="en-US" altLang="en-US" sz="1800"/>
          </a:p>
          <a:p>
            <a:pPr eaLnBrk="1" hangingPunct="1"/>
            <a:r>
              <a:rPr lang="en-US" altLang="en-US" sz="1800"/>
              <a:t>Input is the instruction from the IR,</a:t>
            </a:r>
          </a:p>
          <a:p>
            <a:pPr eaLnBrk="1" hangingPunct="1"/>
            <a:r>
              <a:rPr lang="en-US" altLang="en-US" sz="1800"/>
              <a:t>status flags and the system clock</a:t>
            </a:r>
          </a:p>
          <a:p>
            <a:pPr eaLnBrk="1" hangingPunct="1"/>
            <a:r>
              <a:rPr lang="en-US" altLang="en-US" sz="1800"/>
              <a:t>and output are the control signals to</a:t>
            </a:r>
          </a:p>
          <a:p>
            <a:pPr eaLnBrk="1" hangingPunct="1"/>
            <a:r>
              <a:rPr lang="en-US" altLang="en-US" sz="1800"/>
              <a:t>the registers and other devices</a:t>
            </a:r>
          </a:p>
        </p:txBody>
      </p:sp>
      <p:pic>
        <p:nvPicPr>
          <p:cNvPr id="67589" name="Picture 6" descr="Fig"/>
          <p:cNvPicPr>
            <a:picLocks noChangeAspect="1" noChangeArrowheads="1"/>
          </p:cNvPicPr>
          <p:nvPr/>
        </p:nvPicPr>
        <p:blipFill>
          <a:blip r:embed="rId3"/>
          <a:srcRect t="39954"/>
          <a:stretch>
            <a:fillRect/>
          </a:stretch>
        </p:blipFill>
        <p:spPr bwMode="auto">
          <a:xfrm>
            <a:off x="152400" y="3352800"/>
            <a:ext cx="6019800" cy="3321050"/>
          </a:xfrm>
          <a:prstGeom prst="rect">
            <a:avLst/>
          </a:prstGeom>
          <a:noFill/>
          <a:ln w="9525">
            <a:noFill/>
            <a:miter lim="800000"/>
            <a:headEnd/>
            <a:tailEnd/>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0"/>
            <a:ext cx="7772400" cy="1143000"/>
          </a:xfrm>
        </p:spPr>
        <p:txBody>
          <a:bodyPr/>
          <a:lstStyle/>
          <a:p>
            <a:pPr eaLnBrk="1" hangingPunct="1"/>
            <a:r>
              <a:rPr lang="en-US" altLang="en-US" smtClean="0"/>
              <a:t>Microprogrammed Control Unit</a:t>
            </a:r>
          </a:p>
        </p:txBody>
      </p:sp>
      <p:pic>
        <p:nvPicPr>
          <p:cNvPr id="69635" name="Picture 3" descr="Fig"/>
          <p:cNvPicPr>
            <a:picLocks noChangeAspect="1" noChangeArrowheads="1"/>
          </p:cNvPicPr>
          <p:nvPr/>
        </p:nvPicPr>
        <p:blipFill>
          <a:blip r:embed="rId3"/>
          <a:srcRect/>
          <a:stretch>
            <a:fillRect/>
          </a:stretch>
        </p:blipFill>
        <p:spPr bwMode="auto">
          <a:xfrm>
            <a:off x="165100" y="914400"/>
            <a:ext cx="4854575" cy="5791200"/>
          </a:xfrm>
          <a:prstGeom prst="rect">
            <a:avLst/>
          </a:prstGeom>
          <a:noFill/>
          <a:ln w="9525">
            <a:noFill/>
            <a:miter lim="800000"/>
            <a:headEnd/>
            <a:tailEnd/>
          </a:ln>
        </p:spPr>
      </p:pic>
      <p:sp>
        <p:nvSpPr>
          <p:cNvPr id="69636" name="Text Box 4"/>
          <p:cNvSpPr txBox="1">
            <a:spLocks noChangeArrowheads="1"/>
          </p:cNvSpPr>
          <p:nvPr/>
        </p:nvSpPr>
        <p:spPr bwMode="auto">
          <a:xfrm>
            <a:off x="5181600" y="1143000"/>
            <a:ext cx="3568700" cy="5310188"/>
          </a:xfrm>
          <a:prstGeom prst="rect">
            <a:avLst/>
          </a:prstGeom>
          <a:noFill/>
          <a:ln w="9525">
            <a:noFill/>
            <a:miter lim="800000"/>
            <a:headEnd/>
            <a:tailEnd/>
          </a:ln>
          <a:effectLst/>
        </p:spPr>
        <p:txBody>
          <a:bodyPr wrap="none">
            <a:spAutoFit/>
          </a:bodyPr>
          <a:lstStyle/>
          <a:p>
            <a:pPr eaLnBrk="1" hangingPunct="1"/>
            <a:r>
              <a:rPr lang="en-US" altLang="en-US" sz="1800"/>
              <a:t>The control store is a ROM that</a:t>
            </a:r>
          </a:p>
          <a:p>
            <a:pPr eaLnBrk="1" hangingPunct="1"/>
            <a:r>
              <a:rPr lang="en-US" altLang="en-US" sz="1800"/>
              <a:t>stores all of the microprograms</a:t>
            </a:r>
          </a:p>
          <a:p>
            <a:pPr eaLnBrk="1" hangingPunct="1"/>
            <a:endParaRPr lang="en-US" altLang="en-US" sz="1800"/>
          </a:p>
          <a:p>
            <a:pPr eaLnBrk="1" hangingPunct="1"/>
            <a:r>
              <a:rPr lang="en-US" altLang="en-US" sz="1800"/>
              <a:t>One microprogram per fetch-execute</a:t>
            </a:r>
          </a:p>
          <a:p>
            <a:pPr eaLnBrk="1" hangingPunct="1"/>
            <a:r>
              <a:rPr lang="en-US" altLang="en-US" sz="1800"/>
              <a:t>stage, and one per instruction in the</a:t>
            </a:r>
          </a:p>
          <a:p>
            <a:pPr eaLnBrk="1" hangingPunct="1"/>
            <a:r>
              <a:rPr lang="en-US" altLang="en-US" sz="1800"/>
              <a:t>instruction set</a:t>
            </a:r>
          </a:p>
          <a:p>
            <a:pPr eaLnBrk="1" hangingPunct="1"/>
            <a:endParaRPr lang="en-US" altLang="en-US" sz="1800"/>
          </a:p>
          <a:p>
            <a:pPr eaLnBrk="1" hangingPunct="1"/>
            <a:r>
              <a:rPr lang="en-US" altLang="en-US" sz="1800"/>
              <a:t>Receive an instruction in IR</a:t>
            </a:r>
          </a:p>
          <a:p>
            <a:pPr eaLnBrk="1" hangingPunct="1"/>
            <a:endParaRPr lang="en-US" altLang="en-US" sz="1800"/>
          </a:p>
          <a:p>
            <a:pPr eaLnBrk="1" hangingPunct="1"/>
            <a:r>
              <a:rPr lang="en-US" altLang="en-US" sz="1800"/>
              <a:t>Start the microprogram, generating</a:t>
            </a:r>
          </a:p>
          <a:p>
            <a:pPr eaLnBrk="1" hangingPunct="1"/>
            <a:r>
              <a:rPr lang="en-US" altLang="en-US" sz="1800"/>
              <a:t>the address, fetching the instruction</a:t>
            </a:r>
          </a:p>
          <a:p>
            <a:pPr eaLnBrk="1" hangingPunct="1"/>
            <a:r>
              <a:rPr lang="en-US" altLang="en-US" sz="1800"/>
              <a:t>from the ROM and moving it to the</a:t>
            </a:r>
          </a:p>
          <a:p>
            <a:pPr eaLnBrk="1" hangingPunct="1"/>
            <a:r>
              <a:rPr lang="en-US" altLang="en-US" sz="1800"/>
              <a:t>microinstruction buffer to be</a:t>
            </a:r>
          </a:p>
          <a:p>
            <a:pPr eaLnBrk="1" hangingPunct="1"/>
            <a:r>
              <a:rPr lang="en-US" altLang="en-US" sz="1800"/>
              <a:t>decoded an executed</a:t>
            </a:r>
          </a:p>
          <a:p>
            <a:pPr eaLnBrk="1" hangingPunct="1"/>
            <a:endParaRPr lang="en-US" altLang="en-US" sz="1800"/>
          </a:p>
          <a:p>
            <a:pPr eaLnBrk="1" hangingPunct="1"/>
            <a:r>
              <a:rPr lang="en-US" altLang="en-US" sz="1800"/>
              <a:t>This process is much more time</a:t>
            </a:r>
          </a:p>
          <a:p>
            <a:pPr eaLnBrk="1" hangingPunct="1"/>
            <a:r>
              <a:rPr lang="en-US" altLang="en-US" sz="1800"/>
              <a:t>consuming than the hardwired</a:t>
            </a:r>
          </a:p>
          <a:p>
            <a:pPr eaLnBrk="1" hangingPunct="1"/>
            <a:r>
              <a:rPr lang="en-US" altLang="en-US" sz="1800"/>
              <a:t>unit, but is easier to implement</a:t>
            </a:r>
          </a:p>
          <a:p>
            <a:pPr eaLnBrk="1" hangingPunct="1"/>
            <a:r>
              <a:rPr lang="en-US" altLang="en-US" sz="1800"/>
              <a:t>and more flexible</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762000" y="0"/>
            <a:ext cx="7772400" cy="1143000"/>
          </a:xfrm>
        </p:spPr>
        <p:txBody>
          <a:bodyPr/>
          <a:lstStyle/>
          <a:p>
            <a:pPr eaLnBrk="1" hangingPunct="1"/>
            <a:r>
              <a:rPr lang="en-US" altLang="en-US" smtClean="0"/>
              <a:t>CISC vs. RISC</a:t>
            </a:r>
          </a:p>
        </p:txBody>
      </p:sp>
      <p:sp>
        <p:nvSpPr>
          <p:cNvPr id="73731" name="Rectangle 3"/>
          <p:cNvSpPr>
            <a:spLocks noGrp="1" noChangeArrowheads="1"/>
          </p:cNvSpPr>
          <p:nvPr>
            <p:ph type="body" sz="half" idx="1"/>
          </p:nvPr>
        </p:nvSpPr>
        <p:spPr>
          <a:xfrm>
            <a:off x="228600" y="1219200"/>
            <a:ext cx="4343400" cy="5410200"/>
          </a:xfrm>
        </p:spPr>
        <p:txBody>
          <a:bodyPr/>
          <a:lstStyle/>
          <a:p>
            <a:pPr eaLnBrk="1" hangingPunct="1"/>
            <a:r>
              <a:rPr lang="en-US" altLang="en-US" sz="2400" smtClean="0"/>
              <a:t>Complex (CISC)</a:t>
            </a:r>
          </a:p>
          <a:p>
            <a:pPr lvl="1" eaLnBrk="1" hangingPunct="1"/>
            <a:r>
              <a:rPr lang="en-US" altLang="en-US" sz="2000" smtClean="0"/>
              <a:t>Microprogrammed control unit</a:t>
            </a:r>
          </a:p>
          <a:p>
            <a:pPr lvl="1" eaLnBrk="1" hangingPunct="1"/>
            <a:r>
              <a:rPr lang="en-US" altLang="en-US" sz="2000" smtClean="0"/>
              <a:t>Large number of instructions (200-500)</a:t>
            </a:r>
          </a:p>
          <a:p>
            <a:pPr lvl="1" eaLnBrk="1" hangingPunct="1"/>
            <a:r>
              <a:rPr lang="en-US" altLang="en-US" sz="2000" smtClean="0"/>
              <a:t>Instructions can do more than 1 thing (that is, an instruction could carry out 2 or more actions)</a:t>
            </a:r>
          </a:p>
          <a:p>
            <a:pPr lvl="1" eaLnBrk="1" hangingPunct="1"/>
            <a:r>
              <a:rPr lang="en-US" altLang="en-US" sz="2000" smtClean="0"/>
              <a:t>Many addressing modes</a:t>
            </a:r>
          </a:p>
          <a:p>
            <a:pPr lvl="1" eaLnBrk="1" hangingPunct="1"/>
            <a:r>
              <a:rPr lang="en-US" altLang="en-US" sz="2000" smtClean="0"/>
              <a:t>Instructions vary in length and format</a:t>
            </a:r>
          </a:p>
          <a:p>
            <a:pPr lvl="1" eaLnBrk="1" hangingPunct="1"/>
            <a:r>
              <a:rPr lang="en-US" altLang="en-US" sz="2000" smtClean="0"/>
              <a:t>This was the typical form of architecture until the mid 1980s, RISC has become more popular since then although most architectures remain CISC</a:t>
            </a:r>
          </a:p>
        </p:txBody>
      </p:sp>
      <p:sp>
        <p:nvSpPr>
          <p:cNvPr id="73732" name="Rectangle 4"/>
          <p:cNvSpPr>
            <a:spLocks noGrp="1" noChangeArrowheads="1"/>
          </p:cNvSpPr>
          <p:nvPr>
            <p:ph type="body" sz="half" idx="2"/>
          </p:nvPr>
        </p:nvSpPr>
        <p:spPr>
          <a:xfrm>
            <a:off x="4648200" y="1219200"/>
            <a:ext cx="4191000" cy="5181600"/>
          </a:xfrm>
        </p:spPr>
        <p:txBody>
          <a:bodyPr/>
          <a:lstStyle/>
          <a:p>
            <a:pPr eaLnBrk="1" hangingPunct="1"/>
            <a:r>
              <a:rPr lang="en-US" altLang="en-US" sz="2400" smtClean="0"/>
              <a:t>Reduced (RISC)</a:t>
            </a:r>
          </a:p>
          <a:p>
            <a:pPr lvl="1" eaLnBrk="1" hangingPunct="1"/>
            <a:r>
              <a:rPr lang="en-US" altLang="en-US" sz="2000" smtClean="0"/>
              <a:t>Hardwired control unit</a:t>
            </a:r>
          </a:p>
          <a:p>
            <a:pPr lvl="1" eaLnBrk="1" hangingPunct="1"/>
            <a:r>
              <a:rPr lang="en-US" altLang="en-US" sz="2000" smtClean="0"/>
              <a:t>Instruction set limited (perhaps 80-100 instructions)</a:t>
            </a:r>
          </a:p>
          <a:p>
            <a:pPr lvl="1" eaLnBrk="1" hangingPunct="1"/>
            <a:r>
              <a:rPr lang="en-US" altLang="en-US" sz="2000" smtClean="0"/>
              <a:t>Instructions rely mostly on registers, memory accessed only on loads and stores</a:t>
            </a:r>
          </a:p>
          <a:p>
            <a:pPr lvl="1" eaLnBrk="1" hangingPunct="1"/>
            <a:r>
              <a:rPr lang="en-US" altLang="en-US" sz="2000" smtClean="0"/>
              <a:t>Few addressing modes</a:t>
            </a:r>
          </a:p>
          <a:p>
            <a:pPr lvl="1" eaLnBrk="1" hangingPunct="1"/>
            <a:r>
              <a:rPr lang="en-US" altLang="en-US" sz="2000" smtClean="0"/>
              <a:t>Instruction lengths fixed (usually 32 bits long)</a:t>
            </a:r>
          </a:p>
          <a:p>
            <a:pPr lvl="1" eaLnBrk="1" hangingPunct="1"/>
            <a:r>
              <a:rPr lang="en-US" altLang="en-US" sz="2000" smtClean="0"/>
              <a:t>Easy to pipeline for great speedup in performance</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a:t>
            </a:r>
            <a:endParaRPr lang="en-US" dirty="0"/>
          </a:p>
        </p:txBody>
      </p:sp>
      <p:sp>
        <p:nvSpPr>
          <p:cNvPr id="3" name="Content Placeholder 2"/>
          <p:cNvSpPr>
            <a:spLocks noGrp="1"/>
          </p:cNvSpPr>
          <p:nvPr>
            <p:ph idx="1"/>
          </p:nvPr>
        </p:nvSpPr>
        <p:spPr/>
        <p:txBody>
          <a:bodyPr/>
          <a:lstStyle/>
          <a:p>
            <a:r>
              <a:rPr lang="en-US" u="sng" dirty="0" smtClean="0">
                <a:hlinkClick r:id="rId2"/>
              </a:rPr>
              <a:t>Interrupt</a:t>
            </a:r>
            <a:r>
              <a:rPr lang="en-US" dirty="0" smtClean="0"/>
              <a:t> is a signal emitted by hardware or software when a process or an event needs immediate attention. It alerts the processor to a high priority process requiring interruption of the current working process. In I/O devices one of the bus control lines is dedicated for this purpose and is called the </a:t>
            </a:r>
            <a:r>
              <a:rPr lang="en-US" i="1" dirty="0" smtClean="0"/>
              <a:t>Interrupt Service Routine (ISR)</a:t>
            </a:r>
            <a:r>
              <a:rPr lang="en-US" dirty="0" smtClean="0"/>
              <a:t>.</a:t>
            </a:r>
            <a:endParaRPr 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a:t>
            </a:r>
            <a:endParaRPr lang="en-US" dirty="0"/>
          </a:p>
        </p:txBody>
      </p:sp>
      <p:sp>
        <p:nvSpPr>
          <p:cNvPr id="3" name="Content Placeholder 2"/>
          <p:cNvSpPr>
            <a:spLocks noGrp="1"/>
          </p:cNvSpPr>
          <p:nvPr>
            <p:ph idx="1"/>
          </p:nvPr>
        </p:nvSpPr>
        <p:spPr/>
        <p:txBody>
          <a:bodyPr>
            <a:normAutofit lnSpcReduction="10000"/>
          </a:bodyPr>
          <a:lstStyle/>
          <a:p>
            <a:r>
              <a:rPr lang="en-US" dirty="0" smtClean="0"/>
              <a:t>When a device raises an interrupt at lets say process </a:t>
            </a:r>
            <a:r>
              <a:rPr lang="en-US" dirty="0" err="1" smtClean="0"/>
              <a:t>i</a:t>
            </a:r>
            <a:r>
              <a:rPr lang="en-US" dirty="0" smtClean="0"/>
              <a:t>, the processor first completes the execution of instruction </a:t>
            </a:r>
            <a:r>
              <a:rPr lang="en-US" dirty="0" err="1" smtClean="0"/>
              <a:t>i</a:t>
            </a:r>
            <a:r>
              <a:rPr lang="en-US" dirty="0" smtClean="0"/>
              <a:t>. Then it loads the Program Counter (PC) with the address of the first instruction of the ISR. Before loading the Program Counter with the address, the address of the interrupted instruction is moved to a temporary location. Therefore, after handling the interrupt the processor can continue with process i+1.</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ChangeArrowheads="1"/>
          </p:cNvSpPr>
          <p:nvPr/>
        </p:nvSpPr>
        <p:spPr bwMode="auto">
          <a:xfrm>
            <a:off x="304800" y="914400"/>
            <a:ext cx="8077200" cy="5257800"/>
          </a:xfrm>
          <a:prstGeom prst="rect">
            <a:avLst/>
          </a:prstGeom>
          <a:noFill/>
          <a:ln w="9525">
            <a:noFill/>
            <a:miter lim="800000"/>
            <a:headEnd/>
            <a:tailEnd/>
          </a:ln>
          <a:effectLst/>
        </p:spPr>
        <p:txBody>
          <a:bodyPr/>
          <a:lstStyle/>
          <a:p>
            <a:pPr marL="342900" indent="-342900">
              <a:spcBef>
                <a:spcPct val="20000"/>
              </a:spcBef>
              <a:buFontTx/>
              <a:buChar char="•"/>
            </a:pPr>
            <a:endParaRPr lang="en-US" sz="2000"/>
          </a:p>
          <a:p>
            <a:pPr marL="1143000" lvl="2" indent="-228600">
              <a:spcBef>
                <a:spcPct val="20000"/>
              </a:spcBef>
            </a:pPr>
            <a:endParaRPr lang="en-US" sz="2400"/>
          </a:p>
          <a:p>
            <a:pPr marL="1143000" lvl="2" indent="-228600">
              <a:spcBef>
                <a:spcPct val="20000"/>
              </a:spcBef>
            </a:pPr>
            <a:endParaRPr lang="en-US" sz="2400"/>
          </a:p>
        </p:txBody>
      </p:sp>
      <p:sp>
        <p:nvSpPr>
          <p:cNvPr id="51206" name="Rectangle 6"/>
          <p:cNvSpPr>
            <a:spLocks noChangeArrowheads="1"/>
          </p:cNvSpPr>
          <p:nvPr/>
        </p:nvSpPr>
        <p:spPr bwMode="auto">
          <a:xfrm>
            <a:off x="152400" y="990600"/>
            <a:ext cx="5257800" cy="5029200"/>
          </a:xfrm>
          <a:prstGeom prst="rect">
            <a:avLst/>
          </a:prstGeom>
          <a:noFill/>
          <a:ln w="9525">
            <a:noFill/>
            <a:miter lim="800000"/>
            <a:headEnd/>
            <a:tailEnd/>
          </a:ln>
          <a:effectLst/>
        </p:spPr>
        <p:txBody>
          <a:bodyPr/>
          <a:lstStyle/>
          <a:p>
            <a:pPr>
              <a:lnSpc>
                <a:spcPct val="90000"/>
              </a:lnSpc>
              <a:spcBef>
                <a:spcPct val="20000"/>
              </a:spcBef>
              <a:buFontTx/>
              <a:buChar char="•"/>
            </a:pPr>
            <a:r>
              <a:rPr lang="en-US" dirty="0">
                <a:latin typeface="Times New Roman" pitchFamily="18" charset="0"/>
              </a:rPr>
              <a:t>Before the 1500s, in Europe, calculations were made with an </a:t>
            </a:r>
            <a:r>
              <a:rPr lang="en-US" dirty="0">
                <a:solidFill>
                  <a:srgbClr val="FF0000"/>
                </a:solidFill>
                <a:latin typeface="Times New Roman" pitchFamily="18" charset="0"/>
              </a:rPr>
              <a:t>abacus</a:t>
            </a:r>
            <a:endParaRPr lang="en-US" dirty="0">
              <a:latin typeface="Times New Roman" pitchFamily="18" charset="0"/>
            </a:endParaRPr>
          </a:p>
          <a:p>
            <a:pPr lvl="1">
              <a:lnSpc>
                <a:spcPct val="90000"/>
              </a:lnSpc>
              <a:spcBef>
                <a:spcPct val="20000"/>
              </a:spcBef>
            </a:pPr>
            <a:r>
              <a:rPr lang="en-US" dirty="0">
                <a:latin typeface="Times New Roman" pitchFamily="18" charset="0"/>
              </a:rPr>
              <a:t>Invented around 500BC, available in many cultures (China, Mesopotamia, Japan, Greece, Rome, etc.)</a:t>
            </a:r>
          </a:p>
          <a:p>
            <a:pPr lvl="1">
              <a:lnSpc>
                <a:spcPct val="90000"/>
              </a:lnSpc>
              <a:spcBef>
                <a:spcPct val="20000"/>
              </a:spcBef>
            </a:pPr>
            <a:endParaRPr lang="en-US" dirty="0">
              <a:latin typeface="Times New Roman" pitchFamily="18" charset="0"/>
            </a:endParaRPr>
          </a:p>
          <a:p>
            <a:pPr>
              <a:lnSpc>
                <a:spcPct val="90000"/>
              </a:lnSpc>
              <a:spcBef>
                <a:spcPct val="20000"/>
              </a:spcBef>
              <a:buFontTx/>
              <a:buChar char="•"/>
            </a:pPr>
            <a:r>
              <a:rPr lang="en-US" dirty="0">
                <a:latin typeface="Times New Roman" pitchFamily="18" charset="0"/>
              </a:rPr>
              <a:t>In 1642, </a:t>
            </a:r>
            <a:r>
              <a:rPr lang="en-US" dirty="0" err="1">
                <a:solidFill>
                  <a:srgbClr val="FF0000"/>
                </a:solidFill>
                <a:latin typeface="Times New Roman" pitchFamily="18" charset="0"/>
              </a:rPr>
              <a:t>Blaise</a:t>
            </a:r>
            <a:r>
              <a:rPr lang="en-US" dirty="0">
                <a:solidFill>
                  <a:srgbClr val="FF0000"/>
                </a:solidFill>
                <a:latin typeface="Times New Roman" pitchFamily="18" charset="0"/>
              </a:rPr>
              <a:t> Pascal</a:t>
            </a:r>
            <a:r>
              <a:rPr lang="en-US" dirty="0">
                <a:latin typeface="Times New Roman" pitchFamily="18" charset="0"/>
              </a:rPr>
              <a:t> (French mathematician, physicist, philosopher) invented a mechanical calculator called the </a:t>
            </a:r>
            <a:r>
              <a:rPr lang="en-US" dirty="0" err="1">
                <a:solidFill>
                  <a:srgbClr val="FF0000"/>
                </a:solidFill>
                <a:latin typeface="Times New Roman" pitchFamily="18" charset="0"/>
              </a:rPr>
              <a:t>Pascaline</a:t>
            </a:r>
            <a:endParaRPr lang="en-US" dirty="0">
              <a:solidFill>
                <a:srgbClr val="FF0000"/>
              </a:solidFill>
              <a:latin typeface="Times New Roman" pitchFamily="18" charset="0"/>
            </a:endParaRPr>
          </a:p>
          <a:p>
            <a:pPr>
              <a:lnSpc>
                <a:spcPct val="90000"/>
              </a:lnSpc>
              <a:spcBef>
                <a:spcPct val="20000"/>
              </a:spcBef>
              <a:buFontTx/>
              <a:buChar char="•"/>
            </a:pPr>
            <a:endParaRPr lang="en-US" dirty="0">
              <a:latin typeface="Times New Roman" pitchFamily="18" charset="0"/>
            </a:endParaRPr>
          </a:p>
          <a:p>
            <a:pPr>
              <a:lnSpc>
                <a:spcPct val="90000"/>
              </a:lnSpc>
              <a:spcBef>
                <a:spcPct val="20000"/>
              </a:spcBef>
              <a:buFontTx/>
              <a:buChar char="•"/>
            </a:pPr>
            <a:r>
              <a:rPr lang="en-US" dirty="0">
                <a:latin typeface="Times New Roman" pitchFamily="18" charset="0"/>
              </a:rPr>
              <a:t>In 1671, </a:t>
            </a:r>
            <a:r>
              <a:rPr lang="en-US" dirty="0">
                <a:solidFill>
                  <a:srgbClr val="FF0000"/>
                </a:solidFill>
                <a:latin typeface="Times New Roman" pitchFamily="18" charset="0"/>
              </a:rPr>
              <a:t>Gottfried von Leibniz</a:t>
            </a:r>
            <a:r>
              <a:rPr lang="en-US" dirty="0">
                <a:latin typeface="Times New Roman" pitchFamily="18" charset="0"/>
              </a:rPr>
              <a:t> (German mathematician, philosopher) extended the </a:t>
            </a:r>
            <a:r>
              <a:rPr lang="en-US" dirty="0" err="1">
                <a:latin typeface="Times New Roman" pitchFamily="18" charset="0"/>
              </a:rPr>
              <a:t>Pascaline</a:t>
            </a:r>
            <a:r>
              <a:rPr lang="en-US" dirty="0">
                <a:latin typeface="Times New Roman" pitchFamily="18" charset="0"/>
              </a:rPr>
              <a:t> to do multiplications, divisions, square roots: the </a:t>
            </a:r>
            <a:r>
              <a:rPr lang="en-US" dirty="0">
                <a:solidFill>
                  <a:srgbClr val="FF0000"/>
                </a:solidFill>
                <a:latin typeface="Times New Roman" pitchFamily="18" charset="0"/>
              </a:rPr>
              <a:t>Stepped </a:t>
            </a:r>
            <a:r>
              <a:rPr lang="en-US" dirty="0" err="1">
                <a:solidFill>
                  <a:srgbClr val="FF0000"/>
                </a:solidFill>
                <a:latin typeface="Times New Roman" pitchFamily="18" charset="0"/>
              </a:rPr>
              <a:t>Reckoner</a:t>
            </a:r>
            <a:endParaRPr lang="en-US" dirty="0">
              <a:latin typeface="Times New Roman" pitchFamily="18" charset="0"/>
            </a:endParaRPr>
          </a:p>
          <a:p>
            <a:pPr algn="ctr">
              <a:lnSpc>
                <a:spcPct val="90000"/>
              </a:lnSpc>
              <a:spcBef>
                <a:spcPct val="20000"/>
              </a:spcBef>
            </a:pPr>
            <a:endParaRPr lang="en-US" dirty="0">
              <a:latin typeface="Times New Roman" pitchFamily="18" charset="0"/>
            </a:endParaRPr>
          </a:p>
          <a:p>
            <a:pPr>
              <a:lnSpc>
                <a:spcPct val="90000"/>
              </a:lnSpc>
              <a:spcBef>
                <a:spcPct val="20000"/>
              </a:spcBef>
            </a:pPr>
            <a:r>
              <a:rPr lang="en-US" dirty="0">
                <a:latin typeface="Times New Roman" pitchFamily="18" charset="0"/>
              </a:rPr>
              <a:t>None of these machines had memory, and they required human intervention at each step</a:t>
            </a:r>
          </a:p>
        </p:txBody>
      </p:sp>
      <p:pic>
        <p:nvPicPr>
          <p:cNvPr id="51207" name="Picture 7"/>
          <p:cNvPicPr>
            <a:picLocks noChangeAspect="1" noChangeArrowheads="1"/>
          </p:cNvPicPr>
          <p:nvPr/>
        </p:nvPicPr>
        <p:blipFill>
          <a:blip r:embed="rId2" cstate="print"/>
          <a:srcRect/>
          <a:stretch>
            <a:fillRect/>
          </a:stretch>
        </p:blipFill>
        <p:spPr bwMode="auto">
          <a:xfrm>
            <a:off x="6019800" y="762000"/>
            <a:ext cx="2133600" cy="1712913"/>
          </a:xfrm>
          <a:prstGeom prst="rect">
            <a:avLst/>
          </a:prstGeom>
          <a:noFill/>
        </p:spPr>
      </p:pic>
      <p:pic>
        <p:nvPicPr>
          <p:cNvPr id="51208" name="Picture 8"/>
          <p:cNvPicPr>
            <a:picLocks noChangeAspect="1" noChangeArrowheads="1"/>
          </p:cNvPicPr>
          <p:nvPr/>
        </p:nvPicPr>
        <p:blipFill>
          <a:blip r:embed="rId3"/>
          <a:srcRect/>
          <a:stretch>
            <a:fillRect/>
          </a:stretch>
        </p:blipFill>
        <p:spPr bwMode="auto">
          <a:xfrm>
            <a:off x="5867400" y="2514600"/>
            <a:ext cx="2743200" cy="1881188"/>
          </a:xfrm>
          <a:prstGeom prst="rect">
            <a:avLst/>
          </a:prstGeom>
          <a:noFill/>
        </p:spPr>
      </p:pic>
      <p:pic>
        <p:nvPicPr>
          <p:cNvPr id="51209" name="Picture 9"/>
          <p:cNvPicPr>
            <a:picLocks noChangeAspect="1" noChangeArrowheads="1"/>
          </p:cNvPicPr>
          <p:nvPr/>
        </p:nvPicPr>
        <p:blipFill>
          <a:blip r:embed="rId4"/>
          <a:srcRect/>
          <a:stretch>
            <a:fillRect/>
          </a:stretch>
        </p:blipFill>
        <p:spPr bwMode="auto">
          <a:xfrm>
            <a:off x="5867400" y="4495800"/>
            <a:ext cx="2846388" cy="1431925"/>
          </a:xfrm>
          <a:prstGeom prst="rect">
            <a:avLst/>
          </a:prstGeom>
          <a:noFill/>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While the processor is handling the interrupts, it must inform the device that its request has been recognized so that it stops sending the interrupt request signal. Also, saving the registers so that the interrupted process can be restored in the future, increases the delay between the time an interrupt is received and the start of the execution of the ISR. This is called Interrupt </a:t>
            </a:r>
            <a:r>
              <a:rPr lang="en-US" dirty="0" err="1" smtClean="0"/>
              <a:t>Lattency</a:t>
            </a:r>
            <a:r>
              <a:rPr lang="en-US" dirty="0" smtClean="0"/>
              <a:t>.</a:t>
            </a:r>
            <a:endParaRPr lang="en-US"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Interrupt</a:t>
            </a:r>
            <a:endParaRPr lang="en-US" dirty="0"/>
          </a:p>
        </p:txBody>
      </p:sp>
      <p:sp>
        <p:nvSpPr>
          <p:cNvPr id="3" name="Content Placeholder 2"/>
          <p:cNvSpPr>
            <a:spLocks noGrp="1"/>
          </p:cNvSpPr>
          <p:nvPr>
            <p:ph idx="1"/>
          </p:nvPr>
        </p:nvSpPr>
        <p:spPr/>
        <p:txBody>
          <a:bodyPr/>
          <a:lstStyle/>
          <a:p>
            <a:r>
              <a:rPr lang="en-US" dirty="0" smtClean="0"/>
              <a:t>In a hardware interrupt, all the devices are connected to the Interrupt Request Line. A single request line is used for all the n devices. To request an interrupt, a device closes its associated switch. When a device requests an interrupts, the value of INTR is the logical OR of the requests from individual devices.</a:t>
            </a:r>
            <a:endParaRPr lang="en-US"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Sequence of events involved in handling an IRQ</a:t>
            </a:r>
            <a:endParaRPr lang="en-US" dirty="0"/>
          </a:p>
        </p:txBody>
      </p:sp>
      <p:sp>
        <p:nvSpPr>
          <p:cNvPr id="3" name="Content Placeholder 2"/>
          <p:cNvSpPr>
            <a:spLocks noGrp="1"/>
          </p:cNvSpPr>
          <p:nvPr>
            <p:ph idx="1"/>
          </p:nvPr>
        </p:nvSpPr>
        <p:spPr/>
        <p:txBody>
          <a:bodyPr>
            <a:normAutofit lnSpcReduction="10000"/>
          </a:bodyPr>
          <a:lstStyle/>
          <a:p>
            <a:pPr marL="514350" indent="-514350" fontAlgn="base">
              <a:buFont typeface="+mj-lt"/>
              <a:buAutoNum type="arabicPeriod"/>
            </a:pPr>
            <a:r>
              <a:rPr lang="en-US" dirty="0" smtClean="0"/>
              <a:t>Devices raise an IRQ.</a:t>
            </a:r>
          </a:p>
          <a:p>
            <a:pPr marL="514350" indent="-514350" fontAlgn="base">
              <a:buFont typeface="+mj-lt"/>
              <a:buAutoNum type="arabicPeriod"/>
            </a:pPr>
            <a:r>
              <a:rPr lang="en-US" dirty="0" smtClean="0"/>
              <a:t>Processor interrupts the program currently being executed.</a:t>
            </a:r>
          </a:p>
          <a:p>
            <a:pPr marL="514350" indent="-514350" fontAlgn="base">
              <a:buFont typeface="+mj-lt"/>
              <a:buAutoNum type="arabicPeriod"/>
            </a:pPr>
            <a:r>
              <a:rPr lang="en-US" dirty="0" smtClean="0"/>
              <a:t>Device is informed that its request has been recognized and the device deactivates the request signal.</a:t>
            </a:r>
          </a:p>
          <a:p>
            <a:pPr marL="514350" indent="-514350" fontAlgn="base">
              <a:buFont typeface="+mj-lt"/>
              <a:buAutoNum type="arabicPeriod"/>
            </a:pPr>
            <a:r>
              <a:rPr lang="en-US" dirty="0" smtClean="0"/>
              <a:t>The requested action is performed.</a:t>
            </a:r>
          </a:p>
          <a:p>
            <a:pPr marL="514350" indent="-514350" fontAlgn="base">
              <a:buFont typeface="+mj-lt"/>
              <a:buAutoNum type="arabicPeriod"/>
            </a:pPr>
            <a:r>
              <a:rPr lang="en-US" dirty="0" smtClean="0"/>
              <a:t>Interrupt is enabled and the interrupted program is resumed.</a:t>
            </a:r>
          </a:p>
          <a:p>
            <a:endParaRPr 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Handling Multiple Devices:</a:t>
            </a:r>
            <a:endParaRPr lang="en-US" dirty="0"/>
          </a:p>
        </p:txBody>
      </p:sp>
      <p:sp>
        <p:nvSpPr>
          <p:cNvPr id="3" name="Content Placeholder 2"/>
          <p:cNvSpPr>
            <a:spLocks noGrp="1"/>
          </p:cNvSpPr>
          <p:nvPr>
            <p:ph idx="1"/>
          </p:nvPr>
        </p:nvSpPr>
        <p:spPr/>
        <p:txBody>
          <a:bodyPr/>
          <a:lstStyle/>
          <a:p>
            <a:r>
              <a:rPr lang="en-US" dirty="0" smtClean="0"/>
              <a:t>When more than one device raises an interrupt request signal, then additional information is needed to decide which </a:t>
            </a:r>
            <a:r>
              <a:rPr lang="en-US" dirty="0" err="1" smtClean="0"/>
              <a:t>which</a:t>
            </a:r>
            <a:r>
              <a:rPr lang="en-US" dirty="0" smtClean="0"/>
              <a:t> device to be considered first. The following methods are used to decide which device to select: Polling, Vectored Interrupts, and Interrupt Nesting. These are explained as following below.</a:t>
            </a:r>
            <a:endParaRPr 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fontAlgn="base"/>
            <a:r>
              <a:rPr lang="en-US" b="1" dirty="0" smtClean="0"/>
              <a:t>Polling:</a:t>
            </a:r>
            <a:r>
              <a:rPr lang="en-US" dirty="0" smtClean="0"/>
              <a:t/>
            </a:r>
            <a:br>
              <a:rPr lang="en-US" dirty="0" smtClean="0"/>
            </a:br>
            <a:r>
              <a:rPr lang="en-US" dirty="0" smtClean="0"/>
              <a:t>In polling, the first device encountered with </a:t>
            </a:r>
            <a:r>
              <a:rPr lang="en-US" dirty="0" err="1" smtClean="0"/>
              <a:t>with</a:t>
            </a:r>
            <a:r>
              <a:rPr lang="en-US" dirty="0" smtClean="0"/>
              <a:t> IRQ bit set is the device that is to be serviced first. Appropriate ISR is called to service the same. It is easy to implement but a lot of time is wasted by interrogating the IRQ bit of all devices.</a:t>
            </a:r>
          </a:p>
          <a:p>
            <a:endParaRPr lang="en-US"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fontAlgn="base"/>
            <a:r>
              <a:rPr lang="en-US" b="1" dirty="0" smtClean="0"/>
              <a:t>Vectored Interrupts:</a:t>
            </a:r>
            <a:r>
              <a:rPr lang="en-US" dirty="0" smtClean="0"/>
              <a:t/>
            </a:r>
            <a:br>
              <a:rPr lang="en-US" dirty="0" smtClean="0"/>
            </a:br>
            <a:r>
              <a:rPr lang="en-US" dirty="0" smtClean="0"/>
              <a:t>In vectored interrupts, a device requesting an interrupt identifies itself directly by sending a special code to the processor over the bus. This enables the processor to identify the device that generated the interrupt. The special code can be the starting address of the ISR or where the ISR is located in memory, and is called the interrupt vector.</a:t>
            </a:r>
          </a:p>
          <a:p>
            <a:endParaRPr lang="en-US"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Interrupt Nesting:</a:t>
            </a:r>
            <a:r>
              <a:rPr lang="en-US" dirty="0" smtClean="0"/>
              <a:t/>
            </a:r>
            <a:br>
              <a:rPr lang="en-US" dirty="0" smtClean="0"/>
            </a:br>
            <a:r>
              <a:rPr lang="en-US" dirty="0" smtClean="0"/>
              <a:t>In this method, I/O device is organized in a priority structure. Therefore, interrupt request from a higher priority device is recognized where as request from a lower priority device is not. To implement this each process/device (even the processor). Processor accepts interrupts only from devices/processes having priority more than it.</a:t>
            </a:r>
          </a:p>
          <a:p>
            <a:endParaRPr lang="en-US"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Processors priority is encoded in a few bits of PS (Process Status register). It can be changed by program instructions that write into the PS. Processor is in supervised mode only while executing OS routines. It switches to user mode before executing application programs.</a:t>
            </a:r>
            <a:endParaRPr lang="en-US"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Cache Memory</a:t>
            </a:r>
            <a:endParaRPr lang="en-US" dirty="0"/>
          </a:p>
        </p:txBody>
      </p:sp>
      <p:sp>
        <p:nvSpPr>
          <p:cNvPr id="3" name="Content Placeholder 2"/>
          <p:cNvSpPr>
            <a:spLocks noGrp="1"/>
          </p:cNvSpPr>
          <p:nvPr>
            <p:ph idx="1"/>
          </p:nvPr>
        </p:nvSpPr>
        <p:spPr/>
        <p:txBody>
          <a:bodyPr>
            <a:normAutofit lnSpcReduction="10000"/>
          </a:bodyPr>
          <a:lstStyle/>
          <a:p>
            <a:r>
              <a:rPr lang="en-US" dirty="0" smtClean="0"/>
              <a:t> It is a special very high-speed memory. It is used to speed up and synchronizing with high-speed CPU. Cache memory is costlier than main memory or disk memory but economical than CPU registers. Cache memory is an extremely fast memory type that acts as a buffer between RAM and the CPU. It holds frequently requested data and instructions so that they are immediately available to the CPU when needed.</a:t>
            </a:r>
            <a:endParaRPr lang="en-US"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Cache memory is used to reduce the average time to access data from the Main memory. The cache is a smaller and faster memory which stores copies of the data from frequently used main memory locations. There are various different independent caches in a CPU, which store instructions and data.</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ChangeArrowheads="1"/>
          </p:cNvSpPr>
          <p:nvPr/>
        </p:nvSpPr>
        <p:spPr bwMode="auto">
          <a:xfrm>
            <a:off x="685800" y="1219200"/>
            <a:ext cx="7772400" cy="838200"/>
          </a:xfrm>
          <a:prstGeom prst="rect">
            <a:avLst/>
          </a:prstGeom>
          <a:noFill/>
          <a:ln w="9525">
            <a:noFill/>
            <a:miter lim="800000"/>
            <a:headEnd/>
            <a:tailEnd/>
          </a:ln>
          <a:effectLst/>
        </p:spPr>
        <p:txBody>
          <a:bodyPr anchor="ctr"/>
          <a:lstStyle/>
          <a:p>
            <a:pPr algn="ctr"/>
            <a:endParaRPr lang="en-US" sz="4000" u="sng">
              <a:solidFill>
                <a:srgbClr val="003399"/>
              </a:solidFill>
            </a:endParaRPr>
          </a:p>
        </p:txBody>
      </p:sp>
      <p:sp>
        <p:nvSpPr>
          <p:cNvPr id="56324" name="Rectangle 4"/>
          <p:cNvSpPr>
            <a:spLocks noChangeArrowheads="1"/>
          </p:cNvSpPr>
          <p:nvPr/>
        </p:nvSpPr>
        <p:spPr bwMode="auto">
          <a:xfrm>
            <a:off x="228600" y="1143000"/>
            <a:ext cx="4876800" cy="838200"/>
          </a:xfrm>
          <a:prstGeom prst="rect">
            <a:avLst/>
          </a:prstGeom>
          <a:noFill/>
          <a:ln w="9525">
            <a:noFill/>
            <a:miter lim="800000"/>
            <a:headEnd/>
            <a:tailEnd/>
          </a:ln>
          <a:effectLst/>
        </p:spPr>
        <p:txBody>
          <a:bodyPr/>
          <a:lstStyle/>
          <a:p>
            <a:pPr marL="342900" indent="-342900">
              <a:spcBef>
                <a:spcPct val="20000"/>
              </a:spcBef>
              <a:buFontTx/>
              <a:buChar char="•"/>
            </a:pPr>
            <a:r>
              <a:rPr lang="en-US">
                <a:latin typeface="Times New Roman" pitchFamily="18" charset="0"/>
              </a:rPr>
              <a:t>In 1822 </a:t>
            </a:r>
            <a:r>
              <a:rPr lang="en-US">
                <a:solidFill>
                  <a:srgbClr val="FF0000"/>
                </a:solidFill>
                <a:latin typeface="Times New Roman" pitchFamily="18" charset="0"/>
              </a:rPr>
              <a:t>Charles Babbage</a:t>
            </a:r>
            <a:r>
              <a:rPr lang="en-US">
                <a:latin typeface="Times New Roman" pitchFamily="18" charset="0"/>
              </a:rPr>
              <a:t> (English mathematician, philosopher), sometimes called the “father of computing” built the </a:t>
            </a:r>
            <a:r>
              <a:rPr lang="en-US">
                <a:solidFill>
                  <a:srgbClr val="FF0000"/>
                </a:solidFill>
                <a:latin typeface="Times New Roman" pitchFamily="18" charset="0"/>
              </a:rPr>
              <a:t>Difference Engine</a:t>
            </a:r>
          </a:p>
          <a:p>
            <a:pPr marL="342900" indent="-342900">
              <a:spcBef>
                <a:spcPct val="20000"/>
              </a:spcBef>
            </a:pPr>
            <a:endParaRPr lang="en-US">
              <a:solidFill>
                <a:srgbClr val="FF0000"/>
              </a:solidFill>
              <a:latin typeface="Times New Roman" pitchFamily="18" charset="0"/>
            </a:endParaRPr>
          </a:p>
          <a:p>
            <a:pPr marL="342900" indent="-342900">
              <a:spcBef>
                <a:spcPct val="20000"/>
              </a:spcBef>
              <a:buFontTx/>
              <a:buChar char="•"/>
            </a:pPr>
            <a:r>
              <a:rPr lang="en-US">
                <a:latin typeface="Times New Roman" pitchFamily="18" charset="0"/>
              </a:rPr>
              <a:t>Machine designed to automate the computation (tabulation) of polynomial functions (which are known to be good approximations of many useful functions)</a:t>
            </a:r>
          </a:p>
          <a:p>
            <a:pPr marL="742950" lvl="1" indent="-285750">
              <a:spcBef>
                <a:spcPct val="20000"/>
              </a:spcBef>
              <a:buFontTx/>
              <a:buChar char="–"/>
            </a:pPr>
            <a:r>
              <a:rPr lang="en-US">
                <a:latin typeface="Times New Roman" pitchFamily="18" charset="0"/>
              </a:rPr>
              <a:t>Based on the “method of finite difference”</a:t>
            </a:r>
          </a:p>
          <a:p>
            <a:pPr marL="742950" lvl="1" indent="-285750">
              <a:spcBef>
                <a:spcPct val="20000"/>
              </a:spcBef>
              <a:buFontTx/>
              <a:buChar char="–"/>
            </a:pPr>
            <a:r>
              <a:rPr lang="en-US">
                <a:latin typeface="Times New Roman" pitchFamily="18" charset="0"/>
              </a:rPr>
              <a:t>Implements some storage</a:t>
            </a:r>
          </a:p>
          <a:p>
            <a:pPr marL="1143000" lvl="2" indent="-228600">
              <a:spcBef>
                <a:spcPct val="20000"/>
              </a:spcBef>
            </a:pPr>
            <a:endParaRPr lang="en-US">
              <a:latin typeface="Times New Roman" pitchFamily="18" charset="0"/>
            </a:endParaRPr>
          </a:p>
          <a:p>
            <a:pPr marL="342900" indent="-342900">
              <a:spcBef>
                <a:spcPct val="20000"/>
              </a:spcBef>
              <a:buFontTx/>
              <a:buChar char="•"/>
            </a:pPr>
            <a:r>
              <a:rPr lang="en-US">
                <a:latin typeface="Times New Roman" pitchFamily="18" charset="0"/>
              </a:rPr>
              <a:t>In 1833 Babbage designed the </a:t>
            </a:r>
            <a:r>
              <a:rPr lang="en-US">
                <a:solidFill>
                  <a:srgbClr val="FF0000"/>
                </a:solidFill>
                <a:latin typeface="Times New Roman" pitchFamily="18" charset="0"/>
              </a:rPr>
              <a:t>Analytical Engine</a:t>
            </a:r>
            <a:r>
              <a:rPr lang="en-US">
                <a:latin typeface="Times New Roman" pitchFamily="18" charset="0"/>
              </a:rPr>
              <a:t>, but he died before he could build it</a:t>
            </a:r>
          </a:p>
          <a:p>
            <a:pPr marL="742950" lvl="1" indent="-285750">
              <a:spcBef>
                <a:spcPct val="20000"/>
              </a:spcBef>
              <a:buFontTx/>
              <a:buChar char="–"/>
            </a:pPr>
            <a:r>
              <a:rPr lang="en-US">
                <a:latin typeface="Times New Roman" pitchFamily="18" charset="0"/>
              </a:rPr>
              <a:t>It was built after his death, powered by steam</a:t>
            </a:r>
            <a:endParaRPr lang="en-US" u="sng">
              <a:latin typeface="Times New Roman" pitchFamily="18" charset="0"/>
            </a:endParaRPr>
          </a:p>
          <a:p>
            <a:pPr marL="342900" indent="-342900">
              <a:spcBef>
                <a:spcPct val="20000"/>
              </a:spcBef>
              <a:buFontTx/>
              <a:buChar char="•"/>
            </a:pPr>
            <a:endParaRPr lang="en-US" u="sng">
              <a:latin typeface="Times New Roman" pitchFamily="18" charset="0"/>
            </a:endParaRPr>
          </a:p>
          <a:p>
            <a:pPr marL="342900" indent="-342900" algn="ctr">
              <a:spcBef>
                <a:spcPct val="20000"/>
              </a:spcBef>
            </a:pPr>
            <a:endParaRPr lang="en-US" sz="2800" b="1" u="sng"/>
          </a:p>
          <a:p>
            <a:pPr marL="342900" indent="-342900">
              <a:spcBef>
                <a:spcPct val="20000"/>
              </a:spcBef>
              <a:buFontTx/>
              <a:buChar char="•"/>
            </a:pPr>
            <a:endParaRPr lang="en-US" sz="2000" b="1"/>
          </a:p>
          <a:p>
            <a:pPr marL="1143000" lvl="2" indent="-228600">
              <a:spcBef>
                <a:spcPct val="20000"/>
              </a:spcBef>
            </a:pPr>
            <a:endParaRPr lang="en-US" sz="2400"/>
          </a:p>
          <a:p>
            <a:pPr marL="1143000" lvl="2" indent="-228600">
              <a:spcBef>
                <a:spcPct val="20000"/>
              </a:spcBef>
            </a:pPr>
            <a:endParaRPr lang="en-US" sz="2400"/>
          </a:p>
        </p:txBody>
      </p:sp>
      <p:pic>
        <p:nvPicPr>
          <p:cNvPr id="56325" name="Picture 5"/>
          <p:cNvPicPr>
            <a:picLocks noChangeAspect="1" noChangeArrowheads="1"/>
          </p:cNvPicPr>
          <p:nvPr/>
        </p:nvPicPr>
        <p:blipFill>
          <a:blip r:embed="rId2" cstate="print"/>
          <a:srcRect/>
          <a:stretch>
            <a:fillRect/>
          </a:stretch>
        </p:blipFill>
        <p:spPr bwMode="auto">
          <a:xfrm>
            <a:off x="5638800" y="609600"/>
            <a:ext cx="3040063" cy="2590800"/>
          </a:xfrm>
          <a:prstGeom prst="rect">
            <a:avLst/>
          </a:prstGeom>
          <a:noFill/>
        </p:spPr>
      </p:pic>
      <p:pic>
        <p:nvPicPr>
          <p:cNvPr id="56326" name="Picture 6"/>
          <p:cNvPicPr>
            <a:picLocks noChangeAspect="1" noChangeArrowheads="1"/>
          </p:cNvPicPr>
          <p:nvPr/>
        </p:nvPicPr>
        <p:blipFill>
          <a:blip r:embed="rId3"/>
          <a:srcRect/>
          <a:stretch>
            <a:fillRect/>
          </a:stretch>
        </p:blipFill>
        <p:spPr bwMode="auto">
          <a:xfrm>
            <a:off x="5562600" y="3276600"/>
            <a:ext cx="3049588" cy="2586038"/>
          </a:xfrm>
          <a:prstGeom prst="rect">
            <a:avLst/>
          </a:prstGeom>
          <a:noFill/>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Memory</a:t>
            </a:r>
            <a:endParaRPr lang="en-US" dirty="0"/>
          </a:p>
        </p:txBody>
      </p:sp>
      <p:pic>
        <p:nvPicPr>
          <p:cNvPr id="238594" name="Picture 2" descr="Lightbox"/>
          <p:cNvPicPr>
            <a:picLocks noChangeAspect="1" noChangeArrowheads="1"/>
          </p:cNvPicPr>
          <p:nvPr/>
        </p:nvPicPr>
        <p:blipFill>
          <a:blip r:embed="rId2"/>
          <a:srcRect/>
          <a:stretch>
            <a:fillRect/>
          </a:stretch>
        </p:blipFill>
        <p:spPr bwMode="auto">
          <a:xfrm>
            <a:off x="533400" y="1981200"/>
            <a:ext cx="7680960" cy="4038600"/>
          </a:xfrm>
          <a:prstGeom prst="rect">
            <a:avLst/>
          </a:prstGeom>
          <a:noFill/>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fontAlgn="base"/>
            <a:r>
              <a:rPr lang="en-US" b="1" dirty="0" smtClean="0"/>
              <a:t>Level 1 or Register –</a:t>
            </a:r>
            <a:r>
              <a:rPr lang="en-US" dirty="0" smtClean="0"/>
              <a:t/>
            </a:r>
            <a:br>
              <a:rPr lang="en-US" dirty="0" smtClean="0"/>
            </a:br>
            <a:r>
              <a:rPr lang="en-US" dirty="0" smtClean="0"/>
              <a:t>It is a type of memory in which data is stored and accepted that are immediately stored in CPU. Most commonly used register is accumulator, Program counter, address register etc.</a:t>
            </a:r>
          </a:p>
          <a:p>
            <a:pPr fontAlgn="base"/>
            <a:r>
              <a:rPr lang="en-US" b="1" dirty="0" smtClean="0"/>
              <a:t>Level 2 or Cache memory –</a:t>
            </a:r>
            <a:r>
              <a:rPr lang="en-US" dirty="0" smtClean="0"/>
              <a:t/>
            </a:r>
            <a:br>
              <a:rPr lang="en-US" dirty="0" smtClean="0"/>
            </a:br>
            <a:r>
              <a:rPr lang="en-US" dirty="0" smtClean="0"/>
              <a:t>It is the fastest memory which has faster access time where data is temporarily stored for faster access.</a:t>
            </a:r>
          </a:p>
          <a:p>
            <a:endParaRPr 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b="1" dirty="0" smtClean="0"/>
              <a:t>Level 3 or Main Memory –</a:t>
            </a:r>
            <a:r>
              <a:rPr lang="en-US" dirty="0" smtClean="0"/>
              <a:t/>
            </a:r>
            <a:br>
              <a:rPr lang="en-US" dirty="0" smtClean="0"/>
            </a:br>
            <a:r>
              <a:rPr lang="en-US" dirty="0" smtClean="0"/>
              <a:t>It is memory on which computer works currently. It is small in size and once power is off data no longer stays in this memory.</a:t>
            </a:r>
          </a:p>
          <a:p>
            <a:pPr fontAlgn="base"/>
            <a:r>
              <a:rPr lang="en-US" b="1" dirty="0" smtClean="0"/>
              <a:t>Level 4 or Secondary Memory –</a:t>
            </a:r>
            <a:r>
              <a:rPr lang="en-US" dirty="0" smtClean="0"/>
              <a:t/>
            </a:r>
            <a:br>
              <a:rPr lang="en-US" dirty="0" smtClean="0"/>
            </a:br>
            <a:r>
              <a:rPr lang="en-US" dirty="0" smtClean="0"/>
              <a:t>It is external memory which is not as fast as main memory but data stays permanently in this memory.</a:t>
            </a:r>
          </a:p>
          <a:p>
            <a:endParaRPr lang="en-US"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Cache Performance:</a:t>
            </a:r>
            <a:endParaRPr lang="en-US" dirty="0"/>
          </a:p>
        </p:txBody>
      </p:sp>
      <p:sp>
        <p:nvSpPr>
          <p:cNvPr id="3" name="Content Placeholder 2"/>
          <p:cNvSpPr>
            <a:spLocks noGrp="1"/>
          </p:cNvSpPr>
          <p:nvPr>
            <p:ph idx="1"/>
          </p:nvPr>
        </p:nvSpPr>
        <p:spPr/>
        <p:txBody>
          <a:bodyPr/>
          <a:lstStyle/>
          <a:p>
            <a:pPr>
              <a:buNone/>
            </a:pPr>
            <a:r>
              <a:rPr lang="en-US" dirty="0" smtClean="0"/>
              <a:t/>
            </a:r>
            <a:br>
              <a:rPr lang="en-US" dirty="0" smtClean="0"/>
            </a:br>
            <a:r>
              <a:rPr lang="en-US" dirty="0" smtClean="0"/>
              <a:t>When the processor needs to read or write a location in main memory, it first checks for a corresponding entry in the cache.</a:t>
            </a:r>
            <a:endParaRPr 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fontAlgn="base"/>
            <a:r>
              <a:rPr lang="en-US" dirty="0" smtClean="0"/>
              <a:t>If the processor finds that the memory location is in the cache, a </a:t>
            </a:r>
            <a:r>
              <a:rPr lang="en-US" b="1" dirty="0" smtClean="0"/>
              <a:t>cache hit</a:t>
            </a:r>
            <a:r>
              <a:rPr lang="en-US" dirty="0" smtClean="0"/>
              <a:t> has occurred and data is read from cache</a:t>
            </a:r>
          </a:p>
          <a:p>
            <a:pPr fontAlgn="base"/>
            <a:r>
              <a:rPr lang="en-US" dirty="0" smtClean="0"/>
              <a:t>If the processor </a:t>
            </a:r>
            <a:r>
              <a:rPr lang="en-US" b="1" dirty="0" smtClean="0"/>
              <a:t>does not</a:t>
            </a:r>
            <a:r>
              <a:rPr lang="en-US" dirty="0" smtClean="0"/>
              <a:t> find the memory location in the cache, a </a:t>
            </a:r>
            <a:r>
              <a:rPr lang="en-US" b="1" dirty="0" smtClean="0"/>
              <a:t>cache miss</a:t>
            </a:r>
            <a:r>
              <a:rPr lang="en-US" dirty="0" smtClean="0"/>
              <a:t> has occurred. For a cache miss, the cache allocates a new entry and copies in data from main memory, then the request is fulfilled from the contents of the cache.</a:t>
            </a:r>
          </a:p>
          <a:p>
            <a:endParaRPr lang="en-US"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performance of cache memory is frequently measured in terms of a quantity called </a:t>
            </a:r>
            <a:r>
              <a:rPr lang="en-US" b="1" dirty="0" smtClean="0"/>
              <a:t>Hit ratio.</a:t>
            </a:r>
          </a:p>
          <a:p>
            <a:endParaRPr lang="en-US" b="1" dirty="0" smtClean="0"/>
          </a:p>
          <a:p>
            <a:r>
              <a:rPr lang="en-US" dirty="0" smtClean="0"/>
              <a:t>Hit ratio = hit / (hit + miss) = no. of hits/total accesses</a:t>
            </a:r>
            <a:endParaRPr lang="en-US"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Cache Mapping</a:t>
            </a:r>
            <a:endParaRPr lang="en-US" dirty="0"/>
          </a:p>
        </p:txBody>
      </p:sp>
      <p:sp>
        <p:nvSpPr>
          <p:cNvPr id="3" name="Content Placeholder 2"/>
          <p:cNvSpPr>
            <a:spLocks noGrp="1"/>
          </p:cNvSpPr>
          <p:nvPr>
            <p:ph idx="1"/>
          </p:nvPr>
        </p:nvSpPr>
        <p:spPr/>
        <p:txBody>
          <a:bodyPr/>
          <a:lstStyle/>
          <a:p>
            <a:r>
              <a:rPr lang="en-US" dirty="0" smtClean="0"/>
              <a:t>There are three different types of mapping used for the purpose of cache memory which are as follows: Direct mapping, Associative mapping, and Set-Associative mapping. These are explained below.</a:t>
            </a:r>
            <a:endParaRPr lang="en-US"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Direct Mapping</a:t>
            </a:r>
            <a:endParaRPr lang="en-US" dirty="0"/>
          </a:p>
        </p:txBody>
      </p:sp>
      <p:pic>
        <p:nvPicPr>
          <p:cNvPr id="329730" name="Picture 2" descr="Lightbox"/>
          <p:cNvPicPr>
            <a:picLocks noChangeAspect="1" noChangeArrowheads="1"/>
          </p:cNvPicPr>
          <p:nvPr/>
        </p:nvPicPr>
        <p:blipFill>
          <a:blip r:embed="rId2"/>
          <a:srcRect/>
          <a:stretch>
            <a:fillRect/>
          </a:stretch>
        </p:blipFill>
        <p:spPr bwMode="auto">
          <a:xfrm>
            <a:off x="457200" y="1447800"/>
            <a:ext cx="8382000" cy="5086499"/>
          </a:xfrm>
          <a:prstGeom prst="rect">
            <a:avLst/>
          </a:prstGeom>
          <a:noFill/>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Associative Mapping</a:t>
            </a:r>
            <a:endParaRPr lang="en-US" dirty="0"/>
          </a:p>
        </p:txBody>
      </p:sp>
      <p:pic>
        <p:nvPicPr>
          <p:cNvPr id="336898" name="Picture 2" descr="Lightbox"/>
          <p:cNvPicPr>
            <a:picLocks noChangeAspect="1" noChangeArrowheads="1"/>
          </p:cNvPicPr>
          <p:nvPr/>
        </p:nvPicPr>
        <p:blipFill>
          <a:blip r:embed="rId2"/>
          <a:srcRect/>
          <a:stretch>
            <a:fillRect/>
          </a:stretch>
        </p:blipFill>
        <p:spPr bwMode="auto">
          <a:xfrm>
            <a:off x="457200" y="1524000"/>
            <a:ext cx="8458200" cy="4572000"/>
          </a:xfrm>
          <a:prstGeom prst="rect">
            <a:avLst/>
          </a:prstGeom>
          <a:noFill/>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37922" name="Picture 2" descr="Lightbox"/>
          <p:cNvPicPr>
            <a:picLocks noChangeAspect="1" noChangeArrowheads="1"/>
          </p:cNvPicPr>
          <p:nvPr/>
        </p:nvPicPr>
        <p:blipFill>
          <a:blip r:embed="rId2"/>
          <a:srcRect/>
          <a:stretch>
            <a:fillRect/>
          </a:stretch>
        </p:blipFill>
        <p:spPr bwMode="auto">
          <a:xfrm>
            <a:off x="457200" y="1676400"/>
            <a:ext cx="8382000" cy="187642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ChangeArrowheads="1"/>
          </p:cNvSpPr>
          <p:nvPr/>
        </p:nvSpPr>
        <p:spPr bwMode="auto">
          <a:xfrm>
            <a:off x="685800" y="1219200"/>
            <a:ext cx="7772400" cy="838200"/>
          </a:xfrm>
          <a:prstGeom prst="rect">
            <a:avLst/>
          </a:prstGeom>
          <a:noFill/>
          <a:ln w="9525">
            <a:noFill/>
            <a:miter lim="800000"/>
            <a:headEnd/>
            <a:tailEnd/>
          </a:ln>
          <a:effectLst/>
        </p:spPr>
        <p:txBody>
          <a:bodyPr anchor="ctr"/>
          <a:lstStyle/>
          <a:p>
            <a:pPr algn="ctr"/>
            <a:r>
              <a:rPr lang="en-US" sz="4000" u="sng">
                <a:solidFill>
                  <a:srgbClr val="003399"/>
                </a:solidFill>
              </a:rPr>
              <a:t>Introduction To Computers</a:t>
            </a:r>
          </a:p>
        </p:txBody>
      </p:sp>
      <p:sp>
        <p:nvSpPr>
          <p:cNvPr id="57348" name="Rectangle 4"/>
          <p:cNvSpPr>
            <a:spLocks noChangeArrowheads="1"/>
          </p:cNvSpPr>
          <p:nvPr/>
        </p:nvSpPr>
        <p:spPr bwMode="auto">
          <a:xfrm>
            <a:off x="304800" y="1905000"/>
            <a:ext cx="8382000" cy="762000"/>
          </a:xfrm>
          <a:prstGeom prst="rect">
            <a:avLst/>
          </a:prstGeom>
          <a:noFill/>
          <a:ln w="9525">
            <a:noFill/>
            <a:miter lim="800000"/>
            <a:headEnd/>
            <a:tailEnd/>
          </a:ln>
          <a:effectLst/>
        </p:spPr>
        <p:txBody>
          <a:bodyPr/>
          <a:lstStyle/>
          <a:p>
            <a:pPr marL="342900" indent="-342900">
              <a:spcBef>
                <a:spcPct val="20000"/>
              </a:spcBef>
              <a:buFontTx/>
              <a:buChar char="•"/>
            </a:pPr>
            <a:endParaRPr lang="en-US" sz="2800" u="sng"/>
          </a:p>
          <a:p>
            <a:pPr marL="342900" indent="-342900">
              <a:spcBef>
                <a:spcPct val="20000"/>
              </a:spcBef>
              <a:buFontTx/>
              <a:buChar char="•"/>
            </a:pPr>
            <a:endParaRPr lang="en-US" sz="2800" u="sng"/>
          </a:p>
          <a:p>
            <a:pPr marL="342900" indent="-342900" algn="ctr">
              <a:spcBef>
                <a:spcPct val="20000"/>
              </a:spcBef>
            </a:pPr>
            <a:r>
              <a:rPr lang="en-US" sz="2800" b="1" u="sng"/>
              <a:t>Generations of Computers</a:t>
            </a:r>
          </a:p>
          <a:p>
            <a:pPr marL="342900" indent="-342900">
              <a:spcBef>
                <a:spcPct val="20000"/>
              </a:spcBef>
              <a:buFontTx/>
              <a:buChar char="•"/>
            </a:pPr>
            <a:endParaRPr lang="en-US" sz="2000" b="1"/>
          </a:p>
          <a:p>
            <a:pPr marL="1143000" lvl="2" indent="-228600">
              <a:spcBef>
                <a:spcPct val="20000"/>
              </a:spcBef>
            </a:pPr>
            <a:endParaRPr lang="en-US" sz="2400"/>
          </a:p>
          <a:p>
            <a:pPr marL="1143000" lvl="2" indent="-228600">
              <a:spcBef>
                <a:spcPct val="20000"/>
              </a:spcBef>
            </a:pPr>
            <a:endParaRPr lang="en-US" sz="2400"/>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Set-associative Mapping </a:t>
            </a:r>
            <a:endParaRPr lang="en-US" dirty="0"/>
          </a:p>
        </p:txBody>
      </p:sp>
      <p:pic>
        <p:nvPicPr>
          <p:cNvPr id="338946" name="Picture 2" descr="Lightbox"/>
          <p:cNvPicPr>
            <a:picLocks noChangeAspect="1" noChangeArrowheads="1"/>
          </p:cNvPicPr>
          <p:nvPr/>
        </p:nvPicPr>
        <p:blipFill>
          <a:blip r:embed="rId2"/>
          <a:srcRect/>
          <a:stretch>
            <a:fillRect/>
          </a:stretch>
        </p:blipFill>
        <p:spPr bwMode="auto">
          <a:xfrm>
            <a:off x="-457200" y="1295400"/>
            <a:ext cx="9829800" cy="5562600"/>
          </a:xfrm>
          <a:prstGeom prst="rect">
            <a:avLst/>
          </a:prstGeom>
          <a:noFill/>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 of Cache Memory</a:t>
            </a:r>
            <a:endParaRPr lang="en-US" dirty="0"/>
          </a:p>
        </p:txBody>
      </p:sp>
      <p:sp>
        <p:nvSpPr>
          <p:cNvPr id="3" name="Content Placeholder 2"/>
          <p:cNvSpPr>
            <a:spLocks noGrp="1"/>
          </p:cNvSpPr>
          <p:nvPr>
            <p:ph idx="1"/>
          </p:nvPr>
        </p:nvSpPr>
        <p:spPr/>
        <p:txBody>
          <a:bodyPr>
            <a:normAutofit/>
          </a:bodyPr>
          <a:lstStyle/>
          <a:p>
            <a:pPr fontAlgn="base"/>
            <a:r>
              <a:rPr lang="en-US" dirty="0" smtClean="0"/>
              <a:t>Usually, the cache memory can store a reasonable number of blocks at any given time, but this number is small compared to the total number of blocks in the main memory.</a:t>
            </a:r>
          </a:p>
          <a:p>
            <a:pPr fontAlgn="base"/>
            <a:r>
              <a:rPr lang="en-US" dirty="0" smtClean="0"/>
              <a:t>The correspondence between the main memory blocks and those in the cache is specified by a mapping function.</a:t>
            </a:r>
          </a:p>
          <a:p>
            <a:endParaRPr lang="en-US"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Cache</a:t>
            </a:r>
            <a:endParaRPr lang="en-US" dirty="0"/>
          </a:p>
        </p:txBody>
      </p:sp>
      <p:sp>
        <p:nvSpPr>
          <p:cNvPr id="3" name="Content Placeholder 2"/>
          <p:cNvSpPr>
            <a:spLocks noGrp="1"/>
          </p:cNvSpPr>
          <p:nvPr>
            <p:ph idx="1"/>
          </p:nvPr>
        </p:nvSpPr>
        <p:spPr/>
        <p:txBody>
          <a:bodyPr>
            <a:normAutofit fontScale="92500"/>
          </a:bodyPr>
          <a:lstStyle/>
          <a:p>
            <a:pPr fontAlgn="base"/>
            <a:r>
              <a:rPr lang="en-US" b="1" dirty="0" smtClean="0"/>
              <a:t>Primary Cache </a:t>
            </a:r>
            <a:r>
              <a:rPr lang="en-US" dirty="0" smtClean="0"/>
              <a:t/>
            </a:r>
            <a:br>
              <a:rPr lang="en-US" dirty="0" smtClean="0"/>
            </a:br>
            <a:r>
              <a:rPr lang="en-US" dirty="0" smtClean="0"/>
              <a:t>A primary cache is always located on the processor chip. This cache is small and its access time is comparable to that of processor registers.</a:t>
            </a:r>
          </a:p>
          <a:p>
            <a:pPr fontAlgn="base"/>
            <a:r>
              <a:rPr lang="en-US" b="1" dirty="0" smtClean="0"/>
              <a:t>Secondary Cache </a:t>
            </a:r>
            <a:r>
              <a:rPr lang="en-US" dirty="0" smtClean="0"/>
              <a:t/>
            </a:r>
            <a:br>
              <a:rPr lang="en-US" dirty="0" smtClean="0"/>
            </a:br>
            <a:r>
              <a:rPr lang="en-US" dirty="0" smtClean="0"/>
              <a:t>Secondary cache is placed between the primary cache and the rest of the memory. It is referred to as the level 2 (L2) cache. Often, the Level 2 cache is also housed on the processor chip.</a:t>
            </a:r>
          </a:p>
          <a:p>
            <a:endParaRPr lang="en-US"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Locality of reference </a:t>
            </a:r>
            <a:endParaRPr lang="en-US" dirty="0"/>
          </a:p>
        </p:txBody>
      </p:sp>
      <p:sp>
        <p:nvSpPr>
          <p:cNvPr id="3" name="Content Placeholder 2"/>
          <p:cNvSpPr>
            <a:spLocks noGrp="1"/>
          </p:cNvSpPr>
          <p:nvPr>
            <p:ph idx="1"/>
          </p:nvPr>
        </p:nvSpPr>
        <p:spPr/>
        <p:txBody>
          <a:bodyPr/>
          <a:lstStyle/>
          <a:p>
            <a:pPr>
              <a:buNone/>
            </a:pPr>
            <a:r>
              <a:rPr lang="en-US" dirty="0" smtClean="0"/>
              <a:t/>
            </a:r>
            <a:br>
              <a:rPr lang="en-US" dirty="0" smtClean="0"/>
            </a:br>
            <a:r>
              <a:rPr lang="en-US" dirty="0" smtClean="0"/>
              <a:t>Since size of cache memory is less as compared to main memory. So to check which part of main memory should be given priority and loaded in cache is decided based on locality of reference.</a:t>
            </a:r>
            <a:endParaRPr lang="en-US"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Types of Locality of reference</a:t>
            </a:r>
            <a:endParaRPr lang="en-US" dirty="0"/>
          </a:p>
        </p:txBody>
      </p:sp>
      <p:sp>
        <p:nvSpPr>
          <p:cNvPr id="3" name="Content Placeholder 2"/>
          <p:cNvSpPr>
            <a:spLocks noGrp="1"/>
          </p:cNvSpPr>
          <p:nvPr>
            <p:ph idx="1"/>
          </p:nvPr>
        </p:nvSpPr>
        <p:spPr/>
        <p:txBody>
          <a:bodyPr>
            <a:normAutofit/>
          </a:bodyPr>
          <a:lstStyle/>
          <a:p>
            <a:pPr fontAlgn="base"/>
            <a:r>
              <a:rPr lang="en-US" b="1" dirty="0" smtClean="0"/>
              <a:t>Spatial Locality of reference</a:t>
            </a:r>
            <a:r>
              <a:rPr lang="en-US" dirty="0" smtClean="0"/>
              <a:t/>
            </a:r>
            <a:br>
              <a:rPr lang="en-US" dirty="0" smtClean="0"/>
            </a:br>
            <a:r>
              <a:rPr lang="en-US" dirty="0" smtClean="0"/>
              <a:t>This says that there is a chance that element will be present in the close proximity to the reference point and next time if again searched then more close proximity to the point of reference.</a:t>
            </a:r>
          </a:p>
          <a:p>
            <a:endParaRPr 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smtClean="0"/>
              <a:t>Temporal Locality of reference</a:t>
            </a:r>
            <a:r>
              <a:rPr lang="en-US" dirty="0" smtClean="0"/>
              <a:t/>
            </a:r>
            <a:br>
              <a:rPr lang="en-US" dirty="0" smtClean="0"/>
            </a:br>
            <a:r>
              <a:rPr lang="en-US" dirty="0" smtClean="0"/>
              <a:t>In this Least recently used algorithm will be used. Whenever there is page fault occurs within a word will not only load word in main memory but complete page fault will be loaded because spatial locality of reference rule says that if you are referring any word next word will be referred in its register that’s why we load complete page table so the complete block will be loaded.</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ChangeArrowheads="1"/>
          </p:cNvSpPr>
          <p:nvPr/>
        </p:nvSpPr>
        <p:spPr bwMode="auto">
          <a:xfrm>
            <a:off x="685800" y="1219200"/>
            <a:ext cx="7772400" cy="1143000"/>
          </a:xfrm>
          <a:prstGeom prst="rect">
            <a:avLst/>
          </a:prstGeom>
          <a:noFill/>
          <a:ln w="9525">
            <a:noFill/>
            <a:miter lim="800000"/>
            <a:headEnd/>
            <a:tailEnd/>
          </a:ln>
          <a:effectLst/>
        </p:spPr>
        <p:txBody>
          <a:bodyPr anchor="ctr"/>
          <a:lstStyle/>
          <a:p>
            <a:pPr algn="ctr"/>
            <a:r>
              <a:rPr lang="en-US" sz="4000" u="sng">
                <a:solidFill>
                  <a:srgbClr val="003399"/>
                </a:solidFill>
              </a:rPr>
              <a:t>Introduction To Computers</a:t>
            </a:r>
          </a:p>
        </p:txBody>
      </p:sp>
      <p:sp>
        <p:nvSpPr>
          <p:cNvPr id="41988" name="Rectangle 4"/>
          <p:cNvSpPr>
            <a:spLocks noChangeArrowheads="1"/>
          </p:cNvSpPr>
          <p:nvPr/>
        </p:nvSpPr>
        <p:spPr bwMode="auto">
          <a:xfrm>
            <a:off x="381000" y="2514600"/>
            <a:ext cx="8382000" cy="7620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Generation of Computers</a:t>
            </a:r>
          </a:p>
          <a:p>
            <a:pPr marL="1143000" lvl="2" indent="-228600">
              <a:spcBef>
                <a:spcPct val="20000"/>
              </a:spcBef>
              <a:buFontTx/>
              <a:buChar char="•"/>
            </a:pPr>
            <a:r>
              <a:rPr lang="en-US" sz="2400">
                <a:latin typeface="Times New Roman" pitchFamily="18" charset="0"/>
              </a:rPr>
              <a:t>First Generation (1946-59)</a:t>
            </a:r>
          </a:p>
          <a:p>
            <a:pPr marL="1143000" lvl="2" indent="-228600">
              <a:spcBef>
                <a:spcPct val="20000"/>
              </a:spcBef>
              <a:buFontTx/>
              <a:buChar char="•"/>
            </a:pPr>
            <a:r>
              <a:rPr lang="en-US" sz="2400">
                <a:latin typeface="Times New Roman" pitchFamily="18" charset="0"/>
              </a:rPr>
              <a:t>Second Generation(1957-64)</a:t>
            </a:r>
          </a:p>
          <a:p>
            <a:pPr marL="1143000" lvl="2" indent="-228600">
              <a:spcBef>
                <a:spcPct val="20000"/>
              </a:spcBef>
              <a:buFontTx/>
              <a:buChar char="•"/>
            </a:pPr>
            <a:r>
              <a:rPr lang="en-US" sz="2400">
                <a:latin typeface="Times New Roman" pitchFamily="18" charset="0"/>
              </a:rPr>
              <a:t>Third Generation(1965-70)</a:t>
            </a:r>
          </a:p>
          <a:p>
            <a:pPr marL="1143000" lvl="2" indent="-228600">
              <a:spcBef>
                <a:spcPct val="20000"/>
              </a:spcBef>
              <a:buFontTx/>
              <a:buChar char="•"/>
            </a:pPr>
            <a:r>
              <a:rPr lang="en-US" sz="2400">
                <a:latin typeface="Times New Roman" pitchFamily="18" charset="0"/>
              </a:rPr>
              <a:t>Fourth Generation(1970-90)</a:t>
            </a:r>
          </a:p>
          <a:p>
            <a:pPr marL="1143000" lvl="2" indent="-228600">
              <a:spcBef>
                <a:spcPct val="20000"/>
              </a:spcBef>
              <a:buFontTx/>
              <a:buChar char="•"/>
            </a:pPr>
            <a:r>
              <a:rPr lang="en-US" sz="2400">
                <a:latin typeface="Times New Roman" pitchFamily="18" charset="0"/>
              </a:rPr>
              <a:t>Fifth Generation(1990 till date</a:t>
            </a:r>
            <a:r>
              <a:rPr lang="en-US" sz="2400"/>
              <a:t>)</a:t>
            </a:r>
          </a:p>
          <a:p>
            <a:pPr marL="1143000" lvl="2" indent="-228600">
              <a:spcBef>
                <a:spcPct val="20000"/>
              </a:spcBef>
            </a:pPr>
            <a:endParaRPr lang="en-US" sz="2400"/>
          </a:p>
          <a:p>
            <a:pPr marL="1143000" lvl="2" indent="-228600">
              <a:spcBef>
                <a:spcPct val="20000"/>
              </a:spcBef>
              <a:buFontTx/>
              <a:buChar char="•"/>
            </a:pPr>
            <a:endParaRPr lang="en-US" sz="2400"/>
          </a:p>
          <a:p>
            <a:pPr marL="342900" indent="-342900">
              <a:spcBef>
                <a:spcPct val="20000"/>
              </a:spcBef>
              <a:buFontTx/>
              <a:buChar char="•"/>
            </a:pPr>
            <a:endParaRPr lang="en-US" sz="3200"/>
          </a:p>
          <a:p>
            <a:pPr marL="1143000" lvl="2" indent="-228600">
              <a:spcBef>
                <a:spcPct val="20000"/>
              </a:spcBef>
              <a:buFontTx/>
              <a:buChar char="•"/>
            </a:pPr>
            <a:endParaRPr lang="en-US" sz="2400"/>
          </a:p>
          <a:p>
            <a:pPr marL="1143000" lvl="2" indent="-228600">
              <a:spcBef>
                <a:spcPct val="20000"/>
              </a:spcBef>
            </a:pPr>
            <a:endParaRPr lang="en-US" sz="2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685800" y="1219200"/>
            <a:ext cx="7772400" cy="1143000"/>
          </a:xfrm>
          <a:prstGeom prst="rect">
            <a:avLst/>
          </a:prstGeom>
          <a:noFill/>
          <a:ln w="9525">
            <a:noFill/>
            <a:miter lim="800000"/>
            <a:headEnd/>
            <a:tailEnd/>
          </a:ln>
          <a:effectLst/>
        </p:spPr>
        <p:txBody>
          <a:bodyPr anchor="ctr"/>
          <a:lstStyle/>
          <a:p>
            <a:pPr algn="ctr"/>
            <a:r>
              <a:rPr lang="en-US" sz="4000" u="sng">
                <a:solidFill>
                  <a:srgbClr val="003399"/>
                </a:solidFill>
              </a:rPr>
              <a:t>Introduction To Computers</a:t>
            </a:r>
          </a:p>
        </p:txBody>
      </p:sp>
      <p:sp>
        <p:nvSpPr>
          <p:cNvPr id="43012" name="Rectangle 4"/>
          <p:cNvSpPr>
            <a:spLocks noChangeArrowheads="1"/>
          </p:cNvSpPr>
          <p:nvPr/>
        </p:nvSpPr>
        <p:spPr bwMode="auto">
          <a:xfrm>
            <a:off x="381000" y="2514600"/>
            <a:ext cx="8382000" cy="762000"/>
          </a:xfrm>
          <a:prstGeom prst="rect">
            <a:avLst/>
          </a:prstGeom>
          <a:noFill/>
          <a:ln w="9525">
            <a:noFill/>
            <a:miter lim="800000"/>
            <a:headEnd/>
            <a:tailEnd/>
          </a:ln>
          <a:effectLst/>
        </p:spPr>
        <p:txBody>
          <a:bodyPr/>
          <a:lstStyle/>
          <a:p>
            <a:pPr marL="342900" indent="-342900">
              <a:spcBef>
                <a:spcPct val="20000"/>
              </a:spcBef>
            </a:pPr>
            <a:r>
              <a:rPr lang="en-US" sz="3200">
                <a:latin typeface="Times New Roman" pitchFamily="18" charset="0"/>
              </a:rPr>
              <a:t>Generation 0: Mechanical Calculators</a:t>
            </a:r>
          </a:p>
          <a:p>
            <a:pPr marL="342900" indent="-342900">
              <a:spcBef>
                <a:spcPct val="20000"/>
              </a:spcBef>
            </a:pPr>
            <a:r>
              <a:rPr lang="en-US" sz="3200">
                <a:latin typeface="Times New Roman" pitchFamily="18" charset="0"/>
              </a:rPr>
              <a:t>Generation 1: Vacuum Tube Computers</a:t>
            </a:r>
          </a:p>
          <a:p>
            <a:pPr marL="342900" indent="-342900">
              <a:spcBef>
                <a:spcPct val="20000"/>
              </a:spcBef>
            </a:pPr>
            <a:r>
              <a:rPr lang="en-US" sz="3200">
                <a:latin typeface="Times New Roman" pitchFamily="18" charset="0"/>
              </a:rPr>
              <a:t>Generation 2: Transistor Computers </a:t>
            </a:r>
          </a:p>
          <a:p>
            <a:pPr marL="342900" indent="-342900">
              <a:spcBef>
                <a:spcPct val="20000"/>
              </a:spcBef>
            </a:pPr>
            <a:r>
              <a:rPr lang="en-US" sz="3200">
                <a:latin typeface="Times New Roman" pitchFamily="18" charset="0"/>
              </a:rPr>
              <a:t>Generation 3: Integrated Circuits</a:t>
            </a:r>
          </a:p>
          <a:p>
            <a:pPr marL="342900" indent="-342900">
              <a:spcBef>
                <a:spcPct val="20000"/>
              </a:spcBef>
            </a:pPr>
            <a:r>
              <a:rPr lang="en-US" sz="3200">
                <a:latin typeface="Times New Roman" pitchFamily="18" charset="0"/>
              </a:rPr>
              <a:t>Generation 4: Microprocessors</a:t>
            </a:r>
          </a:p>
          <a:p>
            <a:pPr marL="342900" indent="-342900">
              <a:spcBef>
                <a:spcPct val="20000"/>
              </a:spcBef>
              <a:buFontTx/>
              <a:buChar char="•"/>
            </a:pPr>
            <a:endParaRPr lang="en-US" sz="3200">
              <a:latin typeface="Times New Roman" pitchFamily="18" charset="0"/>
            </a:endParaRPr>
          </a:p>
          <a:p>
            <a:pPr marL="1143000" lvl="2" indent="-228600">
              <a:spcBef>
                <a:spcPct val="20000"/>
              </a:spcBef>
              <a:buFontTx/>
              <a:buChar char="•"/>
            </a:pPr>
            <a:endParaRPr lang="en-US" sz="2400"/>
          </a:p>
          <a:p>
            <a:pPr marL="1143000" lvl="2" indent="-228600">
              <a:spcBef>
                <a:spcPct val="20000"/>
              </a:spcBef>
            </a:pPr>
            <a:endParaRPr lang="en-US" sz="2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ChangeArrowheads="1"/>
          </p:cNvSpPr>
          <p:nvPr/>
        </p:nvSpPr>
        <p:spPr bwMode="auto">
          <a:xfrm>
            <a:off x="762000" y="228600"/>
            <a:ext cx="7772400" cy="685800"/>
          </a:xfrm>
          <a:prstGeom prst="rect">
            <a:avLst/>
          </a:prstGeom>
          <a:noFill/>
          <a:ln w="9525">
            <a:noFill/>
            <a:miter lim="800000"/>
            <a:headEnd/>
            <a:tailEnd/>
          </a:ln>
          <a:effectLst/>
        </p:spPr>
        <p:txBody>
          <a:bodyPr anchor="ctr"/>
          <a:lstStyle/>
          <a:p>
            <a:pPr algn="ctr"/>
            <a:r>
              <a:rPr lang="en-US" sz="4000" u="sng" dirty="0">
                <a:solidFill>
                  <a:srgbClr val="003399"/>
                </a:solidFill>
              </a:rPr>
              <a:t>Introduction To Computers</a:t>
            </a:r>
          </a:p>
        </p:txBody>
      </p:sp>
      <p:sp>
        <p:nvSpPr>
          <p:cNvPr id="60420" name="Rectangle 4"/>
          <p:cNvSpPr>
            <a:spLocks noChangeArrowheads="1"/>
          </p:cNvSpPr>
          <p:nvPr/>
        </p:nvSpPr>
        <p:spPr bwMode="auto">
          <a:xfrm>
            <a:off x="381000" y="2514600"/>
            <a:ext cx="8382000" cy="762000"/>
          </a:xfrm>
          <a:prstGeom prst="rect">
            <a:avLst/>
          </a:prstGeom>
          <a:noFill/>
          <a:ln w="9525">
            <a:noFill/>
            <a:miter lim="800000"/>
            <a:headEnd/>
            <a:tailEnd/>
          </a:ln>
          <a:effectLst/>
        </p:spPr>
        <p:txBody>
          <a:bodyPr/>
          <a:lstStyle/>
          <a:p>
            <a:pPr marL="342900" indent="-342900">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a:p>
            <a:pPr marL="1143000" lvl="2" indent="-228600">
              <a:spcBef>
                <a:spcPct val="20000"/>
              </a:spcBef>
              <a:buFontTx/>
              <a:buChar char="•"/>
            </a:pPr>
            <a:endParaRPr lang="en-US" sz="2400"/>
          </a:p>
          <a:p>
            <a:pPr marL="1143000" lvl="2" indent="-228600">
              <a:spcBef>
                <a:spcPct val="20000"/>
              </a:spcBef>
            </a:pPr>
            <a:endParaRPr lang="en-US" sz="2400"/>
          </a:p>
        </p:txBody>
      </p:sp>
      <p:graphicFrame>
        <p:nvGraphicFramePr>
          <p:cNvPr id="5" name="Table 4"/>
          <p:cNvGraphicFramePr>
            <a:graphicFrameLocks noGrp="1"/>
          </p:cNvGraphicFramePr>
          <p:nvPr/>
        </p:nvGraphicFramePr>
        <p:xfrm>
          <a:off x="228600" y="1143000"/>
          <a:ext cx="8763001" cy="5354320"/>
        </p:xfrm>
        <a:graphic>
          <a:graphicData uri="http://schemas.openxmlformats.org/drawingml/2006/table">
            <a:tbl>
              <a:tblPr/>
              <a:tblGrid>
                <a:gridCol w="1595233"/>
                <a:gridCol w="1713798"/>
                <a:gridCol w="1756910"/>
                <a:gridCol w="2015599"/>
                <a:gridCol w="1681461"/>
              </a:tblGrid>
              <a:tr h="1051281">
                <a:tc>
                  <a:txBody>
                    <a:bodyPr/>
                    <a:lstStyle/>
                    <a:p>
                      <a:pPr marL="0" marR="0">
                        <a:spcBef>
                          <a:spcPts val="0"/>
                        </a:spcBef>
                        <a:spcAft>
                          <a:spcPts val="0"/>
                        </a:spcAft>
                      </a:pPr>
                      <a:endParaRPr lang="en-US" sz="800" dirty="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dirty="0">
                          <a:latin typeface="Times New Roman"/>
                          <a:ea typeface="Times New Roman"/>
                          <a:cs typeface="Times New Roman"/>
                        </a:rPr>
                        <a:t>First</a:t>
                      </a:r>
                      <a:endParaRPr lang="en-US" sz="800" dirty="0">
                        <a:latin typeface="Times New Roman"/>
                        <a:ea typeface="Times New Roman"/>
                        <a:cs typeface="Times New Roman"/>
                      </a:endParaRPr>
                    </a:p>
                    <a:p>
                      <a:pPr marL="0" marR="0">
                        <a:spcBef>
                          <a:spcPts val="0"/>
                        </a:spcBef>
                        <a:spcAft>
                          <a:spcPts val="0"/>
                        </a:spcAft>
                      </a:pPr>
                      <a:r>
                        <a:rPr lang="en-US" sz="2400" b="1" dirty="0">
                          <a:latin typeface="Times New Roman"/>
                          <a:ea typeface="Times New Roman"/>
                          <a:cs typeface="Times New Roman"/>
                        </a:rPr>
                        <a:t>Generation</a:t>
                      </a:r>
                      <a:endParaRPr lang="en-US" sz="800" dirty="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dirty="0">
                          <a:latin typeface="Times New Roman"/>
                          <a:ea typeface="Times New Roman"/>
                          <a:cs typeface="Times New Roman"/>
                        </a:rPr>
                        <a:t>Second </a:t>
                      </a:r>
                      <a:endParaRPr lang="en-US" sz="800" dirty="0">
                        <a:latin typeface="Times New Roman"/>
                        <a:ea typeface="Times New Roman"/>
                        <a:cs typeface="Times New Roman"/>
                      </a:endParaRPr>
                    </a:p>
                    <a:p>
                      <a:pPr marL="0" marR="0">
                        <a:spcBef>
                          <a:spcPts val="0"/>
                        </a:spcBef>
                        <a:spcAft>
                          <a:spcPts val="0"/>
                        </a:spcAft>
                      </a:pPr>
                      <a:r>
                        <a:rPr lang="en-US" sz="2400" b="1" dirty="0">
                          <a:latin typeface="Times New Roman"/>
                          <a:ea typeface="Times New Roman"/>
                          <a:cs typeface="Times New Roman"/>
                        </a:rPr>
                        <a:t>Gen.</a:t>
                      </a:r>
                      <a:endParaRPr lang="en-US" sz="800" dirty="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a:latin typeface="Times New Roman"/>
                          <a:ea typeface="Times New Roman"/>
                          <a:cs typeface="Times New Roman"/>
                        </a:rPr>
                        <a:t>Third</a:t>
                      </a:r>
                      <a:endParaRPr lang="en-US" sz="800">
                        <a:latin typeface="Times New Roman"/>
                        <a:ea typeface="Times New Roman"/>
                        <a:cs typeface="Times New Roman"/>
                      </a:endParaRPr>
                    </a:p>
                    <a:p>
                      <a:pPr marL="0" marR="0">
                        <a:spcBef>
                          <a:spcPts val="0"/>
                        </a:spcBef>
                        <a:spcAft>
                          <a:spcPts val="0"/>
                        </a:spcAft>
                      </a:pPr>
                      <a:r>
                        <a:rPr lang="en-US" sz="2400" b="1">
                          <a:latin typeface="Times New Roman"/>
                          <a:ea typeface="Times New Roman"/>
                          <a:cs typeface="Times New Roman"/>
                        </a:rPr>
                        <a:t>Gen.</a:t>
                      </a:r>
                      <a:endParaRPr lang="en-US" sz="80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a:latin typeface="Times New Roman"/>
                          <a:ea typeface="Times New Roman"/>
                          <a:cs typeface="Times New Roman"/>
                        </a:rPr>
                        <a:t>Fourth Gen.</a:t>
                      </a:r>
                      <a:endParaRPr lang="en-US" sz="80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99622">
                <a:tc>
                  <a:txBody>
                    <a:bodyPr/>
                    <a:lstStyle/>
                    <a:p>
                      <a:pPr marL="0" marR="0">
                        <a:spcBef>
                          <a:spcPts val="0"/>
                        </a:spcBef>
                        <a:spcAft>
                          <a:spcPts val="0"/>
                        </a:spcAft>
                      </a:pPr>
                      <a:r>
                        <a:rPr lang="en-US" sz="2400" b="1" kern="0">
                          <a:latin typeface="Calibri"/>
                          <a:ea typeface="Times New Roman"/>
                          <a:cs typeface="Times New Roman"/>
                        </a:rPr>
                        <a:t>Technology</a:t>
                      </a:r>
                      <a:endParaRPr lang="en-US" sz="900" b="1" kern="0">
                        <a:latin typeface="Calibri"/>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dirty="0">
                          <a:latin typeface="Times New Roman"/>
                          <a:ea typeface="Times New Roman"/>
                          <a:cs typeface="Times New Roman"/>
                        </a:rPr>
                        <a:t>Vacuum Tubes</a:t>
                      </a:r>
                      <a:endParaRPr lang="en-US" sz="800" dirty="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dirty="0">
                          <a:latin typeface="Times New Roman"/>
                          <a:ea typeface="Times New Roman"/>
                          <a:cs typeface="Times New Roman"/>
                        </a:rPr>
                        <a:t>Transistors</a:t>
                      </a:r>
                      <a:endParaRPr lang="en-US" sz="800" dirty="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dirty="0">
                          <a:latin typeface="Times New Roman"/>
                          <a:ea typeface="Times New Roman"/>
                          <a:cs typeface="Times New Roman"/>
                        </a:rPr>
                        <a:t>Integrated Circuits (multiple transistors)</a:t>
                      </a:r>
                      <a:endParaRPr lang="en-US" sz="800" dirty="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a:latin typeface="Times New Roman"/>
                          <a:ea typeface="Times New Roman"/>
                          <a:cs typeface="Times New Roman"/>
                        </a:rPr>
                        <a:t>Microchips (millions of transistors)</a:t>
                      </a:r>
                      <a:endParaRPr lang="en-US" sz="80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3417">
                <a:tc>
                  <a:txBody>
                    <a:bodyPr/>
                    <a:lstStyle/>
                    <a:p>
                      <a:pPr marL="0" marR="0">
                        <a:spcBef>
                          <a:spcPts val="0"/>
                        </a:spcBef>
                        <a:spcAft>
                          <a:spcPts val="0"/>
                        </a:spcAft>
                      </a:pPr>
                      <a:r>
                        <a:rPr lang="en-US" sz="2400" b="1" kern="0">
                          <a:latin typeface="Calibri"/>
                          <a:ea typeface="Times New Roman"/>
                          <a:cs typeface="Times New Roman"/>
                        </a:rPr>
                        <a:t>Size</a:t>
                      </a:r>
                      <a:endParaRPr lang="en-US" sz="900" b="1" kern="0">
                        <a:latin typeface="Calibri"/>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a:latin typeface="Times New Roman"/>
                          <a:ea typeface="Times New Roman"/>
                          <a:cs typeface="Times New Roman"/>
                        </a:rPr>
                        <a:t>Filled Whole Buildings</a:t>
                      </a:r>
                      <a:endParaRPr lang="en-US" sz="80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dirty="0">
                          <a:latin typeface="Times New Roman"/>
                          <a:ea typeface="Times New Roman"/>
                          <a:cs typeface="Times New Roman"/>
                        </a:rPr>
                        <a:t>Filled half a room</a:t>
                      </a:r>
                      <a:endParaRPr lang="en-US" sz="800" dirty="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dirty="0">
                          <a:latin typeface="Times New Roman"/>
                          <a:ea typeface="Times New Roman"/>
                          <a:cs typeface="Times New Roman"/>
                        </a:rPr>
                        <a:t>Smaller</a:t>
                      </a:r>
                      <a:endParaRPr lang="en-US" sz="800" dirty="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dirty="0">
                          <a:latin typeface="Times New Roman"/>
                          <a:ea typeface="Times New Roman"/>
                          <a:cs typeface="Times New Roman"/>
                        </a:rPr>
                        <a:t>Tiny - Palm Pilot is as powerful as old building sized computer</a:t>
                      </a:r>
                      <a:endParaRPr lang="en-US" sz="800" dirty="0">
                        <a:latin typeface="Times New Roman"/>
                        <a:ea typeface="Times New Roman"/>
                        <a:cs typeface="Times New Roman"/>
                      </a:endParaRPr>
                    </a:p>
                  </a:txBody>
                  <a:tcPr marL="43543" marR="43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685800" y="1219200"/>
            <a:ext cx="7772400" cy="1143000"/>
          </a:xfrm>
          <a:prstGeom prst="rect">
            <a:avLst/>
          </a:prstGeom>
          <a:noFill/>
          <a:ln w="9525">
            <a:noFill/>
            <a:miter lim="800000"/>
            <a:headEnd/>
            <a:tailEnd/>
          </a:ln>
          <a:effectLst/>
        </p:spPr>
        <p:txBody>
          <a:bodyPr anchor="ctr"/>
          <a:lstStyle/>
          <a:p>
            <a:pPr algn="ctr"/>
            <a:r>
              <a:rPr lang="en-US" sz="4000" u="sng">
                <a:solidFill>
                  <a:srgbClr val="003399"/>
                </a:solidFill>
              </a:rPr>
              <a:t>Introduction To Computers</a:t>
            </a:r>
          </a:p>
        </p:txBody>
      </p:sp>
      <p:sp>
        <p:nvSpPr>
          <p:cNvPr id="61444" name="Rectangle 4"/>
          <p:cNvSpPr>
            <a:spLocks noChangeArrowheads="1"/>
          </p:cNvSpPr>
          <p:nvPr/>
        </p:nvSpPr>
        <p:spPr bwMode="auto">
          <a:xfrm>
            <a:off x="381000" y="2514600"/>
            <a:ext cx="8382000" cy="762000"/>
          </a:xfrm>
          <a:prstGeom prst="rect">
            <a:avLst/>
          </a:prstGeom>
          <a:noFill/>
          <a:ln w="9525">
            <a:noFill/>
            <a:miter lim="800000"/>
            <a:headEnd/>
            <a:tailEnd/>
          </a:ln>
          <a:effectLst/>
        </p:spPr>
        <p:txBody>
          <a:bodyPr/>
          <a:lstStyle/>
          <a:p>
            <a:pPr marL="342900" indent="-342900" algn="r">
              <a:spcBef>
                <a:spcPct val="20000"/>
              </a:spcBef>
            </a:pPr>
            <a:r>
              <a:rPr lang="en-US" sz="3200">
                <a:latin typeface="Times New Roman" pitchFamily="18" charset="0"/>
              </a:rPr>
              <a:t>Some Pictures…..</a:t>
            </a:r>
          </a:p>
          <a:p>
            <a:pPr marL="342900" indent="-342900" algn="ctr">
              <a:spcBef>
                <a:spcPct val="20000"/>
              </a:spcBef>
              <a:buFontTx/>
              <a:buChar char="•"/>
            </a:pPr>
            <a:endParaRPr lang="en-US" sz="3200">
              <a:latin typeface="Times New Roman" pitchFamily="18" charset="0"/>
            </a:endParaRPr>
          </a:p>
          <a:p>
            <a:pPr marL="1143000" lvl="2" indent="-228600">
              <a:spcBef>
                <a:spcPct val="20000"/>
              </a:spcBef>
              <a:buFontTx/>
              <a:buChar char="•"/>
            </a:pPr>
            <a:endParaRPr lang="en-US" sz="2400"/>
          </a:p>
          <a:p>
            <a:pPr marL="1143000" lvl="2" indent="-228600">
              <a:spcBef>
                <a:spcPct val="20000"/>
              </a:spcBef>
            </a:pPr>
            <a:endParaRPr lang="en-US" sz="2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ChangeArrowheads="1"/>
          </p:cNvSpPr>
          <p:nvPr/>
        </p:nvSpPr>
        <p:spPr bwMode="auto">
          <a:xfrm>
            <a:off x="228600" y="990600"/>
            <a:ext cx="8458200" cy="1006475"/>
          </a:xfrm>
          <a:prstGeom prst="rect">
            <a:avLst/>
          </a:prstGeom>
          <a:noFill/>
          <a:ln w="9525">
            <a:noFill/>
            <a:miter lim="800000"/>
            <a:headEnd/>
            <a:tailEnd/>
          </a:ln>
          <a:effectLst/>
        </p:spPr>
        <p:txBody>
          <a:bodyPr>
            <a:spAutoFit/>
          </a:bodyPr>
          <a:lstStyle/>
          <a:p>
            <a:r>
              <a:rPr lang="en-US" sz="2000"/>
              <a:t> </a:t>
            </a:r>
            <a:r>
              <a:rPr lang="en-US" sz="2400"/>
              <a:t>Generation 1 : </a:t>
            </a:r>
            <a:r>
              <a:rPr lang="en-US"/>
              <a:t>ENIAC </a:t>
            </a:r>
          </a:p>
          <a:p>
            <a:r>
              <a:rPr lang="en-US"/>
              <a:t>The ENIAC (Electronic Numerical Integrator and Computer) was unveiled in 1946: the first all-electronic, general-purpose digital computer</a:t>
            </a:r>
          </a:p>
        </p:txBody>
      </p:sp>
      <p:sp>
        <p:nvSpPr>
          <p:cNvPr id="62468" name="Rectangle 4"/>
          <p:cNvSpPr>
            <a:spLocks noChangeArrowheads="1"/>
          </p:cNvSpPr>
          <p:nvPr/>
        </p:nvSpPr>
        <p:spPr bwMode="auto">
          <a:xfrm>
            <a:off x="685800" y="3246438"/>
            <a:ext cx="7620000" cy="731837"/>
          </a:xfrm>
          <a:prstGeom prst="rect">
            <a:avLst/>
          </a:prstGeom>
          <a:noFill/>
          <a:ln w="9525">
            <a:noFill/>
            <a:miter lim="800000"/>
            <a:headEnd/>
            <a:tailEnd/>
          </a:ln>
          <a:effectLst/>
        </p:spPr>
        <p:txBody>
          <a:bodyPr>
            <a:spAutoFit/>
          </a:bodyPr>
          <a:lstStyle/>
          <a:p>
            <a:endParaRPr lang="en-US" sz="2400"/>
          </a:p>
          <a:p>
            <a:endParaRPr lang="en-US">
              <a:solidFill>
                <a:schemeClr val="tx2"/>
              </a:solidFill>
            </a:endParaRPr>
          </a:p>
        </p:txBody>
      </p:sp>
      <p:pic>
        <p:nvPicPr>
          <p:cNvPr id="62470" name="Picture 6"/>
          <p:cNvPicPr>
            <a:picLocks noGrp="1" noChangeAspect="1" noChangeArrowheads="1"/>
          </p:cNvPicPr>
          <p:nvPr>
            <p:ph type="ctrTitle"/>
          </p:nvPr>
        </p:nvPicPr>
        <p:blipFill>
          <a:blip r:embed="rId2"/>
          <a:srcRect/>
          <a:stretch>
            <a:fillRect/>
          </a:stretch>
        </p:blipFill>
        <p:spPr>
          <a:xfrm>
            <a:off x="1295400" y="2438400"/>
            <a:ext cx="2135188" cy="1295400"/>
          </a:xfrm>
          <a:noFill/>
          <a:ln/>
        </p:spPr>
      </p:pic>
      <p:pic>
        <p:nvPicPr>
          <p:cNvPr id="62471" name="Picture 7"/>
          <p:cNvPicPr>
            <a:picLocks noChangeAspect="1" noChangeArrowheads="1"/>
          </p:cNvPicPr>
          <p:nvPr/>
        </p:nvPicPr>
        <p:blipFill>
          <a:blip r:embed="rId3"/>
          <a:srcRect/>
          <a:stretch>
            <a:fillRect/>
          </a:stretch>
        </p:blipFill>
        <p:spPr bwMode="auto">
          <a:xfrm>
            <a:off x="990600" y="3962400"/>
            <a:ext cx="2778125" cy="1804988"/>
          </a:xfrm>
          <a:prstGeom prst="rect">
            <a:avLst/>
          </a:prstGeom>
          <a:noFill/>
        </p:spPr>
      </p:pic>
      <p:pic>
        <p:nvPicPr>
          <p:cNvPr id="62472" name="Picture 8"/>
          <p:cNvPicPr>
            <a:picLocks noChangeAspect="1" noChangeArrowheads="1"/>
          </p:cNvPicPr>
          <p:nvPr/>
        </p:nvPicPr>
        <p:blipFill>
          <a:blip r:embed="rId4"/>
          <a:srcRect/>
          <a:stretch>
            <a:fillRect/>
          </a:stretch>
        </p:blipFill>
        <p:spPr bwMode="auto">
          <a:xfrm>
            <a:off x="4724400" y="2895600"/>
            <a:ext cx="3276600" cy="250348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ea typeface="Calibri"/>
                <a:cs typeface="Calibri"/>
              </a:rPr>
              <a:t>C</a:t>
            </a:r>
            <a:r>
              <a:rPr lang="en-IN" b="1" spc="5" dirty="0">
                <a:ea typeface="Calibri"/>
                <a:cs typeface="Calibri"/>
              </a:rPr>
              <a:t>ou</a:t>
            </a:r>
            <a:r>
              <a:rPr lang="en-IN" b="1" spc="-5" dirty="0">
                <a:ea typeface="Calibri"/>
                <a:cs typeface="Calibri"/>
              </a:rPr>
              <a:t>r</a:t>
            </a:r>
            <a:r>
              <a:rPr lang="en-IN" b="1" dirty="0">
                <a:ea typeface="Calibri"/>
                <a:cs typeface="Calibri"/>
              </a:rPr>
              <a:t>se</a:t>
            </a:r>
            <a:r>
              <a:rPr lang="en-IN" b="1" spc="-10" dirty="0">
                <a:ea typeface="Calibri"/>
                <a:cs typeface="Calibri"/>
              </a:rPr>
              <a:t> </a:t>
            </a:r>
            <a:r>
              <a:rPr lang="en-IN" b="1" spc="5" dirty="0" smtClean="0">
                <a:ea typeface="Calibri"/>
                <a:cs typeface="Calibri"/>
              </a:rPr>
              <a:t>O</a:t>
            </a:r>
            <a:r>
              <a:rPr lang="en-IN" b="1" spc="-10" dirty="0" smtClean="0">
                <a:ea typeface="Calibri"/>
                <a:cs typeface="Calibri"/>
              </a:rPr>
              <a:t>utc</a:t>
            </a:r>
            <a:r>
              <a:rPr lang="en-IN" b="1" dirty="0" smtClean="0">
                <a:ea typeface="Calibri"/>
                <a:cs typeface="Calibri"/>
              </a:rPr>
              <a:t>om</a:t>
            </a:r>
            <a:r>
              <a:rPr lang="en-IN" b="1" spc="-5" dirty="0" smtClean="0">
                <a:ea typeface="Calibri"/>
                <a:cs typeface="Calibri"/>
              </a:rPr>
              <a:t>e</a:t>
            </a:r>
            <a:r>
              <a:rPr lang="en-IN" b="1" dirty="0" smtClean="0">
                <a:ea typeface="Calibri"/>
                <a:cs typeface="Calibri"/>
              </a:rPr>
              <a:t>s</a:t>
            </a:r>
            <a:endParaRPr lang="en-US" dirty="0"/>
          </a:p>
        </p:txBody>
      </p:sp>
      <p:graphicFrame>
        <p:nvGraphicFramePr>
          <p:cNvPr id="4" name="Table 3"/>
          <p:cNvGraphicFramePr>
            <a:graphicFrameLocks noGrp="1"/>
          </p:cNvGraphicFramePr>
          <p:nvPr/>
        </p:nvGraphicFramePr>
        <p:xfrm>
          <a:off x="533400" y="2133600"/>
          <a:ext cx="7772400" cy="4052915"/>
        </p:xfrm>
        <a:graphic>
          <a:graphicData uri="http://schemas.openxmlformats.org/drawingml/2006/table">
            <a:tbl>
              <a:tblPr>
                <a:tableStyleId>{C083E6E3-FA7D-4D7B-A595-EF9225AFEA82}</a:tableStyleId>
              </a:tblPr>
              <a:tblGrid>
                <a:gridCol w="638906"/>
                <a:gridCol w="7133494"/>
              </a:tblGrid>
              <a:tr h="601641">
                <a:tc gridSpan="2">
                  <a:txBody>
                    <a:bodyPr/>
                    <a:lstStyle/>
                    <a:p>
                      <a:pPr marL="0" marR="0" algn="l">
                        <a:lnSpc>
                          <a:spcPts val="1445"/>
                        </a:lnSpc>
                        <a:spcBef>
                          <a:spcPts val="55"/>
                        </a:spcBef>
                        <a:spcAft>
                          <a:spcPts val="800"/>
                        </a:spcAft>
                      </a:pPr>
                      <a:r>
                        <a:rPr lang="en-IN" sz="1800" spc="-45" dirty="0" smtClean="0"/>
                        <a:t>A</a:t>
                      </a:r>
                      <a:r>
                        <a:rPr lang="en-IN" sz="1800" dirty="0" smtClean="0"/>
                        <a:t>t</a:t>
                      </a:r>
                      <a:r>
                        <a:rPr lang="en-IN" sz="1800" spc="10" dirty="0" smtClean="0"/>
                        <a:t> </a:t>
                      </a:r>
                      <a:r>
                        <a:rPr lang="en-IN" sz="1800" spc="-10" dirty="0"/>
                        <a:t>th</a:t>
                      </a:r>
                      <a:r>
                        <a:rPr lang="en-IN" sz="1800" dirty="0"/>
                        <a:t>e </a:t>
                      </a:r>
                      <a:r>
                        <a:rPr lang="en-IN" sz="1800" spc="-5" dirty="0"/>
                        <a:t>e</a:t>
                      </a:r>
                      <a:r>
                        <a:rPr lang="en-IN" sz="1800" spc="5" dirty="0"/>
                        <a:t>n</a:t>
                      </a:r>
                      <a:r>
                        <a:rPr lang="en-IN" sz="1800" dirty="0"/>
                        <a:t>d</a:t>
                      </a:r>
                      <a:r>
                        <a:rPr lang="en-IN" sz="1800" spc="5" dirty="0"/>
                        <a:t> </a:t>
                      </a:r>
                      <a:r>
                        <a:rPr lang="en-IN" sz="1800" dirty="0"/>
                        <a:t>of t</a:t>
                      </a:r>
                      <a:r>
                        <a:rPr lang="en-IN" sz="1800" spc="5" dirty="0"/>
                        <a:t>h</a:t>
                      </a:r>
                      <a:r>
                        <a:rPr lang="en-IN" sz="1800" dirty="0"/>
                        <a:t>e</a:t>
                      </a:r>
                      <a:r>
                        <a:rPr lang="en-IN" sz="1800" spc="-10" dirty="0"/>
                        <a:t> </a:t>
                      </a:r>
                      <a:r>
                        <a:rPr lang="en-IN" sz="1800" dirty="0"/>
                        <a:t>C</a:t>
                      </a:r>
                      <a:r>
                        <a:rPr lang="en-IN" sz="1800" spc="5" dirty="0"/>
                        <a:t>o</a:t>
                      </a:r>
                      <a:r>
                        <a:rPr lang="en-IN" sz="1800" spc="-10" dirty="0"/>
                        <a:t>u</a:t>
                      </a:r>
                      <a:r>
                        <a:rPr lang="en-IN" sz="1800" spc="-5" dirty="0"/>
                        <a:t>r</a:t>
                      </a:r>
                      <a:r>
                        <a:rPr lang="en-IN" sz="1800" dirty="0"/>
                        <a:t>se,</a:t>
                      </a:r>
                      <a:r>
                        <a:rPr lang="en-IN" sz="1800" spc="5" dirty="0"/>
                        <a:t> </a:t>
                      </a:r>
                      <a:r>
                        <a:rPr lang="en-IN" sz="1800" spc="-10" dirty="0"/>
                        <a:t>t</a:t>
                      </a:r>
                      <a:r>
                        <a:rPr lang="en-IN" sz="1800" spc="5" dirty="0"/>
                        <a:t>h</a:t>
                      </a:r>
                      <a:r>
                        <a:rPr lang="en-IN" sz="1800" dirty="0"/>
                        <a:t>e</a:t>
                      </a:r>
                      <a:r>
                        <a:rPr lang="en-IN" sz="1800" spc="-10" dirty="0"/>
                        <a:t> </a:t>
                      </a:r>
                      <a:r>
                        <a:rPr lang="en-IN" sz="1800" dirty="0"/>
                        <a:t>St</a:t>
                      </a:r>
                      <a:r>
                        <a:rPr lang="en-IN" sz="1800" spc="5" dirty="0"/>
                        <a:t>ud</a:t>
                      </a:r>
                      <a:r>
                        <a:rPr lang="en-IN" sz="1800" spc="-5" dirty="0"/>
                        <a:t>e</a:t>
                      </a:r>
                      <a:r>
                        <a:rPr lang="en-IN" sz="1800" spc="-10" dirty="0"/>
                        <a:t>n</a:t>
                      </a:r>
                      <a:r>
                        <a:rPr lang="en-IN" sz="1800" dirty="0"/>
                        <a:t>t</a:t>
                      </a:r>
                      <a:r>
                        <a:rPr lang="en-IN" sz="1800" spc="-5" dirty="0"/>
                        <a:t> </a:t>
                      </a:r>
                      <a:r>
                        <a:rPr lang="en-IN" sz="1800" spc="5" dirty="0"/>
                        <a:t>w</a:t>
                      </a:r>
                      <a:r>
                        <a:rPr lang="en-IN" sz="1800" spc="-5" dirty="0"/>
                        <a:t>i</a:t>
                      </a:r>
                      <a:r>
                        <a:rPr lang="en-IN" sz="1800" spc="5" dirty="0"/>
                        <a:t>l</a:t>
                      </a:r>
                      <a:r>
                        <a:rPr lang="en-IN" sz="1800" dirty="0"/>
                        <a:t>l</a:t>
                      </a:r>
                      <a:r>
                        <a:rPr lang="en-IN" sz="1800" spc="-5" dirty="0"/>
                        <a:t> </a:t>
                      </a:r>
                      <a:r>
                        <a:rPr lang="en-IN" sz="1800" spc="5" dirty="0"/>
                        <a:t>b</a:t>
                      </a:r>
                      <a:r>
                        <a:rPr lang="en-IN" sz="1800" dirty="0"/>
                        <a:t>e </a:t>
                      </a:r>
                      <a:r>
                        <a:rPr lang="en-IN" sz="1800" spc="-5" dirty="0"/>
                        <a:t>a</a:t>
                      </a:r>
                      <a:r>
                        <a:rPr lang="en-IN" sz="1800" spc="5" dirty="0"/>
                        <a:t>bl</a:t>
                      </a:r>
                      <a:r>
                        <a:rPr lang="en-IN" sz="1800" dirty="0"/>
                        <a:t>e</a:t>
                      </a:r>
                      <a:r>
                        <a:rPr lang="en-IN" sz="1800" spc="-10" dirty="0"/>
                        <a:t> t</a:t>
                      </a:r>
                      <a:r>
                        <a:rPr lang="en-IN" sz="1800" dirty="0"/>
                        <a:t>o:</a:t>
                      </a:r>
                      <a:endParaRPr lang="en-US" sz="1800" dirty="0">
                        <a:latin typeface="Calibri"/>
                        <a:ea typeface="Calibri"/>
                        <a:cs typeface="Times New Roman"/>
                      </a:endParaRPr>
                    </a:p>
                  </a:txBody>
                  <a:tcPr marL="0" marR="0" marT="0" marB="0" anchor="ctr" anchorCtr="1"/>
                </a:tc>
                <a:tc hMerge="1">
                  <a:txBody>
                    <a:bodyPr/>
                    <a:lstStyle/>
                    <a:p>
                      <a:endParaRPr lang="en-US"/>
                    </a:p>
                  </a:txBody>
                  <a:tcPr/>
                </a:tc>
              </a:tr>
              <a:tr h="684871">
                <a:tc>
                  <a:txBody>
                    <a:bodyPr/>
                    <a:lstStyle/>
                    <a:p>
                      <a:pPr marL="0" marR="0" algn="ctr">
                        <a:lnSpc>
                          <a:spcPts val="1455"/>
                        </a:lnSpc>
                        <a:spcBef>
                          <a:spcPts val="0"/>
                        </a:spcBef>
                        <a:spcAft>
                          <a:spcPts val="800"/>
                        </a:spcAft>
                      </a:pPr>
                      <a:r>
                        <a:rPr lang="en-IN" sz="1800" spc="-10"/>
                        <a:t>C</a:t>
                      </a:r>
                      <a:r>
                        <a:rPr lang="en-IN" sz="1800" spc="5"/>
                        <a:t>O</a:t>
                      </a:r>
                      <a:r>
                        <a:rPr lang="en-IN" sz="1800"/>
                        <a:t>1</a:t>
                      </a:r>
                      <a:endParaRPr lang="en-US" sz="1800">
                        <a:latin typeface="Calibri"/>
                        <a:ea typeface="Calibri"/>
                        <a:cs typeface="Times New Roman"/>
                      </a:endParaRPr>
                    </a:p>
                  </a:txBody>
                  <a:tcPr marL="0" marR="0" marT="0" marB="0"/>
                </a:tc>
                <a:tc>
                  <a:txBody>
                    <a:bodyPr/>
                    <a:lstStyle/>
                    <a:p>
                      <a:pPr marL="63500" marR="123825" algn="just">
                        <a:lnSpc>
                          <a:spcPts val="1335"/>
                        </a:lnSpc>
                        <a:spcBef>
                          <a:spcPts val="0"/>
                        </a:spcBef>
                        <a:spcAft>
                          <a:spcPts val="800"/>
                        </a:spcAft>
                      </a:pPr>
                      <a:r>
                        <a:rPr lang="en-IN" sz="1800" dirty="0"/>
                        <a:t>Understand the digital computer fundamentals  and its basic operations</a:t>
                      </a:r>
                      <a:endParaRPr lang="en-US" sz="1800" dirty="0">
                        <a:latin typeface="Calibri"/>
                        <a:ea typeface="Calibri"/>
                        <a:cs typeface="Times New Roman"/>
                      </a:endParaRPr>
                    </a:p>
                  </a:txBody>
                  <a:tcPr marL="0" marR="0" marT="0" marB="0"/>
                </a:tc>
              </a:tr>
              <a:tr h="684871">
                <a:tc>
                  <a:txBody>
                    <a:bodyPr/>
                    <a:lstStyle/>
                    <a:p>
                      <a:pPr marL="0" marR="0" algn="ctr">
                        <a:lnSpc>
                          <a:spcPts val="1455"/>
                        </a:lnSpc>
                        <a:spcBef>
                          <a:spcPts val="0"/>
                        </a:spcBef>
                        <a:spcAft>
                          <a:spcPts val="800"/>
                        </a:spcAft>
                      </a:pPr>
                      <a:r>
                        <a:rPr lang="en-IN" sz="1800" spc="-10"/>
                        <a:t>C</a:t>
                      </a:r>
                      <a:r>
                        <a:rPr lang="en-IN" sz="1800" spc="5"/>
                        <a:t>O</a:t>
                      </a:r>
                      <a:r>
                        <a:rPr lang="en-IN" sz="1800"/>
                        <a:t>2</a:t>
                      </a:r>
                      <a:endParaRPr lang="en-US" sz="1800">
                        <a:latin typeface="Calibri"/>
                        <a:ea typeface="Calibri"/>
                        <a:cs typeface="Times New Roman"/>
                      </a:endParaRPr>
                    </a:p>
                  </a:txBody>
                  <a:tcPr marL="0" marR="0" marT="0" marB="0"/>
                </a:tc>
                <a:tc>
                  <a:txBody>
                    <a:bodyPr/>
                    <a:lstStyle/>
                    <a:p>
                      <a:pPr marL="63500" marR="123825" algn="just">
                        <a:lnSpc>
                          <a:spcPts val="1320"/>
                        </a:lnSpc>
                        <a:spcBef>
                          <a:spcPts val="0"/>
                        </a:spcBef>
                        <a:spcAft>
                          <a:spcPts val="800"/>
                        </a:spcAft>
                      </a:pPr>
                      <a:r>
                        <a:rPr lang="en-IN" sz="1800" dirty="0"/>
                        <a:t>Analyze the importance of algorithmic problem solving with examples</a:t>
                      </a:r>
                      <a:endParaRPr lang="en-US" sz="1800" dirty="0">
                        <a:latin typeface="Calibri"/>
                        <a:ea typeface="Calibri"/>
                        <a:cs typeface="Times New Roman"/>
                      </a:endParaRPr>
                    </a:p>
                  </a:txBody>
                  <a:tcPr marL="0" marR="0" marT="0" marB="0"/>
                </a:tc>
              </a:tr>
              <a:tr h="394322">
                <a:tc>
                  <a:txBody>
                    <a:bodyPr/>
                    <a:lstStyle/>
                    <a:p>
                      <a:pPr marL="0" marR="0" algn="ctr">
                        <a:lnSpc>
                          <a:spcPts val="1455"/>
                        </a:lnSpc>
                        <a:spcBef>
                          <a:spcPts val="0"/>
                        </a:spcBef>
                        <a:spcAft>
                          <a:spcPts val="800"/>
                        </a:spcAft>
                      </a:pPr>
                      <a:r>
                        <a:rPr lang="en-IN" sz="1800" spc="-10"/>
                        <a:t>C</a:t>
                      </a:r>
                      <a:r>
                        <a:rPr lang="en-IN" sz="1800" spc="5"/>
                        <a:t>O</a:t>
                      </a:r>
                      <a:r>
                        <a:rPr lang="en-IN" sz="1800"/>
                        <a:t>3</a:t>
                      </a:r>
                      <a:endParaRPr lang="en-US" sz="1800">
                        <a:latin typeface="Calibri"/>
                        <a:ea typeface="Calibri"/>
                        <a:cs typeface="Times New Roman"/>
                      </a:endParaRPr>
                    </a:p>
                  </a:txBody>
                  <a:tcPr marL="0" marR="0" marT="0" marB="0"/>
                </a:tc>
                <a:tc>
                  <a:txBody>
                    <a:bodyPr/>
                    <a:lstStyle/>
                    <a:p>
                      <a:pPr marL="63500" marR="123825" algn="just">
                        <a:lnSpc>
                          <a:spcPts val="1320"/>
                        </a:lnSpc>
                        <a:spcBef>
                          <a:spcPts val="0"/>
                        </a:spcBef>
                        <a:spcAft>
                          <a:spcPts val="800"/>
                        </a:spcAft>
                      </a:pPr>
                      <a:r>
                        <a:rPr lang="en-IN" sz="1800" dirty="0"/>
                        <a:t>Learn essential programming control structures </a:t>
                      </a:r>
                      <a:endParaRPr lang="en-US" sz="1800" dirty="0">
                        <a:latin typeface="Calibri"/>
                        <a:ea typeface="Calibri"/>
                        <a:cs typeface="Times New Roman"/>
                      </a:endParaRPr>
                    </a:p>
                  </a:txBody>
                  <a:tcPr marL="0" marR="0" marT="0" marB="0"/>
                </a:tc>
              </a:tr>
              <a:tr h="684871">
                <a:tc>
                  <a:txBody>
                    <a:bodyPr/>
                    <a:lstStyle/>
                    <a:p>
                      <a:pPr marL="0" marR="0" algn="ctr">
                        <a:lnSpc>
                          <a:spcPts val="1455"/>
                        </a:lnSpc>
                        <a:spcBef>
                          <a:spcPts val="0"/>
                        </a:spcBef>
                        <a:spcAft>
                          <a:spcPts val="800"/>
                        </a:spcAft>
                      </a:pPr>
                      <a:r>
                        <a:rPr lang="en-IN" sz="1800" spc="-10"/>
                        <a:t>C</a:t>
                      </a:r>
                      <a:r>
                        <a:rPr lang="en-IN" sz="1800" spc="5"/>
                        <a:t>O</a:t>
                      </a:r>
                      <a:r>
                        <a:rPr lang="en-IN" sz="1800"/>
                        <a:t>4</a:t>
                      </a:r>
                      <a:endParaRPr lang="en-US" sz="1800">
                        <a:latin typeface="Calibri"/>
                        <a:ea typeface="Calibri"/>
                        <a:cs typeface="Times New Roman"/>
                      </a:endParaRPr>
                    </a:p>
                  </a:txBody>
                  <a:tcPr marL="0" marR="0" marT="0" marB="0"/>
                </a:tc>
                <a:tc>
                  <a:txBody>
                    <a:bodyPr/>
                    <a:lstStyle/>
                    <a:p>
                      <a:pPr marL="63500" marR="123825" algn="just">
                        <a:lnSpc>
                          <a:spcPts val="1320"/>
                        </a:lnSpc>
                        <a:spcBef>
                          <a:spcPts val="0"/>
                        </a:spcBef>
                        <a:spcAft>
                          <a:spcPts val="800"/>
                        </a:spcAft>
                      </a:pPr>
                      <a:r>
                        <a:rPr lang="en-IN" sz="1800" dirty="0"/>
                        <a:t>Apply factoring methods and data structures to a variety of software applications</a:t>
                      </a:r>
                      <a:endParaRPr lang="en-US" sz="1800" dirty="0">
                        <a:latin typeface="Calibri"/>
                        <a:ea typeface="Calibri"/>
                        <a:cs typeface="Times New Roman"/>
                      </a:endParaRPr>
                    </a:p>
                  </a:txBody>
                  <a:tcPr marL="0" marR="0" marT="0" marB="0"/>
                </a:tc>
              </a:tr>
              <a:tr h="474417">
                <a:tc>
                  <a:txBody>
                    <a:bodyPr/>
                    <a:lstStyle/>
                    <a:p>
                      <a:pPr marL="0" marR="0" algn="ctr">
                        <a:lnSpc>
                          <a:spcPts val="1455"/>
                        </a:lnSpc>
                        <a:spcBef>
                          <a:spcPts val="0"/>
                        </a:spcBef>
                        <a:spcAft>
                          <a:spcPts val="800"/>
                        </a:spcAft>
                      </a:pPr>
                      <a:r>
                        <a:rPr lang="en-IN" sz="1800" spc="-10"/>
                        <a:t>C</a:t>
                      </a:r>
                      <a:r>
                        <a:rPr lang="en-IN" sz="1800" spc="5"/>
                        <a:t>O</a:t>
                      </a:r>
                      <a:r>
                        <a:rPr lang="en-IN" sz="1800"/>
                        <a:t>5</a:t>
                      </a:r>
                      <a:endParaRPr lang="en-US" sz="1800">
                        <a:latin typeface="Calibri"/>
                        <a:ea typeface="Calibri"/>
                        <a:cs typeface="Times New Roman"/>
                      </a:endParaRPr>
                    </a:p>
                  </a:txBody>
                  <a:tcPr marL="0" marR="0" marT="0" marB="0"/>
                </a:tc>
                <a:tc>
                  <a:txBody>
                    <a:bodyPr/>
                    <a:lstStyle/>
                    <a:p>
                      <a:pPr marL="63500" marR="123825" algn="just">
                        <a:lnSpc>
                          <a:spcPts val="1320"/>
                        </a:lnSpc>
                        <a:spcBef>
                          <a:spcPts val="0"/>
                        </a:spcBef>
                        <a:spcAft>
                          <a:spcPts val="800"/>
                        </a:spcAft>
                      </a:pPr>
                      <a:r>
                        <a:rPr lang="en-IN" sz="1800" dirty="0"/>
                        <a:t>Understand certain basic operations on essential data structures</a:t>
                      </a:r>
                      <a:endParaRPr lang="en-US" sz="1800" dirty="0">
                        <a:latin typeface="Calibri"/>
                        <a:ea typeface="Calibri"/>
                        <a:cs typeface="Times New Roman"/>
                      </a:endParaRPr>
                    </a:p>
                  </a:txBody>
                  <a:tcPr marL="0" marR="0" marT="0" marB="0"/>
                </a:tc>
              </a:tr>
              <a:tr h="527922">
                <a:tc>
                  <a:txBody>
                    <a:bodyPr/>
                    <a:lstStyle/>
                    <a:p>
                      <a:pPr marL="0" marR="0" algn="ctr">
                        <a:lnSpc>
                          <a:spcPts val="1455"/>
                        </a:lnSpc>
                        <a:spcBef>
                          <a:spcPts val="0"/>
                        </a:spcBef>
                        <a:spcAft>
                          <a:spcPts val="800"/>
                        </a:spcAft>
                      </a:pPr>
                      <a:r>
                        <a:rPr lang="en-IN" sz="1800" spc="-10"/>
                        <a:t>C</a:t>
                      </a:r>
                      <a:r>
                        <a:rPr lang="en-IN" sz="1800" spc="5"/>
                        <a:t>O</a:t>
                      </a:r>
                      <a:r>
                        <a:rPr lang="en-IN" sz="1800"/>
                        <a:t>6</a:t>
                      </a:r>
                      <a:endParaRPr lang="en-US" sz="1800">
                        <a:latin typeface="Calibri"/>
                        <a:ea typeface="Calibri"/>
                        <a:cs typeface="Times New Roman"/>
                      </a:endParaRPr>
                    </a:p>
                  </a:txBody>
                  <a:tcPr marL="0" marR="0" marT="0" marB="0"/>
                </a:tc>
                <a:tc>
                  <a:txBody>
                    <a:bodyPr/>
                    <a:lstStyle/>
                    <a:p>
                      <a:pPr marL="64135" marR="123825" algn="just">
                        <a:lnSpc>
                          <a:spcPct val="115000"/>
                        </a:lnSpc>
                        <a:spcBef>
                          <a:spcPts val="0"/>
                        </a:spcBef>
                        <a:spcAft>
                          <a:spcPts val="800"/>
                        </a:spcAft>
                      </a:pPr>
                      <a:r>
                        <a:rPr lang="en-IN" sz="1800" dirty="0"/>
                        <a:t>Use complex data types to model the real-world problems</a:t>
                      </a:r>
                      <a:endParaRPr lang="en-US" sz="1800" dirty="0">
                        <a:latin typeface="Calibri"/>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p:cNvSpPr>
            <a:spLocks noChangeArrowheads="1"/>
          </p:cNvSpPr>
          <p:nvPr/>
        </p:nvSpPr>
        <p:spPr bwMode="auto">
          <a:xfrm>
            <a:off x="685800" y="3246438"/>
            <a:ext cx="7620000" cy="731837"/>
          </a:xfrm>
          <a:prstGeom prst="rect">
            <a:avLst/>
          </a:prstGeom>
          <a:noFill/>
          <a:ln w="9525">
            <a:noFill/>
            <a:miter lim="800000"/>
            <a:headEnd/>
            <a:tailEnd/>
          </a:ln>
          <a:effectLst/>
        </p:spPr>
        <p:txBody>
          <a:bodyPr>
            <a:spAutoFit/>
          </a:bodyPr>
          <a:lstStyle/>
          <a:p>
            <a:endParaRPr lang="en-US" sz="2400"/>
          </a:p>
          <a:p>
            <a:endParaRPr lang="en-US">
              <a:solidFill>
                <a:schemeClr val="tx2"/>
              </a:solidFill>
            </a:endParaRPr>
          </a:p>
        </p:txBody>
      </p:sp>
      <p:sp>
        <p:nvSpPr>
          <p:cNvPr id="69640" name="Rectangle 8"/>
          <p:cNvSpPr>
            <a:spLocks noGrp="1" noChangeArrowheads="1"/>
          </p:cNvSpPr>
          <p:nvPr>
            <p:ph type="ctrTitle"/>
          </p:nvPr>
        </p:nvSpPr>
        <p:spPr>
          <a:xfrm>
            <a:off x="533400" y="990600"/>
            <a:ext cx="7924800" cy="2819400"/>
          </a:xfrm>
        </p:spPr>
        <p:txBody>
          <a:bodyPr/>
          <a:lstStyle/>
          <a:p>
            <a:pPr algn="l"/>
            <a:r>
              <a:rPr lang="en-US" sz="2000"/>
              <a:t/>
            </a:r>
            <a:br>
              <a:rPr lang="en-US" sz="2000"/>
            </a:br>
            <a:r>
              <a:rPr lang="en-US" sz="2000"/>
              <a:t>The use of binary</a:t>
            </a:r>
            <a:br>
              <a:rPr lang="en-US" sz="2000"/>
            </a:br>
            <a:r>
              <a:rPr lang="en-US" sz="2000"/>
              <a:t>In the 30s </a:t>
            </a:r>
            <a:r>
              <a:rPr lang="en-US" sz="2000">
                <a:solidFill>
                  <a:srgbClr val="FF0000"/>
                </a:solidFill>
              </a:rPr>
              <a:t>Claude Shannon</a:t>
            </a:r>
            <a:r>
              <a:rPr lang="en-US" sz="2000"/>
              <a:t> (the father of “information theory”) had proposed that the use of </a:t>
            </a:r>
            <a:r>
              <a:rPr lang="en-US" sz="2000">
                <a:solidFill>
                  <a:srgbClr val="FF0000"/>
                </a:solidFill>
              </a:rPr>
              <a:t>binary arithmetic</a:t>
            </a:r>
            <a:r>
              <a:rPr lang="en-US" sz="2000"/>
              <a:t> and </a:t>
            </a:r>
            <a:r>
              <a:rPr lang="en-US" sz="2000">
                <a:solidFill>
                  <a:srgbClr val="FF0000"/>
                </a:solidFill>
              </a:rPr>
              <a:t>boolean logic</a:t>
            </a:r>
            <a:r>
              <a:rPr lang="en-US" sz="2000"/>
              <a:t> should be used with electronic circuits</a:t>
            </a:r>
            <a:br>
              <a:rPr lang="en-US" sz="2000"/>
            </a:br>
            <a:r>
              <a:rPr lang="en-US" sz="2000"/>
              <a:t/>
            </a:r>
            <a:br>
              <a:rPr lang="en-US" sz="2000"/>
            </a:br>
            <a:r>
              <a:rPr lang="en-US" sz="2000"/>
              <a:t>The Von-Neumann architecture</a:t>
            </a:r>
            <a:br>
              <a:rPr lang="en-US" sz="2000"/>
            </a:br>
            <a:endParaRPr lang="en-US" sz="2000"/>
          </a:p>
        </p:txBody>
      </p:sp>
      <p:grpSp>
        <p:nvGrpSpPr>
          <p:cNvPr id="2" name="Group 11"/>
          <p:cNvGrpSpPr>
            <a:grpSpLocks/>
          </p:cNvGrpSpPr>
          <p:nvPr/>
        </p:nvGrpSpPr>
        <p:grpSpPr bwMode="auto">
          <a:xfrm>
            <a:off x="3276600" y="3962400"/>
            <a:ext cx="3810000" cy="2209800"/>
            <a:chOff x="2016" y="2784"/>
            <a:chExt cx="2400" cy="1392"/>
          </a:xfrm>
        </p:grpSpPr>
        <p:sp>
          <p:nvSpPr>
            <p:cNvPr id="69644" name="AutoShape 12"/>
            <p:cNvSpPr>
              <a:spLocks noChangeArrowheads="1"/>
            </p:cNvSpPr>
            <p:nvPr/>
          </p:nvSpPr>
          <p:spPr bwMode="auto">
            <a:xfrm>
              <a:off x="2016" y="2784"/>
              <a:ext cx="1200" cy="768"/>
            </a:xfrm>
            <a:prstGeom prst="cube">
              <a:avLst>
                <a:gd name="adj" fmla="val 3125"/>
              </a:avLst>
            </a:prstGeom>
            <a:solidFill>
              <a:srgbClr val="99CCFF"/>
            </a:solidFill>
            <a:ln w="9525">
              <a:solidFill>
                <a:schemeClr val="tx1"/>
              </a:solidFill>
              <a:miter lim="800000"/>
              <a:headEnd/>
              <a:tailEnd/>
            </a:ln>
            <a:effectLst/>
          </p:spPr>
          <p:txBody>
            <a:bodyPr wrap="none" anchor="ctr"/>
            <a:lstStyle/>
            <a:p>
              <a:pPr algn="ctr" eaLnBrk="0" hangingPunct="0"/>
              <a:r>
                <a:rPr lang="en-US" sz="2400"/>
                <a:t>CPU</a:t>
              </a:r>
            </a:p>
          </p:txBody>
        </p:sp>
        <p:sp>
          <p:nvSpPr>
            <p:cNvPr id="69645" name="AutoShape 13"/>
            <p:cNvSpPr>
              <a:spLocks noChangeArrowheads="1"/>
            </p:cNvSpPr>
            <p:nvPr/>
          </p:nvSpPr>
          <p:spPr bwMode="auto">
            <a:xfrm>
              <a:off x="3456" y="2784"/>
              <a:ext cx="960" cy="768"/>
            </a:xfrm>
            <a:prstGeom prst="cube">
              <a:avLst>
                <a:gd name="adj" fmla="val 3125"/>
              </a:avLst>
            </a:prstGeom>
            <a:solidFill>
              <a:srgbClr val="99CCFF"/>
            </a:solidFill>
            <a:ln w="9525">
              <a:solidFill>
                <a:schemeClr val="tx1"/>
              </a:solidFill>
              <a:miter lim="800000"/>
              <a:headEnd/>
              <a:tailEnd/>
            </a:ln>
            <a:effectLst/>
          </p:spPr>
          <p:txBody>
            <a:bodyPr wrap="none" anchor="ctr"/>
            <a:lstStyle/>
            <a:p>
              <a:pPr algn="ctr" eaLnBrk="0" hangingPunct="0"/>
              <a:r>
                <a:rPr lang="en-US" sz="2400"/>
                <a:t>Memory</a:t>
              </a:r>
            </a:p>
          </p:txBody>
        </p:sp>
        <p:sp>
          <p:nvSpPr>
            <p:cNvPr id="69646" name="AutoShape 14"/>
            <p:cNvSpPr>
              <a:spLocks noChangeArrowheads="1"/>
            </p:cNvSpPr>
            <p:nvPr/>
          </p:nvSpPr>
          <p:spPr bwMode="auto">
            <a:xfrm>
              <a:off x="2064" y="3792"/>
              <a:ext cx="1104" cy="384"/>
            </a:xfrm>
            <a:prstGeom prst="cube">
              <a:avLst>
                <a:gd name="adj" fmla="val 3125"/>
              </a:avLst>
            </a:prstGeom>
            <a:solidFill>
              <a:srgbClr val="99CCFF"/>
            </a:solidFill>
            <a:ln w="9525">
              <a:solidFill>
                <a:schemeClr val="tx1"/>
              </a:solidFill>
              <a:miter lim="800000"/>
              <a:headEnd/>
              <a:tailEnd/>
            </a:ln>
            <a:effectLst/>
          </p:spPr>
          <p:txBody>
            <a:bodyPr wrap="none" anchor="ctr"/>
            <a:lstStyle/>
            <a:p>
              <a:pPr algn="ctr" eaLnBrk="0" hangingPunct="0"/>
              <a:r>
                <a:rPr lang="en-US" sz="2000"/>
                <a:t>I/O</a:t>
              </a:r>
            </a:p>
            <a:p>
              <a:pPr algn="ctr" eaLnBrk="0" hangingPunct="0"/>
              <a:r>
                <a:rPr lang="en-US" sz="2000"/>
                <a:t>System</a:t>
              </a:r>
            </a:p>
          </p:txBody>
        </p:sp>
        <p:sp>
          <p:nvSpPr>
            <p:cNvPr id="69647" name="AutoShape 15"/>
            <p:cNvSpPr>
              <a:spLocks noChangeArrowheads="1"/>
            </p:cNvSpPr>
            <p:nvPr/>
          </p:nvSpPr>
          <p:spPr bwMode="auto">
            <a:xfrm>
              <a:off x="3216" y="3120"/>
              <a:ext cx="240" cy="144"/>
            </a:xfrm>
            <a:prstGeom prst="leftRightArrow">
              <a:avLst>
                <a:gd name="adj1" fmla="val 50000"/>
                <a:gd name="adj2" fmla="val 33333"/>
              </a:avLst>
            </a:prstGeom>
            <a:noFill/>
            <a:ln w="28575">
              <a:solidFill>
                <a:schemeClr val="tx1"/>
              </a:solidFill>
              <a:miter lim="800000"/>
              <a:headEnd/>
              <a:tailEnd/>
            </a:ln>
            <a:effectLst/>
          </p:spPr>
          <p:txBody>
            <a:bodyPr wrap="none" anchor="ctr"/>
            <a:lstStyle/>
            <a:p>
              <a:endParaRPr lang="en-US"/>
            </a:p>
          </p:txBody>
        </p:sp>
        <p:sp>
          <p:nvSpPr>
            <p:cNvPr id="69648" name="AutoShape 16"/>
            <p:cNvSpPr>
              <a:spLocks noChangeArrowheads="1"/>
            </p:cNvSpPr>
            <p:nvPr/>
          </p:nvSpPr>
          <p:spPr bwMode="auto">
            <a:xfrm rot="-5400000">
              <a:off x="2496" y="3600"/>
              <a:ext cx="240" cy="144"/>
            </a:xfrm>
            <a:prstGeom prst="leftRightArrow">
              <a:avLst>
                <a:gd name="adj1" fmla="val 50000"/>
                <a:gd name="adj2" fmla="val 33333"/>
              </a:avLst>
            </a:prstGeom>
            <a:noFill/>
            <a:ln w="28575">
              <a:solidFill>
                <a:schemeClr val="tx1"/>
              </a:solidFill>
              <a:miter lim="800000"/>
              <a:headEnd/>
              <a:tailEnd/>
            </a:ln>
            <a:effec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ChangeArrowheads="1"/>
          </p:cNvSpPr>
          <p:nvPr/>
        </p:nvSpPr>
        <p:spPr bwMode="auto">
          <a:xfrm>
            <a:off x="228600" y="990600"/>
            <a:ext cx="8458200" cy="457200"/>
          </a:xfrm>
          <a:prstGeom prst="rect">
            <a:avLst/>
          </a:prstGeom>
          <a:noFill/>
          <a:ln w="9525">
            <a:noFill/>
            <a:miter lim="800000"/>
            <a:headEnd/>
            <a:tailEnd/>
          </a:ln>
          <a:effectLst/>
        </p:spPr>
        <p:txBody>
          <a:bodyPr>
            <a:spAutoFit/>
          </a:bodyPr>
          <a:lstStyle/>
          <a:p>
            <a:r>
              <a:rPr lang="en-US" sz="2000"/>
              <a:t> </a:t>
            </a:r>
            <a:r>
              <a:rPr lang="en-US" sz="2400"/>
              <a:t>Generation 2: IBM7094</a:t>
            </a:r>
          </a:p>
        </p:txBody>
      </p:sp>
      <p:sp>
        <p:nvSpPr>
          <p:cNvPr id="66564" name="Rectangle 4"/>
          <p:cNvSpPr>
            <a:spLocks noChangeArrowheads="1"/>
          </p:cNvSpPr>
          <p:nvPr/>
        </p:nvSpPr>
        <p:spPr bwMode="auto">
          <a:xfrm>
            <a:off x="685800" y="3246438"/>
            <a:ext cx="7620000" cy="731837"/>
          </a:xfrm>
          <a:prstGeom prst="rect">
            <a:avLst/>
          </a:prstGeom>
          <a:noFill/>
          <a:ln w="9525">
            <a:noFill/>
            <a:miter lim="800000"/>
            <a:headEnd/>
            <a:tailEnd/>
          </a:ln>
          <a:effectLst/>
        </p:spPr>
        <p:txBody>
          <a:bodyPr>
            <a:spAutoFit/>
          </a:bodyPr>
          <a:lstStyle/>
          <a:p>
            <a:endParaRPr lang="en-US" sz="2400"/>
          </a:p>
          <a:p>
            <a:endParaRPr lang="en-US">
              <a:solidFill>
                <a:schemeClr val="tx2"/>
              </a:solidFill>
            </a:endParaRPr>
          </a:p>
        </p:txBody>
      </p:sp>
      <p:pic>
        <p:nvPicPr>
          <p:cNvPr id="66569" name="Picture 9"/>
          <p:cNvPicPr>
            <a:picLocks noGrp="1" noChangeAspect="1" noChangeArrowheads="1"/>
          </p:cNvPicPr>
          <p:nvPr>
            <p:ph type="ctrTitle"/>
          </p:nvPr>
        </p:nvPicPr>
        <p:blipFill>
          <a:blip r:embed="rId2"/>
          <a:srcRect/>
          <a:stretch>
            <a:fillRect/>
          </a:stretch>
        </p:blipFill>
        <p:spPr>
          <a:xfrm>
            <a:off x="1066800" y="1905000"/>
            <a:ext cx="2971800" cy="2432050"/>
          </a:xfrm>
          <a:noFill/>
          <a:ln/>
        </p:spPr>
      </p:pic>
      <p:pic>
        <p:nvPicPr>
          <p:cNvPr id="66570" name="Picture 10"/>
          <p:cNvPicPr>
            <a:picLocks noChangeAspect="1" noChangeArrowheads="1"/>
          </p:cNvPicPr>
          <p:nvPr/>
        </p:nvPicPr>
        <p:blipFill>
          <a:blip r:embed="rId3"/>
          <a:srcRect/>
          <a:stretch>
            <a:fillRect/>
          </a:stretch>
        </p:blipFill>
        <p:spPr bwMode="auto">
          <a:xfrm>
            <a:off x="4852988" y="2819400"/>
            <a:ext cx="4119562" cy="3317875"/>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ChangeArrowheads="1"/>
          </p:cNvSpPr>
          <p:nvPr/>
        </p:nvSpPr>
        <p:spPr bwMode="auto">
          <a:xfrm>
            <a:off x="228600" y="990600"/>
            <a:ext cx="8458200" cy="457200"/>
          </a:xfrm>
          <a:prstGeom prst="rect">
            <a:avLst/>
          </a:prstGeom>
          <a:noFill/>
          <a:ln w="9525">
            <a:noFill/>
            <a:miter lim="800000"/>
            <a:headEnd/>
            <a:tailEnd/>
          </a:ln>
          <a:effectLst/>
        </p:spPr>
        <p:txBody>
          <a:bodyPr>
            <a:spAutoFit/>
          </a:bodyPr>
          <a:lstStyle/>
          <a:p>
            <a:r>
              <a:rPr lang="en-US" sz="2000"/>
              <a:t> </a:t>
            </a:r>
            <a:r>
              <a:rPr lang="en-US" sz="2400"/>
              <a:t>Generation 3: Integrated Circuits</a:t>
            </a:r>
          </a:p>
        </p:txBody>
      </p:sp>
      <p:sp>
        <p:nvSpPr>
          <p:cNvPr id="67588" name="Rectangle 4"/>
          <p:cNvSpPr>
            <a:spLocks noChangeArrowheads="1"/>
          </p:cNvSpPr>
          <p:nvPr/>
        </p:nvSpPr>
        <p:spPr bwMode="auto">
          <a:xfrm>
            <a:off x="685800" y="3246438"/>
            <a:ext cx="7620000" cy="731837"/>
          </a:xfrm>
          <a:prstGeom prst="rect">
            <a:avLst/>
          </a:prstGeom>
          <a:noFill/>
          <a:ln w="9525">
            <a:noFill/>
            <a:miter lim="800000"/>
            <a:headEnd/>
            <a:tailEnd/>
          </a:ln>
          <a:effectLst/>
        </p:spPr>
        <p:txBody>
          <a:bodyPr>
            <a:spAutoFit/>
          </a:bodyPr>
          <a:lstStyle/>
          <a:p>
            <a:endParaRPr lang="en-US" sz="2400"/>
          </a:p>
          <a:p>
            <a:endParaRPr lang="en-US">
              <a:solidFill>
                <a:schemeClr val="tx2"/>
              </a:solidFill>
            </a:endParaRPr>
          </a:p>
        </p:txBody>
      </p:sp>
      <p:pic>
        <p:nvPicPr>
          <p:cNvPr id="67593" name="Picture 9"/>
          <p:cNvPicPr>
            <a:picLocks noGrp="1" noChangeAspect="1" noChangeArrowheads="1"/>
          </p:cNvPicPr>
          <p:nvPr>
            <p:ph type="ctrTitle"/>
          </p:nvPr>
        </p:nvPicPr>
        <p:blipFill>
          <a:blip r:embed="rId2"/>
          <a:srcRect t="16000" b="16000"/>
          <a:stretch>
            <a:fillRect/>
          </a:stretch>
        </p:blipFill>
        <p:spPr>
          <a:xfrm>
            <a:off x="1371600" y="1600200"/>
            <a:ext cx="1981200" cy="1470025"/>
          </a:xfrm>
          <a:noFill/>
          <a:ln/>
        </p:spPr>
      </p:pic>
      <p:sp>
        <p:nvSpPr>
          <p:cNvPr id="67594" name="Rectangle 10"/>
          <p:cNvSpPr>
            <a:spLocks noChangeArrowheads="1"/>
          </p:cNvSpPr>
          <p:nvPr/>
        </p:nvSpPr>
        <p:spPr bwMode="auto">
          <a:xfrm>
            <a:off x="838200" y="4267200"/>
            <a:ext cx="4562475" cy="1465263"/>
          </a:xfrm>
          <a:prstGeom prst="rect">
            <a:avLst/>
          </a:prstGeom>
          <a:noFill/>
          <a:ln w="9525">
            <a:noFill/>
            <a:miter lim="800000"/>
            <a:headEnd/>
            <a:tailEnd/>
          </a:ln>
          <a:effectLst/>
        </p:spPr>
        <p:txBody>
          <a:bodyPr>
            <a:spAutoFit/>
          </a:bodyPr>
          <a:lstStyle/>
          <a:p>
            <a:r>
              <a:rPr lang="en-US"/>
              <a:t>Seymour Cray created the Cray Research Corporation</a:t>
            </a:r>
          </a:p>
          <a:p>
            <a:r>
              <a:rPr lang="en-US"/>
              <a:t>Cray-1: $8.8 million, 160 million instructions per seconds and 8 Mbytes of memory</a:t>
            </a:r>
          </a:p>
        </p:txBody>
      </p:sp>
      <p:pic>
        <p:nvPicPr>
          <p:cNvPr id="67595" name="Picture 11"/>
          <p:cNvPicPr>
            <a:picLocks noChangeAspect="1" noChangeArrowheads="1"/>
          </p:cNvPicPr>
          <p:nvPr/>
        </p:nvPicPr>
        <p:blipFill>
          <a:blip r:embed="rId3" cstate="print"/>
          <a:srcRect/>
          <a:stretch>
            <a:fillRect/>
          </a:stretch>
        </p:blipFill>
        <p:spPr bwMode="auto">
          <a:xfrm>
            <a:off x="5105400" y="1981200"/>
            <a:ext cx="3419475" cy="21336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ChangeArrowheads="1"/>
          </p:cNvSpPr>
          <p:nvPr/>
        </p:nvSpPr>
        <p:spPr bwMode="auto">
          <a:xfrm>
            <a:off x="228600" y="990600"/>
            <a:ext cx="8458200" cy="457200"/>
          </a:xfrm>
          <a:prstGeom prst="rect">
            <a:avLst/>
          </a:prstGeom>
          <a:noFill/>
          <a:ln w="9525">
            <a:noFill/>
            <a:miter lim="800000"/>
            <a:headEnd/>
            <a:tailEnd/>
          </a:ln>
          <a:effectLst/>
        </p:spPr>
        <p:txBody>
          <a:bodyPr>
            <a:spAutoFit/>
          </a:bodyPr>
          <a:lstStyle/>
          <a:p>
            <a:r>
              <a:rPr lang="en-US" sz="2000"/>
              <a:t> </a:t>
            </a:r>
            <a:r>
              <a:rPr lang="en-US" sz="2400"/>
              <a:t>Generation 4: VLSI</a:t>
            </a:r>
          </a:p>
        </p:txBody>
      </p:sp>
      <p:pic>
        <p:nvPicPr>
          <p:cNvPr id="68617" name="Picture 9"/>
          <p:cNvPicPr>
            <a:picLocks noGrp="1" noChangeAspect="1" noChangeArrowheads="1"/>
          </p:cNvPicPr>
          <p:nvPr>
            <p:ph type="ctrTitle"/>
          </p:nvPr>
        </p:nvPicPr>
        <p:blipFill>
          <a:blip r:embed="rId2"/>
          <a:srcRect/>
          <a:stretch>
            <a:fillRect/>
          </a:stretch>
        </p:blipFill>
        <p:spPr>
          <a:xfrm>
            <a:off x="1371600" y="1676400"/>
            <a:ext cx="1525588" cy="1470025"/>
          </a:xfrm>
          <a:noFill/>
          <a:ln/>
        </p:spPr>
      </p:pic>
      <p:sp>
        <p:nvSpPr>
          <p:cNvPr id="68618" name="Rectangle 10"/>
          <p:cNvSpPr>
            <a:spLocks noChangeArrowheads="1"/>
          </p:cNvSpPr>
          <p:nvPr/>
        </p:nvSpPr>
        <p:spPr bwMode="auto">
          <a:xfrm>
            <a:off x="3962400" y="1066800"/>
            <a:ext cx="4562475" cy="2838450"/>
          </a:xfrm>
          <a:prstGeom prst="rect">
            <a:avLst/>
          </a:prstGeom>
          <a:noFill/>
          <a:ln w="9525">
            <a:noFill/>
            <a:miter lim="800000"/>
            <a:headEnd/>
            <a:tailEnd/>
          </a:ln>
          <a:effectLst/>
        </p:spPr>
        <p:txBody>
          <a:bodyPr>
            <a:spAutoFit/>
          </a:bodyPr>
          <a:lstStyle/>
          <a:p>
            <a:r>
              <a:rPr lang="en-US">
                <a:latin typeface="Times New Roman" pitchFamily="18" charset="0"/>
              </a:rPr>
              <a:t>Improvements to IC technology made it possible to integrate more and more transistors in a single chip</a:t>
            </a:r>
          </a:p>
          <a:p>
            <a:pPr lvl="1"/>
            <a:r>
              <a:rPr lang="en-US">
                <a:latin typeface="Times New Roman" pitchFamily="18" charset="0"/>
              </a:rPr>
              <a:t>SSI (Small Scale Integration): 10-100 </a:t>
            </a:r>
          </a:p>
          <a:p>
            <a:pPr lvl="1"/>
            <a:r>
              <a:rPr lang="en-US">
                <a:latin typeface="Times New Roman" pitchFamily="18" charset="0"/>
              </a:rPr>
              <a:t>MSI (Medium Scale Integration): 100-1,000</a:t>
            </a:r>
          </a:p>
          <a:p>
            <a:pPr lvl="1"/>
            <a:r>
              <a:rPr lang="en-US">
                <a:latin typeface="Times New Roman" pitchFamily="18" charset="0"/>
              </a:rPr>
              <a:t>LSI (Large Scale Integration): 1,000-10,000</a:t>
            </a:r>
          </a:p>
          <a:p>
            <a:pPr lvl="1"/>
            <a:r>
              <a:rPr lang="en-US">
                <a:latin typeface="Times New Roman" pitchFamily="18" charset="0"/>
              </a:rPr>
              <a:t>VLSI (Very Large Scale Integration): &gt;10,000</a:t>
            </a:r>
          </a:p>
        </p:txBody>
      </p:sp>
      <p:sp>
        <p:nvSpPr>
          <p:cNvPr id="68619" name="Rectangle 11"/>
          <p:cNvSpPr>
            <a:spLocks noChangeArrowheads="1"/>
          </p:cNvSpPr>
          <p:nvPr/>
        </p:nvSpPr>
        <p:spPr bwMode="auto">
          <a:xfrm>
            <a:off x="457200" y="3429000"/>
            <a:ext cx="1860550" cy="366713"/>
          </a:xfrm>
          <a:prstGeom prst="rect">
            <a:avLst/>
          </a:prstGeom>
          <a:noFill/>
          <a:ln w="9525">
            <a:noFill/>
            <a:miter lim="800000"/>
            <a:headEnd/>
            <a:tailEnd/>
          </a:ln>
          <a:effectLst/>
        </p:spPr>
        <p:txBody>
          <a:bodyPr wrap="none">
            <a:spAutoFit/>
          </a:bodyPr>
          <a:lstStyle/>
          <a:p>
            <a:r>
              <a:rPr lang="en-US"/>
              <a:t>Microprocessors</a:t>
            </a:r>
          </a:p>
        </p:txBody>
      </p:sp>
      <p:pic>
        <p:nvPicPr>
          <p:cNvPr id="68620" name="Picture 12"/>
          <p:cNvPicPr>
            <a:picLocks noChangeAspect="1" noChangeArrowheads="1"/>
          </p:cNvPicPr>
          <p:nvPr/>
        </p:nvPicPr>
        <p:blipFill>
          <a:blip r:embed="rId3"/>
          <a:srcRect/>
          <a:stretch>
            <a:fillRect/>
          </a:stretch>
        </p:blipFill>
        <p:spPr bwMode="auto">
          <a:xfrm>
            <a:off x="381000" y="3962400"/>
            <a:ext cx="2819400" cy="1981200"/>
          </a:xfrm>
          <a:prstGeom prst="rect">
            <a:avLst/>
          </a:prstGeom>
          <a:noFill/>
        </p:spPr>
      </p:pic>
      <p:pic>
        <p:nvPicPr>
          <p:cNvPr id="68621" name="Picture 13"/>
          <p:cNvPicPr>
            <a:picLocks noChangeAspect="1" noChangeArrowheads="1"/>
          </p:cNvPicPr>
          <p:nvPr/>
        </p:nvPicPr>
        <p:blipFill>
          <a:blip r:embed="rId4"/>
          <a:srcRect/>
          <a:stretch>
            <a:fillRect/>
          </a:stretch>
        </p:blipFill>
        <p:spPr bwMode="auto">
          <a:xfrm>
            <a:off x="4419600" y="4038600"/>
            <a:ext cx="3581400" cy="2587625"/>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ChangeArrowheads="1"/>
          </p:cNvSpPr>
          <p:nvPr/>
        </p:nvSpPr>
        <p:spPr bwMode="auto">
          <a:xfrm>
            <a:off x="228600" y="990600"/>
            <a:ext cx="8458200" cy="762000"/>
          </a:xfrm>
          <a:prstGeom prst="rect">
            <a:avLst/>
          </a:prstGeom>
          <a:noFill/>
          <a:ln w="9525">
            <a:noFill/>
            <a:miter lim="800000"/>
            <a:headEnd/>
            <a:tailEnd/>
          </a:ln>
          <a:effectLst/>
        </p:spPr>
        <p:txBody>
          <a:bodyPr>
            <a:spAutoFit/>
          </a:bodyPr>
          <a:lstStyle/>
          <a:p>
            <a:r>
              <a:rPr lang="en-US" sz="2000"/>
              <a:t> </a:t>
            </a:r>
          </a:p>
          <a:p>
            <a:r>
              <a:rPr lang="en-US" sz="2400"/>
              <a:t>Generation 5?</a:t>
            </a:r>
          </a:p>
        </p:txBody>
      </p:sp>
      <p:sp>
        <p:nvSpPr>
          <p:cNvPr id="71684" name="Rectangle 4"/>
          <p:cNvSpPr>
            <a:spLocks noGrp="1" noChangeArrowheads="1"/>
          </p:cNvSpPr>
          <p:nvPr>
            <p:ph type="ctrTitle"/>
          </p:nvPr>
        </p:nvSpPr>
        <p:spPr>
          <a:xfrm>
            <a:off x="685800" y="2130425"/>
            <a:ext cx="7772400" cy="3279775"/>
          </a:xfrm>
        </p:spPr>
        <p:txBody>
          <a:bodyPr/>
          <a:lstStyle/>
          <a:p>
            <a:pPr algn="l"/>
            <a:r>
              <a:rPr lang="en-US" sz="2400"/>
              <a:t/>
            </a:r>
            <a:br>
              <a:rPr lang="en-US" sz="2400"/>
            </a:br>
            <a:r>
              <a:rPr lang="en-US"/>
              <a:t/>
            </a:r>
            <a:br>
              <a:rPr lang="en-US"/>
            </a:br>
            <a:endParaRPr lang="en-US"/>
          </a:p>
        </p:txBody>
      </p:sp>
      <p:sp>
        <p:nvSpPr>
          <p:cNvPr id="71685" name="Rectangle 5"/>
          <p:cNvSpPr>
            <a:spLocks noChangeArrowheads="1"/>
          </p:cNvSpPr>
          <p:nvPr/>
        </p:nvSpPr>
        <p:spPr bwMode="auto">
          <a:xfrm>
            <a:off x="381000" y="2057400"/>
            <a:ext cx="7239000" cy="3743325"/>
          </a:xfrm>
          <a:prstGeom prst="rect">
            <a:avLst/>
          </a:prstGeom>
          <a:noFill/>
          <a:ln w="9525">
            <a:noFill/>
            <a:miter lim="800000"/>
            <a:headEnd/>
            <a:tailEnd/>
          </a:ln>
          <a:effectLst/>
        </p:spPr>
        <p:txBody>
          <a:bodyPr>
            <a:spAutoFit/>
          </a:bodyPr>
          <a:lstStyle/>
          <a:p>
            <a:r>
              <a:rPr lang="en-US" sz="2400">
                <a:solidFill>
                  <a:schemeClr val="tx2"/>
                </a:solidFill>
                <a:latin typeface="Times New Roman" pitchFamily="18" charset="0"/>
              </a:rPr>
              <a:t>The term “Generation 5” is used sometimes to refer to all more or less “sci fi” future developments</a:t>
            </a:r>
            <a:br>
              <a:rPr lang="en-US" sz="2400">
                <a:solidFill>
                  <a:schemeClr val="tx2"/>
                </a:solidFill>
                <a:latin typeface="Times New Roman" pitchFamily="18" charset="0"/>
              </a:rPr>
            </a:br>
            <a:r>
              <a:rPr lang="en-US" sz="2400">
                <a:solidFill>
                  <a:schemeClr val="tx2"/>
                </a:solidFill>
                <a:latin typeface="Times New Roman" pitchFamily="18" charset="0"/>
              </a:rPr>
              <a:t>	Voice recognition</a:t>
            </a:r>
            <a:br>
              <a:rPr lang="en-US" sz="2400">
                <a:solidFill>
                  <a:schemeClr val="tx2"/>
                </a:solidFill>
                <a:latin typeface="Times New Roman" pitchFamily="18" charset="0"/>
              </a:rPr>
            </a:br>
            <a:r>
              <a:rPr lang="en-US" sz="2400">
                <a:solidFill>
                  <a:schemeClr val="tx2"/>
                </a:solidFill>
                <a:latin typeface="Times New Roman" pitchFamily="18" charset="0"/>
              </a:rPr>
              <a:t>	Artificial intelligence</a:t>
            </a:r>
            <a:br>
              <a:rPr lang="en-US" sz="2400">
                <a:solidFill>
                  <a:schemeClr val="tx2"/>
                </a:solidFill>
                <a:latin typeface="Times New Roman" pitchFamily="18" charset="0"/>
              </a:rPr>
            </a:br>
            <a:r>
              <a:rPr lang="en-US" sz="2400">
                <a:solidFill>
                  <a:schemeClr val="tx2"/>
                </a:solidFill>
                <a:latin typeface="Times New Roman" pitchFamily="18" charset="0"/>
              </a:rPr>
              <a:t>	Quantum computing</a:t>
            </a:r>
            <a:br>
              <a:rPr lang="en-US" sz="2400">
                <a:solidFill>
                  <a:schemeClr val="tx2"/>
                </a:solidFill>
                <a:latin typeface="Times New Roman" pitchFamily="18" charset="0"/>
              </a:rPr>
            </a:br>
            <a:r>
              <a:rPr lang="en-US" sz="2400">
                <a:solidFill>
                  <a:schemeClr val="tx2"/>
                </a:solidFill>
                <a:latin typeface="Times New Roman" pitchFamily="18" charset="0"/>
              </a:rPr>
              <a:t>	Bio computing </a:t>
            </a:r>
            <a:br>
              <a:rPr lang="en-US" sz="2400">
                <a:solidFill>
                  <a:schemeClr val="tx2"/>
                </a:solidFill>
                <a:latin typeface="Times New Roman" pitchFamily="18" charset="0"/>
              </a:rPr>
            </a:br>
            <a:r>
              <a:rPr lang="en-US" sz="2400">
                <a:solidFill>
                  <a:schemeClr val="tx2"/>
                </a:solidFill>
                <a:latin typeface="Times New Roman" pitchFamily="18" charset="0"/>
              </a:rPr>
              <a:t>	Nano technology</a:t>
            </a:r>
            <a:br>
              <a:rPr lang="en-US" sz="2400">
                <a:solidFill>
                  <a:schemeClr val="tx2"/>
                </a:solidFill>
                <a:latin typeface="Times New Roman" pitchFamily="18" charset="0"/>
              </a:rPr>
            </a:br>
            <a:r>
              <a:rPr lang="en-US" sz="2400">
                <a:solidFill>
                  <a:schemeClr val="tx2"/>
                </a:solidFill>
                <a:latin typeface="Times New Roman" pitchFamily="18" charset="0"/>
              </a:rPr>
              <a:t>	Learning</a:t>
            </a:r>
            <a:br>
              <a:rPr lang="en-US" sz="2400">
                <a:solidFill>
                  <a:schemeClr val="tx2"/>
                </a:solidFill>
                <a:latin typeface="Times New Roman" pitchFamily="18" charset="0"/>
              </a:rPr>
            </a:br>
            <a:r>
              <a:rPr lang="en-US" sz="2400">
                <a:solidFill>
                  <a:schemeClr val="tx2"/>
                </a:solidFill>
                <a:latin typeface="Times New Roman" pitchFamily="18" charset="0"/>
              </a:rPr>
              <a:t>	Natural languages</a:t>
            </a:r>
            <a:br>
              <a:rPr lang="en-US" sz="2400">
                <a:solidFill>
                  <a:schemeClr val="tx2"/>
                </a:solidFill>
                <a:latin typeface="Times New Roman" pitchFamily="18" charset="0"/>
              </a:rPr>
            </a:br>
            <a:endParaRPr lang="en-US" sz="2400">
              <a:solidFill>
                <a:schemeClr val="tx2"/>
              </a:solidFill>
              <a:latin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228600" y="990600"/>
            <a:ext cx="8458200" cy="366713"/>
          </a:xfrm>
          <a:prstGeom prst="rect">
            <a:avLst/>
          </a:prstGeom>
          <a:noFill/>
          <a:ln w="9525">
            <a:noFill/>
            <a:miter lim="800000"/>
            <a:headEnd/>
            <a:tailEnd/>
          </a:ln>
          <a:effectLst/>
        </p:spPr>
        <p:txBody>
          <a:bodyPr>
            <a:spAutoFit/>
          </a:bodyPr>
          <a:lstStyle/>
          <a:p>
            <a:pPr>
              <a:buFontTx/>
              <a:buChar char="•"/>
            </a:pPr>
            <a:endParaRPr lang="en-US"/>
          </a:p>
        </p:txBody>
      </p:sp>
      <p:sp>
        <p:nvSpPr>
          <p:cNvPr id="63492" name="Rectangle 4"/>
          <p:cNvSpPr>
            <a:spLocks noChangeArrowheads="1"/>
          </p:cNvSpPr>
          <p:nvPr/>
        </p:nvSpPr>
        <p:spPr bwMode="auto">
          <a:xfrm>
            <a:off x="685800" y="3246438"/>
            <a:ext cx="7620000" cy="366712"/>
          </a:xfrm>
          <a:prstGeom prst="rect">
            <a:avLst/>
          </a:prstGeom>
          <a:noFill/>
          <a:ln w="9525">
            <a:noFill/>
            <a:miter lim="800000"/>
            <a:headEnd/>
            <a:tailEnd/>
          </a:ln>
          <a:effectLst/>
        </p:spPr>
        <p:txBody>
          <a:bodyPr>
            <a:spAutoFit/>
          </a:bodyPr>
          <a:lstStyle/>
          <a:p>
            <a:endParaRPr lang="en-US">
              <a:solidFill>
                <a:schemeClr val="tx2"/>
              </a:solidFill>
            </a:endParaRPr>
          </a:p>
        </p:txBody>
      </p:sp>
      <p:pic>
        <p:nvPicPr>
          <p:cNvPr id="63494" name="Picture 6" descr="F0107G"/>
          <p:cNvPicPr>
            <a:picLocks noChangeAspect="1" noChangeArrowheads="1"/>
          </p:cNvPicPr>
          <p:nvPr/>
        </p:nvPicPr>
        <p:blipFill>
          <a:blip r:embed="rId2"/>
          <a:srcRect/>
          <a:stretch>
            <a:fillRect/>
          </a:stretch>
        </p:blipFill>
        <p:spPr bwMode="auto">
          <a:xfrm>
            <a:off x="838200" y="3581400"/>
            <a:ext cx="2162175" cy="1622425"/>
          </a:xfrm>
          <a:prstGeom prst="rect">
            <a:avLst/>
          </a:prstGeom>
          <a:noFill/>
        </p:spPr>
      </p:pic>
      <p:pic>
        <p:nvPicPr>
          <p:cNvPr id="63495" name="Picture 7" descr="F0107e"/>
          <p:cNvPicPr>
            <a:picLocks noChangeAspect="1" noChangeArrowheads="1"/>
          </p:cNvPicPr>
          <p:nvPr/>
        </p:nvPicPr>
        <p:blipFill>
          <a:blip r:embed="rId3"/>
          <a:srcRect/>
          <a:stretch>
            <a:fillRect/>
          </a:stretch>
        </p:blipFill>
        <p:spPr bwMode="auto">
          <a:xfrm>
            <a:off x="6019800" y="3124200"/>
            <a:ext cx="2162175" cy="1524000"/>
          </a:xfrm>
          <a:prstGeom prst="rect">
            <a:avLst/>
          </a:prstGeom>
          <a:noFill/>
        </p:spPr>
      </p:pic>
      <p:pic>
        <p:nvPicPr>
          <p:cNvPr id="63496" name="Picture 8" descr="F0107A"/>
          <p:cNvPicPr>
            <a:picLocks noGrp="1" noChangeAspect="1" noChangeArrowheads="1"/>
          </p:cNvPicPr>
          <p:nvPr>
            <p:ph type="ctrTitle"/>
          </p:nvPr>
        </p:nvPicPr>
        <p:blipFill>
          <a:blip r:embed="rId4"/>
          <a:srcRect/>
          <a:stretch>
            <a:fillRect/>
          </a:stretch>
        </p:blipFill>
        <p:spPr>
          <a:xfrm>
            <a:off x="1447800" y="1371600"/>
            <a:ext cx="2286000" cy="1298575"/>
          </a:xfrm>
          <a:noFill/>
          <a:ln/>
        </p:spPr>
      </p:pic>
      <p:pic>
        <p:nvPicPr>
          <p:cNvPr id="63497" name="Picture 9" descr="F0103a"/>
          <p:cNvPicPr>
            <a:picLocks noChangeAspect="1" noChangeArrowheads="1"/>
          </p:cNvPicPr>
          <p:nvPr/>
        </p:nvPicPr>
        <p:blipFill>
          <a:blip r:embed="rId5"/>
          <a:srcRect/>
          <a:stretch>
            <a:fillRect/>
          </a:stretch>
        </p:blipFill>
        <p:spPr bwMode="auto">
          <a:xfrm>
            <a:off x="4191000" y="1066800"/>
            <a:ext cx="1600200" cy="2286000"/>
          </a:xfrm>
          <a:prstGeom prst="rect">
            <a:avLst/>
          </a:prstGeom>
          <a:noFill/>
        </p:spPr>
      </p:pic>
      <p:pic>
        <p:nvPicPr>
          <p:cNvPr id="63498" name="Picture 10" descr="F0102C"/>
          <p:cNvPicPr>
            <a:picLocks noChangeAspect="1" noChangeArrowheads="1"/>
          </p:cNvPicPr>
          <p:nvPr/>
        </p:nvPicPr>
        <p:blipFill>
          <a:blip r:embed="rId6"/>
          <a:srcRect/>
          <a:stretch>
            <a:fillRect/>
          </a:stretch>
        </p:blipFill>
        <p:spPr bwMode="auto">
          <a:xfrm>
            <a:off x="2971800" y="3449638"/>
            <a:ext cx="2667000" cy="2112962"/>
          </a:xfrm>
          <a:prstGeom prst="rect">
            <a:avLst/>
          </a:prstGeom>
          <a:noFill/>
        </p:spPr>
      </p:pic>
      <p:pic>
        <p:nvPicPr>
          <p:cNvPr id="63499" name="Picture 11" descr="004189"/>
          <p:cNvPicPr>
            <a:picLocks noChangeAspect="1" noChangeArrowheads="1"/>
          </p:cNvPicPr>
          <p:nvPr/>
        </p:nvPicPr>
        <p:blipFill>
          <a:blip r:embed="rId7"/>
          <a:srcRect t="20700" b="22527"/>
          <a:stretch>
            <a:fillRect/>
          </a:stretch>
        </p:blipFill>
        <p:spPr bwMode="auto">
          <a:xfrm>
            <a:off x="5943600" y="1143000"/>
            <a:ext cx="1479550" cy="2068513"/>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ChangeArrowheads="1"/>
          </p:cNvSpPr>
          <p:nvPr/>
        </p:nvSpPr>
        <p:spPr bwMode="auto">
          <a:xfrm>
            <a:off x="228600" y="990600"/>
            <a:ext cx="8458200" cy="366713"/>
          </a:xfrm>
          <a:prstGeom prst="rect">
            <a:avLst/>
          </a:prstGeom>
          <a:noFill/>
          <a:ln w="9525">
            <a:noFill/>
            <a:miter lim="800000"/>
            <a:headEnd/>
            <a:tailEnd/>
          </a:ln>
          <a:effectLst/>
        </p:spPr>
        <p:txBody>
          <a:bodyPr>
            <a:spAutoFit/>
          </a:bodyPr>
          <a:lstStyle/>
          <a:p>
            <a:pPr>
              <a:buFontTx/>
              <a:buChar char="•"/>
            </a:pPr>
            <a:endParaRPr lang="en-US"/>
          </a:p>
        </p:txBody>
      </p:sp>
      <p:sp>
        <p:nvSpPr>
          <p:cNvPr id="59396" name="Rectangle 4"/>
          <p:cNvSpPr>
            <a:spLocks noChangeArrowheads="1"/>
          </p:cNvSpPr>
          <p:nvPr/>
        </p:nvSpPr>
        <p:spPr bwMode="auto">
          <a:xfrm>
            <a:off x="762000" y="3352800"/>
            <a:ext cx="7620000" cy="2192338"/>
          </a:xfrm>
          <a:prstGeom prst="rect">
            <a:avLst/>
          </a:prstGeom>
          <a:noFill/>
          <a:ln w="9525">
            <a:noFill/>
            <a:miter lim="800000"/>
            <a:headEnd/>
            <a:tailEnd/>
          </a:ln>
          <a:effectLst/>
        </p:spPr>
        <p:txBody>
          <a:bodyPr>
            <a:spAutoFit/>
          </a:bodyPr>
          <a:lstStyle/>
          <a:p>
            <a:pPr>
              <a:buFontTx/>
              <a:buChar char="•"/>
            </a:pPr>
            <a:r>
              <a:rPr lang="en-US" sz="2400" b="1"/>
              <a:t>Source of Knowledge: </a:t>
            </a:r>
          </a:p>
          <a:p>
            <a:pPr lvl="1"/>
            <a:r>
              <a:rPr lang="en-US" sz="2400" b="1"/>
              <a:t>The Mother of Information…</a:t>
            </a:r>
          </a:p>
          <a:p>
            <a:pPr algn="ctr"/>
            <a:r>
              <a:rPr lang="en-US" sz="2400" b="1"/>
              <a:t>“</a:t>
            </a:r>
            <a:r>
              <a:rPr lang="en-US" sz="2400" b="1" i="1"/>
              <a:t>The Internet</a:t>
            </a:r>
            <a:r>
              <a:rPr lang="en-US" sz="2400" b="1"/>
              <a:t>”</a:t>
            </a:r>
          </a:p>
          <a:p>
            <a:pPr>
              <a:buFontTx/>
              <a:buChar char="•"/>
            </a:pPr>
            <a:r>
              <a:rPr lang="en-US" sz="2400" b="1"/>
              <a:t>The World Wide Web</a:t>
            </a:r>
          </a:p>
          <a:p>
            <a:endParaRPr lang="en-US" sz="2400"/>
          </a:p>
          <a:p>
            <a:endParaRPr lang="en-US">
              <a:solidFill>
                <a:schemeClr val="tx2"/>
              </a:solidFill>
            </a:endParaRPr>
          </a:p>
        </p:txBody>
      </p:sp>
      <p:sp>
        <p:nvSpPr>
          <p:cNvPr id="59397" name="Rectangle 5"/>
          <p:cNvSpPr>
            <a:spLocks noGrp="1" noChangeArrowheads="1"/>
          </p:cNvSpPr>
          <p:nvPr>
            <p:ph type="ctrTitle"/>
          </p:nvPr>
        </p:nvSpPr>
        <p:spPr>
          <a:xfrm>
            <a:off x="685800" y="1371600"/>
            <a:ext cx="7772400" cy="1143000"/>
          </a:xfrm>
        </p:spPr>
        <p:txBody>
          <a:bodyPr/>
          <a:lstStyle/>
          <a:p>
            <a:r>
              <a:rPr lang="en-US" sz="3200" dirty="0" smtClean="0">
                <a:solidFill>
                  <a:schemeClr val="tx1"/>
                </a:solidFill>
              </a:rPr>
              <a:t>COMPUTER </a:t>
            </a:r>
            <a:r>
              <a:rPr lang="en-US" sz="3200" dirty="0">
                <a:solidFill>
                  <a:schemeClr val="tx1"/>
                </a:solidFill>
              </a:rPr>
              <a:t>FUNDAMENTALS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8"/>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TOPICS</a:t>
            </a:r>
          </a:p>
        </p:txBody>
      </p:sp>
      <p:sp>
        <p:nvSpPr>
          <p:cNvPr id="2057" name="Rectangle 9"/>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Decimal Number Systems</a:t>
            </a:r>
          </a:p>
          <a:p>
            <a:pPr marL="342900" indent="-342900">
              <a:spcBef>
                <a:spcPct val="20000"/>
              </a:spcBef>
              <a:buFontTx/>
              <a:buChar char="•"/>
            </a:pPr>
            <a:r>
              <a:rPr lang="en-US" sz="3200">
                <a:latin typeface="Times New Roman" pitchFamily="18" charset="0"/>
              </a:rPr>
              <a:t>Binary number Systems</a:t>
            </a:r>
          </a:p>
          <a:p>
            <a:pPr marL="342900" indent="-342900">
              <a:spcBef>
                <a:spcPct val="20000"/>
              </a:spcBef>
              <a:buFontTx/>
              <a:buChar char="•"/>
            </a:pPr>
            <a:r>
              <a:rPr lang="en-US" sz="3200">
                <a:latin typeface="Times New Roman" pitchFamily="18" charset="0"/>
              </a:rPr>
              <a:t>Octal</a:t>
            </a:r>
          </a:p>
          <a:p>
            <a:pPr marL="342900" indent="-342900">
              <a:spcBef>
                <a:spcPct val="20000"/>
              </a:spcBef>
              <a:buFontTx/>
              <a:buChar char="•"/>
            </a:pPr>
            <a:r>
              <a:rPr lang="en-US" sz="3200">
                <a:latin typeface="Times New Roman" pitchFamily="18" charset="0"/>
              </a:rPr>
              <a:t>Hexadecimal</a:t>
            </a:r>
          </a:p>
          <a:p>
            <a:pPr marL="342900" indent="-342900">
              <a:spcBef>
                <a:spcPct val="20000"/>
              </a:spcBef>
              <a:buFontTx/>
              <a:buChar char="•"/>
            </a:pPr>
            <a:r>
              <a:rPr lang="en-US" sz="3200">
                <a:latin typeface="Times New Roman" pitchFamily="18" charset="0"/>
              </a:rPr>
              <a:t>Number conversion</a:t>
            </a:r>
          </a:p>
          <a:p>
            <a:pPr marL="342900" indent="-342900">
              <a:spcBef>
                <a:spcPct val="20000"/>
              </a:spcBef>
              <a:buFontTx/>
              <a:buChar char="•"/>
            </a:pPr>
            <a:endParaRPr lang="en-US" sz="2800">
              <a:latin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Decimal Number System</a:t>
            </a:r>
          </a:p>
        </p:txBody>
      </p:sp>
      <p:sp>
        <p:nvSpPr>
          <p:cNvPr id="82947" name="Rectangle 3"/>
          <p:cNvSpPr>
            <a:spLocks noChangeArrowheads="1"/>
          </p:cNvSpPr>
          <p:nvPr/>
        </p:nvSpPr>
        <p:spPr bwMode="auto">
          <a:xfrm>
            <a:off x="228600" y="2514600"/>
            <a:ext cx="8229600" cy="14478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The word decimal is a derivative of decem, which is the Latin word for ten.</a:t>
            </a:r>
          </a:p>
          <a:p>
            <a:pPr marL="342900" indent="-342900">
              <a:spcBef>
                <a:spcPct val="20000"/>
              </a:spcBef>
              <a:buFontTx/>
              <a:buChar char="•"/>
            </a:pPr>
            <a:r>
              <a:rPr lang="en-US" sz="3200">
                <a:latin typeface="Times New Roman" pitchFamily="18" charset="0"/>
              </a:rPr>
              <a:t>  Numbers today are almost universally written  </a:t>
            </a:r>
          </a:p>
          <a:p>
            <a:pPr marL="342900" indent="-342900">
              <a:spcBef>
                <a:spcPct val="20000"/>
              </a:spcBef>
            </a:pPr>
            <a:r>
              <a:rPr lang="en-US" sz="3200">
                <a:latin typeface="Times New Roman" pitchFamily="18" charset="0"/>
              </a:rPr>
              <a:t>   in a form of notation known as positional</a:t>
            </a:r>
          </a:p>
          <a:p>
            <a:pPr marL="342900" indent="-342900">
              <a:spcBef>
                <a:spcPct val="20000"/>
              </a:spcBef>
            </a:pPr>
            <a:r>
              <a:rPr lang="en-US" sz="3200">
                <a:latin typeface="Times New Roman" pitchFamily="18" charset="0"/>
              </a:rPr>
              <a:t>   number representation.</a:t>
            </a:r>
          </a:p>
          <a:p>
            <a:pPr marL="342900" indent="-342900">
              <a:spcBef>
                <a:spcPct val="20000"/>
              </a:spcBef>
              <a:buFontTx/>
              <a:buChar char="•"/>
            </a:pPr>
            <a:r>
              <a:rPr lang="en-US" sz="3200">
                <a:latin typeface="Times New Roman" pitchFamily="18" charset="0"/>
              </a:rPr>
              <a:t> A number is represented as a string of digits.</a:t>
            </a:r>
          </a:p>
          <a:p>
            <a:pPr marL="342900" indent="-342900">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a:p>
            <a:pPr marL="342900" indent="-342900">
              <a:spcBef>
                <a:spcPct val="20000"/>
              </a:spcBef>
              <a:buFontTx/>
              <a:buChar char="•"/>
            </a:pPr>
            <a:endParaRPr lang="en-US" sz="2800">
              <a:latin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Decimal Number Systems</a:t>
            </a:r>
          </a:p>
        </p:txBody>
      </p:sp>
      <p:sp>
        <p:nvSpPr>
          <p:cNvPr id="56324"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56326"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56327" name="Rectangle 7"/>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In a decimal number there are ten such digits</a:t>
            </a:r>
          </a:p>
          <a:p>
            <a:pPr marL="342900" indent="-342900">
              <a:spcBef>
                <a:spcPct val="20000"/>
              </a:spcBef>
            </a:pPr>
            <a:r>
              <a:rPr lang="en-US" sz="3200">
                <a:latin typeface="Times New Roman" pitchFamily="18" charset="0"/>
              </a:rPr>
              <a:t>   that may be used, ranging in value from zero to </a:t>
            </a:r>
          </a:p>
          <a:p>
            <a:pPr marL="342900" indent="-342900">
              <a:spcBef>
                <a:spcPct val="20000"/>
              </a:spcBef>
            </a:pPr>
            <a:r>
              <a:rPr lang="en-US" sz="3200">
                <a:latin typeface="Times New Roman" pitchFamily="18" charset="0"/>
              </a:rPr>
              <a:t>   nine</a:t>
            </a:r>
          </a:p>
          <a:p>
            <a:pPr marL="342900" indent="-342900">
              <a:spcBef>
                <a:spcPct val="20000"/>
              </a:spcBef>
              <a:buFontTx/>
              <a:buChar char="•"/>
            </a:pPr>
            <a:r>
              <a:rPr lang="en-US" sz="3200">
                <a:latin typeface="Times New Roman" pitchFamily="18" charset="0"/>
              </a:rPr>
              <a:t>Decimal numbers are positional numbers that have a </a:t>
            </a:r>
            <a:r>
              <a:rPr lang="en-US" sz="3200" i="1">
                <a:latin typeface="Times New Roman" pitchFamily="18" charset="0"/>
              </a:rPr>
              <a:t>base </a:t>
            </a:r>
            <a:r>
              <a:rPr lang="en-US" sz="3200">
                <a:latin typeface="Times New Roman" pitchFamily="18" charset="0"/>
              </a:rPr>
              <a:t>or </a:t>
            </a:r>
            <a:r>
              <a:rPr lang="en-US" sz="3200" i="1">
                <a:latin typeface="Times New Roman" pitchFamily="18" charset="0"/>
              </a:rPr>
              <a:t>radix </a:t>
            </a:r>
            <a:r>
              <a:rPr lang="en-US" sz="3200">
                <a:latin typeface="Times New Roman" pitchFamily="18" charset="0"/>
              </a:rPr>
              <a:t>of ten.</a:t>
            </a:r>
          </a:p>
          <a:p>
            <a:pPr marL="342900" indent="-342900">
              <a:spcBef>
                <a:spcPct val="20000"/>
              </a:spcBef>
              <a:buFontTx/>
              <a:buChar char="•"/>
            </a:pPr>
            <a:r>
              <a:rPr lang="en-US" sz="3200">
                <a:latin typeface="Times New Roman" pitchFamily="18" charset="0"/>
              </a:rPr>
              <a:t>Why ten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UNIT-1</a:t>
            </a:r>
            <a:endParaRPr lang="en-US" dirty="0"/>
          </a:p>
        </p:txBody>
      </p:sp>
      <p:graphicFrame>
        <p:nvGraphicFramePr>
          <p:cNvPr id="4" name="Table 3"/>
          <p:cNvGraphicFramePr>
            <a:graphicFrameLocks noGrp="1"/>
          </p:cNvGraphicFramePr>
          <p:nvPr/>
        </p:nvGraphicFramePr>
        <p:xfrm>
          <a:off x="1142999" y="2185034"/>
          <a:ext cx="7315200" cy="3377566"/>
        </p:xfrm>
        <a:graphic>
          <a:graphicData uri="http://schemas.openxmlformats.org/drawingml/2006/table">
            <a:tbl>
              <a:tblPr>
                <a:tableStyleId>{2D5ABB26-0587-4C30-8999-92F81FD0307C}</a:tableStyleId>
              </a:tblPr>
              <a:tblGrid>
                <a:gridCol w="7315200"/>
              </a:tblGrid>
              <a:tr h="3377566">
                <a:tc>
                  <a:txBody>
                    <a:bodyPr/>
                    <a:lstStyle/>
                    <a:p>
                      <a:pPr marL="62865" marR="142875" algn="just">
                        <a:lnSpc>
                          <a:spcPct val="150000"/>
                        </a:lnSpc>
                        <a:spcBef>
                          <a:spcPts val="0"/>
                        </a:spcBef>
                        <a:spcAft>
                          <a:spcPts val="0"/>
                        </a:spcAft>
                      </a:pPr>
                      <a:r>
                        <a:rPr lang="en-IN" sz="1600" b="1" spc="-5" dirty="0"/>
                        <a:t>Binary   Systems   and   Digital   Computer Fundamentals</a:t>
                      </a:r>
                      <a:r>
                        <a:rPr lang="en-IN" sz="1600" b="1" dirty="0"/>
                        <a:t>: </a:t>
                      </a:r>
                      <a:r>
                        <a:rPr lang="en-IN" sz="1600" b="1" spc="5" dirty="0"/>
                        <a:t>Nu</a:t>
                      </a:r>
                      <a:r>
                        <a:rPr lang="en-IN" sz="1600" b="1" dirty="0"/>
                        <a:t>m</a:t>
                      </a:r>
                      <a:r>
                        <a:rPr lang="en-IN" sz="1600" b="1" spc="-5" dirty="0"/>
                        <a:t>b</a:t>
                      </a:r>
                      <a:r>
                        <a:rPr lang="en-IN" sz="1600" b="1" dirty="0"/>
                        <a:t>er</a:t>
                      </a:r>
                      <a:r>
                        <a:rPr lang="en-IN" sz="1600" b="1" spc="10" dirty="0"/>
                        <a:t> </a:t>
                      </a:r>
                      <a:r>
                        <a:rPr lang="en-IN" sz="1600" b="1" spc="-10" dirty="0"/>
                        <a:t>S</a:t>
                      </a:r>
                      <a:r>
                        <a:rPr lang="en-IN" sz="1600" b="1" spc="-15" dirty="0"/>
                        <a:t>ys</a:t>
                      </a:r>
                      <a:r>
                        <a:rPr lang="en-IN" sz="1600" b="1" spc="-5" dirty="0"/>
                        <a:t>t</a:t>
                      </a:r>
                      <a:r>
                        <a:rPr lang="en-IN" sz="1600" b="1" dirty="0"/>
                        <a:t>e</a:t>
                      </a:r>
                      <a:r>
                        <a:rPr lang="en-IN" sz="1600" b="1" spc="5" dirty="0"/>
                        <a:t>m</a:t>
                      </a:r>
                      <a:r>
                        <a:rPr lang="en-IN" sz="1600" b="1" dirty="0"/>
                        <a:t>s,</a:t>
                      </a:r>
                      <a:r>
                        <a:rPr lang="en-IN" sz="1600" b="1" spc="5" dirty="0"/>
                        <a:t> D</a:t>
                      </a:r>
                      <a:r>
                        <a:rPr lang="en-IN" sz="1600" b="1" dirty="0"/>
                        <a:t>ig</a:t>
                      </a:r>
                      <a:r>
                        <a:rPr lang="en-IN" sz="1600" b="1" spc="-10" dirty="0"/>
                        <a:t>i</a:t>
                      </a:r>
                      <a:r>
                        <a:rPr lang="en-IN" sz="1600" b="1" spc="-5" dirty="0"/>
                        <a:t>t</a:t>
                      </a:r>
                      <a:r>
                        <a:rPr lang="en-IN" sz="1600" b="1" dirty="0"/>
                        <a:t>al</a:t>
                      </a:r>
                      <a:r>
                        <a:rPr lang="en-IN" sz="1600" b="1" spc="5" dirty="0"/>
                        <a:t> </a:t>
                      </a:r>
                      <a:r>
                        <a:rPr lang="en-IN" sz="1600" b="1" dirty="0"/>
                        <a:t>Com</a:t>
                      </a:r>
                      <a:r>
                        <a:rPr lang="en-IN" sz="1600" b="1" spc="5" dirty="0"/>
                        <a:t>p</a:t>
                      </a:r>
                      <a:r>
                        <a:rPr lang="en-IN" sz="1600" b="1" spc="-5" dirty="0"/>
                        <a:t>ut</a:t>
                      </a:r>
                      <a:r>
                        <a:rPr lang="en-IN" sz="1600" b="1" dirty="0"/>
                        <a:t>e</a:t>
                      </a:r>
                      <a:r>
                        <a:rPr lang="en-IN" sz="1600" b="1" spc="-20" dirty="0"/>
                        <a:t>r</a:t>
                      </a:r>
                      <a:r>
                        <a:rPr lang="en-IN" sz="1600" b="1" dirty="0"/>
                        <a:t>s a</a:t>
                      </a:r>
                      <a:r>
                        <a:rPr lang="en-IN" sz="1600" b="1" spc="-5" dirty="0"/>
                        <a:t>n</a:t>
                      </a:r>
                      <a:r>
                        <a:rPr lang="en-IN" sz="1600" b="1" dirty="0"/>
                        <a:t>d</a:t>
                      </a:r>
                      <a:r>
                        <a:rPr lang="en-IN" sz="1600" b="1" spc="10" dirty="0"/>
                        <a:t> </a:t>
                      </a:r>
                      <a:r>
                        <a:rPr lang="en-IN" sz="1600" b="1" spc="5" dirty="0"/>
                        <a:t>D</a:t>
                      </a:r>
                      <a:r>
                        <a:rPr lang="en-IN" sz="1600" b="1" dirty="0"/>
                        <a:t>igi</a:t>
                      </a:r>
                      <a:r>
                        <a:rPr lang="en-IN" sz="1600" b="1" spc="-5" dirty="0"/>
                        <a:t>t</a:t>
                      </a:r>
                      <a:r>
                        <a:rPr lang="en-IN" sz="1600" b="1" dirty="0"/>
                        <a:t>al </a:t>
                      </a:r>
                      <a:r>
                        <a:rPr lang="en-IN" sz="1600" b="1" spc="-10" dirty="0"/>
                        <a:t>S</a:t>
                      </a:r>
                      <a:r>
                        <a:rPr lang="en-IN" sz="1600" b="1" spc="-15" dirty="0"/>
                        <a:t>ys</a:t>
                      </a:r>
                      <a:r>
                        <a:rPr lang="en-IN" sz="1600" b="1" spc="-5" dirty="0"/>
                        <a:t>t</a:t>
                      </a:r>
                      <a:r>
                        <a:rPr lang="en-IN" sz="1600" b="1" dirty="0"/>
                        <a:t>e</a:t>
                      </a:r>
                      <a:r>
                        <a:rPr lang="en-IN" sz="1600" b="1" spc="5" dirty="0"/>
                        <a:t>m</a:t>
                      </a:r>
                      <a:r>
                        <a:rPr lang="en-IN" sz="1600" b="1" dirty="0"/>
                        <a:t>s, </a:t>
                      </a:r>
                      <a:r>
                        <a:rPr lang="en-IN" sz="1600" b="1" spc="10" dirty="0"/>
                        <a:t> </a:t>
                      </a:r>
                      <a:r>
                        <a:rPr lang="en-IN" sz="1600" b="1" spc="-5" dirty="0"/>
                        <a:t>B</a:t>
                      </a:r>
                      <a:r>
                        <a:rPr lang="en-IN" sz="1600" b="1" dirty="0"/>
                        <a:t>i</a:t>
                      </a:r>
                      <a:r>
                        <a:rPr lang="en-IN" sz="1600" b="1" spc="5" dirty="0"/>
                        <a:t>n</a:t>
                      </a:r>
                      <a:r>
                        <a:rPr lang="en-IN" sz="1600" b="1" dirty="0"/>
                        <a:t>ar</a:t>
                      </a:r>
                      <a:r>
                        <a:rPr lang="en-IN" sz="1600" b="1" spc="-85" dirty="0"/>
                        <a:t>y</a:t>
                      </a:r>
                      <a:r>
                        <a:rPr lang="en-IN" sz="1600" b="1" dirty="0"/>
                        <a:t>, </a:t>
                      </a:r>
                      <a:r>
                        <a:rPr lang="en-IN" sz="1600" b="1" spc="10" dirty="0"/>
                        <a:t> </a:t>
                      </a:r>
                      <a:r>
                        <a:rPr lang="en-IN" sz="1600" b="1" dirty="0"/>
                        <a:t>O</a:t>
                      </a:r>
                      <a:r>
                        <a:rPr lang="en-IN" sz="1600" b="1" spc="-5" dirty="0"/>
                        <a:t>c</a:t>
                      </a:r>
                      <a:r>
                        <a:rPr lang="en-IN" sz="1600" b="1" spc="-20" dirty="0"/>
                        <a:t>t</a:t>
                      </a:r>
                      <a:r>
                        <a:rPr lang="en-IN" sz="1600" b="1" dirty="0"/>
                        <a:t>al </a:t>
                      </a:r>
                      <a:r>
                        <a:rPr lang="en-IN" sz="1600" b="1" spc="10" dirty="0"/>
                        <a:t> </a:t>
                      </a:r>
                      <a:r>
                        <a:rPr lang="en-IN" sz="1600" b="1" dirty="0"/>
                        <a:t>a</a:t>
                      </a:r>
                      <a:r>
                        <a:rPr lang="en-IN" sz="1600" b="1" spc="5" dirty="0"/>
                        <a:t>n</a:t>
                      </a:r>
                      <a:r>
                        <a:rPr lang="en-IN" sz="1600" b="1" dirty="0"/>
                        <a:t>d</a:t>
                      </a:r>
                      <a:r>
                        <a:rPr lang="en-IN" sz="1600" b="1" spc="270" dirty="0"/>
                        <a:t> </a:t>
                      </a:r>
                      <a:r>
                        <a:rPr lang="en-IN" sz="1600" b="1" spc="-5" dirty="0"/>
                        <a:t>H</a:t>
                      </a:r>
                      <a:r>
                        <a:rPr lang="en-IN" sz="1600" b="1" spc="-20" dirty="0"/>
                        <a:t>e</a:t>
                      </a:r>
                      <a:r>
                        <a:rPr lang="en-IN" sz="1600" b="1" spc="-30" dirty="0"/>
                        <a:t>x</a:t>
                      </a:r>
                      <a:r>
                        <a:rPr lang="en-IN" sz="1600" b="1" dirty="0"/>
                        <a:t>a</a:t>
                      </a:r>
                      <a:r>
                        <a:rPr lang="en-IN" sz="1600" b="1" spc="5" dirty="0"/>
                        <a:t>d</a:t>
                      </a:r>
                      <a:r>
                        <a:rPr lang="en-IN" sz="1600" b="1" dirty="0"/>
                        <a:t>ecimal </a:t>
                      </a:r>
                      <a:r>
                        <a:rPr lang="en-IN" sz="1600" b="1" spc="5" dirty="0"/>
                        <a:t>Nu</a:t>
                      </a:r>
                      <a:r>
                        <a:rPr lang="en-IN" sz="1600" b="1" dirty="0"/>
                        <a:t>m</a:t>
                      </a:r>
                      <a:r>
                        <a:rPr lang="en-IN" sz="1600" b="1" spc="-5" dirty="0"/>
                        <a:t>b</a:t>
                      </a:r>
                      <a:r>
                        <a:rPr lang="en-IN" sz="1600" b="1" dirty="0"/>
                        <a:t>e</a:t>
                      </a:r>
                      <a:r>
                        <a:rPr lang="en-IN" sz="1600" b="1" spc="-20" dirty="0"/>
                        <a:t>r</a:t>
                      </a:r>
                      <a:r>
                        <a:rPr lang="en-IN" sz="1600" b="1" dirty="0"/>
                        <a:t>s,</a:t>
                      </a:r>
                      <a:r>
                        <a:rPr lang="en-IN" sz="1600" b="1" spc="10" dirty="0"/>
                        <a:t> </a:t>
                      </a:r>
                      <a:r>
                        <a:rPr lang="en-IN" sz="1600" b="1" spc="-5" dirty="0"/>
                        <a:t>N</a:t>
                      </a:r>
                      <a:r>
                        <a:rPr lang="en-IN" sz="1600" b="1" spc="5" dirty="0"/>
                        <a:t>u</a:t>
                      </a:r>
                      <a:r>
                        <a:rPr lang="en-IN" sz="1600" b="1" dirty="0"/>
                        <a:t>m</a:t>
                      </a:r>
                      <a:r>
                        <a:rPr lang="en-IN" sz="1600" b="1" spc="5" dirty="0"/>
                        <a:t>b</a:t>
                      </a:r>
                      <a:r>
                        <a:rPr lang="en-IN" sz="1600" b="1" spc="-10" dirty="0"/>
                        <a:t>e</a:t>
                      </a:r>
                      <a:r>
                        <a:rPr lang="en-IN" sz="1600" b="1" dirty="0"/>
                        <a:t>r</a:t>
                      </a:r>
                      <a:r>
                        <a:rPr lang="en-IN" sz="1600" b="1" spc="10" dirty="0"/>
                        <a:t> </a:t>
                      </a:r>
                      <a:r>
                        <a:rPr lang="en-IN" sz="1600" b="1" spc="-5" dirty="0"/>
                        <a:t>B</a:t>
                      </a:r>
                      <a:r>
                        <a:rPr lang="en-IN" sz="1600" b="1" dirty="0"/>
                        <a:t>ase Co</a:t>
                      </a:r>
                      <a:r>
                        <a:rPr lang="en-IN" sz="1600" b="1" spc="-20" dirty="0"/>
                        <a:t>n</a:t>
                      </a:r>
                      <a:r>
                        <a:rPr lang="en-IN" sz="1600" b="1" spc="-15" dirty="0"/>
                        <a:t>v</a:t>
                      </a:r>
                      <a:r>
                        <a:rPr lang="en-IN" sz="1600" b="1" dirty="0"/>
                        <a:t>e</a:t>
                      </a:r>
                      <a:r>
                        <a:rPr lang="en-IN" sz="1600" b="1" spc="-20" dirty="0"/>
                        <a:t>r</a:t>
                      </a:r>
                      <a:r>
                        <a:rPr lang="en-IN" sz="1600" b="1" dirty="0"/>
                        <a:t>sio</a:t>
                      </a:r>
                      <a:r>
                        <a:rPr lang="en-IN" sz="1600" b="1" spc="5" dirty="0"/>
                        <a:t>n</a:t>
                      </a:r>
                      <a:r>
                        <a:rPr lang="en-IN" sz="1600" b="1" dirty="0"/>
                        <a:t>,</a:t>
                      </a:r>
                      <a:r>
                        <a:rPr lang="en-IN" sz="1600" b="1" spc="10" dirty="0"/>
                        <a:t> </a:t>
                      </a:r>
                      <a:r>
                        <a:rPr lang="en-IN" sz="1600" b="1" dirty="0"/>
                        <a:t>s</a:t>
                      </a:r>
                      <a:r>
                        <a:rPr lang="en-IN" sz="1600" b="1" spc="-10" dirty="0"/>
                        <a:t>u</a:t>
                      </a:r>
                      <a:r>
                        <a:rPr lang="en-IN" sz="1600" b="1" spc="-5" dirty="0"/>
                        <a:t>b</a:t>
                      </a:r>
                      <a:r>
                        <a:rPr lang="en-IN" sz="1600" b="1" spc="5" dirty="0"/>
                        <a:t>t</a:t>
                      </a:r>
                      <a:r>
                        <a:rPr lang="en-IN" sz="1600" b="1" spc="-20" dirty="0"/>
                        <a:t>r</a:t>
                      </a:r>
                      <a:r>
                        <a:rPr lang="en-IN" sz="1600" b="1" dirty="0"/>
                        <a:t>ac</a:t>
                      </a:r>
                      <a:r>
                        <a:rPr lang="en-IN" sz="1600" b="1" spc="5" dirty="0"/>
                        <a:t>t</a:t>
                      </a:r>
                      <a:r>
                        <a:rPr lang="en-IN" sz="1600" b="1" dirty="0"/>
                        <a:t>i</a:t>
                      </a:r>
                      <a:r>
                        <a:rPr lang="en-IN" sz="1600" b="1" spc="-10" dirty="0"/>
                        <a:t>o</a:t>
                      </a:r>
                      <a:r>
                        <a:rPr lang="en-IN" sz="1600" b="1" dirty="0"/>
                        <a:t>n </a:t>
                      </a:r>
                      <a:r>
                        <a:rPr lang="en-IN" sz="1600" b="1" spc="5" dirty="0"/>
                        <a:t>u</a:t>
                      </a:r>
                      <a:r>
                        <a:rPr lang="en-IN" sz="1600" b="1" dirty="0"/>
                        <a:t>si</a:t>
                      </a:r>
                      <a:r>
                        <a:rPr lang="en-IN" sz="1600" b="1" spc="5" dirty="0"/>
                        <a:t>n</a:t>
                      </a:r>
                      <a:r>
                        <a:rPr lang="en-IN" sz="1600" b="1" dirty="0"/>
                        <a:t>g</a:t>
                      </a:r>
                      <a:r>
                        <a:rPr lang="en-IN" sz="1600" b="1" spc="10" dirty="0"/>
                        <a:t> </a:t>
                      </a:r>
                      <a:r>
                        <a:rPr lang="en-IN" sz="1600" b="1" spc="50" dirty="0" err="1"/>
                        <a:t>r</a:t>
                      </a:r>
                      <a:r>
                        <a:rPr lang="en-IN" sz="1600" b="1" spc="-70" dirty="0" err="1"/>
                        <a:t>’</a:t>
                      </a:r>
                      <a:r>
                        <a:rPr lang="en-IN" sz="1600" b="1" dirty="0" err="1"/>
                        <a:t>s</a:t>
                      </a:r>
                      <a:r>
                        <a:rPr lang="en-IN" sz="1600" b="1" dirty="0"/>
                        <a:t> a</a:t>
                      </a:r>
                      <a:r>
                        <a:rPr lang="en-IN" sz="1600" b="1" spc="-5" dirty="0"/>
                        <a:t>n</a:t>
                      </a:r>
                      <a:r>
                        <a:rPr lang="en-IN" sz="1600" b="1" dirty="0"/>
                        <a:t>d</a:t>
                      </a:r>
                      <a:r>
                        <a:rPr lang="en-IN" sz="1600" b="1" spc="20" dirty="0"/>
                        <a:t> </a:t>
                      </a:r>
                      <a:r>
                        <a:rPr lang="en-IN" sz="1600" b="1" dirty="0"/>
                        <a:t>r</a:t>
                      </a:r>
                      <a:r>
                        <a:rPr lang="en-IN" sz="1600" b="1" spc="5" dirty="0"/>
                        <a:t>-</a:t>
                      </a:r>
                      <a:r>
                        <a:rPr lang="en-IN" sz="1600" b="1" dirty="0"/>
                        <a:t>1</a:t>
                      </a:r>
                      <a:r>
                        <a:rPr lang="en-IN" sz="1600" b="1" spc="15" dirty="0"/>
                        <a:t> </a:t>
                      </a:r>
                      <a:r>
                        <a:rPr lang="en-IN" sz="1600" b="1" spc="-15" dirty="0"/>
                        <a:t>c</a:t>
                      </a:r>
                      <a:r>
                        <a:rPr lang="en-IN" sz="1600" b="1" dirty="0"/>
                        <a:t>o</a:t>
                      </a:r>
                      <a:r>
                        <a:rPr lang="en-IN" sz="1600" b="1" spc="-10" dirty="0"/>
                        <a:t>m</a:t>
                      </a:r>
                      <a:r>
                        <a:rPr lang="en-IN" sz="1600" b="1" spc="5" dirty="0"/>
                        <a:t>p</a:t>
                      </a:r>
                      <a:r>
                        <a:rPr lang="en-IN" sz="1600" b="1" dirty="0"/>
                        <a:t>le</a:t>
                      </a:r>
                      <a:r>
                        <a:rPr lang="en-IN" sz="1600" b="1" spc="5" dirty="0"/>
                        <a:t>m</a:t>
                      </a:r>
                      <a:r>
                        <a:rPr lang="en-IN" sz="1600" b="1" dirty="0"/>
                        <a:t>e</a:t>
                      </a:r>
                      <a:r>
                        <a:rPr lang="en-IN" sz="1600" b="1" spc="-15" dirty="0"/>
                        <a:t>n</a:t>
                      </a:r>
                      <a:r>
                        <a:rPr lang="en-IN" sz="1600" b="1" spc="5" dirty="0"/>
                        <a:t>t</a:t>
                      </a:r>
                      <a:r>
                        <a:rPr lang="en-IN" sz="1600" b="1" dirty="0"/>
                        <a:t>s,</a:t>
                      </a:r>
                      <a:r>
                        <a:rPr lang="en-IN" sz="1600" b="1" spc="15" dirty="0"/>
                        <a:t> </a:t>
                      </a:r>
                      <a:r>
                        <a:rPr lang="en-IN" sz="1600" b="1" spc="-40" dirty="0"/>
                        <a:t>R</a:t>
                      </a:r>
                      <a:r>
                        <a:rPr lang="en-IN" sz="1600" b="1" dirty="0"/>
                        <a:t>egi</a:t>
                      </a:r>
                      <a:r>
                        <a:rPr lang="en-IN" sz="1600" b="1" spc="-10" dirty="0"/>
                        <a:t>s</a:t>
                      </a:r>
                      <a:r>
                        <a:rPr lang="en-IN" sz="1600" b="1" spc="-5" dirty="0"/>
                        <a:t>t</a:t>
                      </a:r>
                      <a:r>
                        <a:rPr lang="en-IN" sz="1600" b="1" dirty="0"/>
                        <a:t>e</a:t>
                      </a:r>
                      <a:r>
                        <a:rPr lang="en-IN" sz="1600" b="1" spc="-20" dirty="0"/>
                        <a:t>r</a:t>
                      </a:r>
                      <a:r>
                        <a:rPr lang="en-IN" sz="1600" b="1" dirty="0"/>
                        <a:t>s, </a:t>
                      </a:r>
                      <a:r>
                        <a:rPr lang="en-IN" sz="1600" b="1" spc="-5" dirty="0"/>
                        <a:t>B</a:t>
                      </a:r>
                      <a:r>
                        <a:rPr lang="en-IN" sz="1600" b="1" dirty="0"/>
                        <a:t>i</a:t>
                      </a:r>
                      <a:r>
                        <a:rPr lang="en-IN" sz="1600" b="1" spc="5" dirty="0"/>
                        <a:t>n</a:t>
                      </a:r>
                      <a:r>
                        <a:rPr lang="en-IN" sz="1600" b="1" dirty="0"/>
                        <a:t>ary Logic, </a:t>
                      </a:r>
                      <a:r>
                        <a:rPr lang="en-IN" sz="1600" b="1" spc="5" dirty="0"/>
                        <a:t>D</a:t>
                      </a:r>
                      <a:r>
                        <a:rPr lang="en-IN" sz="1600" b="1" dirty="0"/>
                        <a:t>ig</a:t>
                      </a:r>
                      <a:r>
                        <a:rPr lang="en-IN" sz="1600" b="1" spc="-10" dirty="0"/>
                        <a:t>i</a:t>
                      </a:r>
                      <a:r>
                        <a:rPr lang="en-IN" sz="1600" b="1" spc="-5" dirty="0"/>
                        <a:t>t</a:t>
                      </a:r>
                      <a:r>
                        <a:rPr lang="en-IN" sz="1600" b="1" dirty="0"/>
                        <a:t>al</a:t>
                      </a:r>
                      <a:r>
                        <a:rPr lang="en-IN" sz="1600" b="1" spc="5" dirty="0"/>
                        <a:t> </a:t>
                      </a:r>
                      <a:r>
                        <a:rPr lang="en-IN" sz="1600" b="1" dirty="0"/>
                        <a:t>Logic</a:t>
                      </a:r>
                      <a:r>
                        <a:rPr lang="en-IN" sz="1600" b="1" spc="15" dirty="0"/>
                        <a:t> </a:t>
                      </a:r>
                      <a:r>
                        <a:rPr lang="en-IN" sz="1600" b="1" dirty="0"/>
                        <a:t>G</a:t>
                      </a:r>
                      <a:r>
                        <a:rPr lang="en-IN" sz="1600" b="1" spc="-25" dirty="0"/>
                        <a:t>a</a:t>
                      </a:r>
                      <a:r>
                        <a:rPr lang="en-IN" sz="1600" b="1" spc="-5" dirty="0"/>
                        <a:t>t</a:t>
                      </a:r>
                      <a:r>
                        <a:rPr lang="en-IN" sz="1600" b="1" dirty="0"/>
                        <a:t>es – basics. </a:t>
                      </a:r>
                      <a:endParaRPr lang="en-IN" sz="1600" b="1" dirty="0" smtClean="0"/>
                    </a:p>
                    <a:p>
                      <a:pPr marL="62865" marR="142875" algn="just">
                        <a:lnSpc>
                          <a:spcPct val="150000"/>
                        </a:lnSpc>
                        <a:spcBef>
                          <a:spcPts val="0"/>
                        </a:spcBef>
                        <a:spcAft>
                          <a:spcPts val="0"/>
                        </a:spcAft>
                      </a:pPr>
                      <a:endParaRPr lang="en-US" sz="1600" b="1" dirty="0"/>
                    </a:p>
                    <a:p>
                      <a:pPr marL="62865" marR="142875" algn="just">
                        <a:lnSpc>
                          <a:spcPct val="150000"/>
                        </a:lnSpc>
                        <a:spcBef>
                          <a:spcPts val="0"/>
                        </a:spcBef>
                        <a:spcAft>
                          <a:spcPts val="0"/>
                        </a:spcAft>
                      </a:pPr>
                      <a:r>
                        <a:rPr lang="en-IN" sz="1600" b="1" spc="-5" dirty="0"/>
                        <a:t>B</a:t>
                      </a:r>
                      <a:r>
                        <a:rPr lang="en-IN" sz="1600" b="1" dirty="0"/>
                        <a:t>asic</a:t>
                      </a:r>
                      <a:r>
                        <a:rPr lang="en-IN" sz="1600" b="1" spc="10" dirty="0"/>
                        <a:t> </a:t>
                      </a:r>
                      <a:r>
                        <a:rPr lang="en-IN" sz="1600" b="1" dirty="0"/>
                        <a:t>El</a:t>
                      </a:r>
                      <a:r>
                        <a:rPr lang="en-IN" sz="1600" b="1" spc="5" dirty="0"/>
                        <a:t>e</a:t>
                      </a:r>
                      <a:r>
                        <a:rPr lang="en-IN" sz="1600" b="1" dirty="0"/>
                        <a:t>me</a:t>
                      </a:r>
                      <a:r>
                        <a:rPr lang="en-IN" sz="1600" b="1" spc="-15" dirty="0"/>
                        <a:t>n</a:t>
                      </a:r>
                      <a:r>
                        <a:rPr lang="en-IN" sz="1600" b="1" spc="5" dirty="0"/>
                        <a:t>t</a:t>
                      </a:r>
                      <a:r>
                        <a:rPr lang="en-IN" sz="1600" b="1" dirty="0"/>
                        <a:t>s of Von-Neumann model,</a:t>
                      </a:r>
                      <a:r>
                        <a:rPr lang="en-IN" sz="1600" b="1" spc="15" dirty="0"/>
                        <a:t> </a:t>
                      </a:r>
                      <a:r>
                        <a:rPr lang="en-IN" sz="1600" b="1" spc="5" dirty="0"/>
                        <a:t>P</a:t>
                      </a:r>
                      <a:r>
                        <a:rPr lang="en-IN" sz="1600" b="1" spc="-20" dirty="0"/>
                        <a:t>r</a:t>
                      </a:r>
                      <a:r>
                        <a:rPr lang="en-IN" sz="1600" b="1" dirty="0"/>
                        <a:t>o</a:t>
                      </a:r>
                      <a:r>
                        <a:rPr lang="en-IN" sz="1600" b="1" spc="-5" dirty="0"/>
                        <a:t>c</a:t>
                      </a:r>
                      <a:r>
                        <a:rPr lang="en-IN" sz="1600" b="1" spc="5" dirty="0"/>
                        <a:t>e</a:t>
                      </a:r>
                      <a:r>
                        <a:rPr lang="en-IN" sz="1600" b="1" spc="-25" dirty="0"/>
                        <a:t>s</a:t>
                      </a:r>
                      <a:r>
                        <a:rPr lang="en-IN" sz="1600" b="1" dirty="0"/>
                        <a:t>sor</a:t>
                      </a:r>
                      <a:r>
                        <a:rPr lang="en-IN" sz="1600" b="1" spc="20" dirty="0"/>
                        <a:t> </a:t>
                      </a:r>
                      <a:r>
                        <a:rPr lang="en-IN" sz="1600" b="1" spc="-30" dirty="0"/>
                        <a:t>R</a:t>
                      </a:r>
                      <a:r>
                        <a:rPr lang="en-IN" sz="1600" b="1" dirty="0"/>
                        <a:t>egi</a:t>
                      </a:r>
                      <a:r>
                        <a:rPr lang="en-IN" sz="1600" b="1" spc="-10" dirty="0"/>
                        <a:t>s</a:t>
                      </a:r>
                      <a:r>
                        <a:rPr lang="en-IN" sz="1600" b="1" spc="-5" dirty="0"/>
                        <a:t>t</a:t>
                      </a:r>
                      <a:r>
                        <a:rPr lang="en-IN" sz="1600" b="1" spc="5" dirty="0"/>
                        <a:t>e</a:t>
                      </a:r>
                      <a:r>
                        <a:rPr lang="en-IN" sz="1600" b="1" spc="-20" dirty="0"/>
                        <a:t>r</a:t>
                      </a:r>
                      <a:r>
                        <a:rPr lang="en-IN" sz="1600" b="1" dirty="0"/>
                        <a:t>s, In</a:t>
                      </a:r>
                      <a:r>
                        <a:rPr lang="en-IN" sz="1600" b="1" spc="-25" dirty="0"/>
                        <a:t>s</a:t>
                      </a:r>
                      <a:r>
                        <a:rPr lang="en-IN" sz="1600" b="1" spc="5" dirty="0"/>
                        <a:t>t</a:t>
                      </a:r>
                      <a:r>
                        <a:rPr lang="en-IN" sz="1600" b="1" dirty="0"/>
                        <a:t>r</a:t>
                      </a:r>
                      <a:r>
                        <a:rPr lang="en-IN" sz="1600" b="1" spc="5" dirty="0"/>
                        <a:t>u</a:t>
                      </a:r>
                      <a:r>
                        <a:rPr lang="en-IN" sz="1600" b="1" spc="-5" dirty="0"/>
                        <a:t>c</a:t>
                      </a:r>
                      <a:r>
                        <a:rPr lang="en-IN" sz="1600" b="1" spc="5" dirty="0"/>
                        <a:t>t</a:t>
                      </a:r>
                      <a:r>
                        <a:rPr lang="en-IN" sz="1600" b="1" spc="-25" dirty="0"/>
                        <a:t>i</a:t>
                      </a:r>
                      <a:r>
                        <a:rPr lang="en-IN" sz="1600" b="1" spc="5" dirty="0"/>
                        <a:t>o</a:t>
                      </a:r>
                      <a:r>
                        <a:rPr lang="en-IN" sz="1600" b="1" dirty="0"/>
                        <a:t>n</a:t>
                      </a:r>
                      <a:r>
                        <a:rPr lang="en-IN" sz="1600" b="1" spc="20" dirty="0"/>
                        <a:t> </a:t>
                      </a:r>
                      <a:r>
                        <a:rPr lang="en-IN" sz="1600" b="1" dirty="0"/>
                        <a:t>E</a:t>
                      </a:r>
                      <a:r>
                        <a:rPr lang="en-IN" sz="1600" b="1" spc="-40" dirty="0"/>
                        <a:t>x</a:t>
                      </a:r>
                      <a:r>
                        <a:rPr lang="en-IN" sz="1600" b="1" dirty="0"/>
                        <a:t>e</a:t>
                      </a:r>
                      <a:r>
                        <a:rPr lang="en-IN" sz="1600" b="1" spc="5" dirty="0"/>
                        <a:t>c</a:t>
                      </a:r>
                      <a:r>
                        <a:rPr lang="en-IN" sz="1600" b="1" spc="-5" dirty="0"/>
                        <a:t>u</a:t>
                      </a:r>
                      <a:r>
                        <a:rPr lang="en-IN" sz="1600" b="1" spc="5" dirty="0"/>
                        <a:t>t</a:t>
                      </a:r>
                      <a:r>
                        <a:rPr lang="en-IN" sz="1600" b="1" dirty="0"/>
                        <a:t>i</a:t>
                      </a:r>
                      <a:r>
                        <a:rPr lang="en-IN" sz="1600" b="1" spc="-10" dirty="0"/>
                        <a:t>o</a:t>
                      </a:r>
                      <a:r>
                        <a:rPr lang="en-IN" sz="1600" b="1" spc="5" dirty="0"/>
                        <a:t>n</a:t>
                      </a:r>
                      <a:r>
                        <a:rPr lang="en-IN" sz="1600" b="1" dirty="0"/>
                        <a:t>, </a:t>
                      </a:r>
                      <a:r>
                        <a:rPr lang="en-IN" sz="1600" b="1" spc="-15" dirty="0"/>
                        <a:t>I</a:t>
                      </a:r>
                      <a:r>
                        <a:rPr lang="en-IN" sz="1600" b="1" spc="-5" dirty="0"/>
                        <a:t>nt</a:t>
                      </a:r>
                      <a:r>
                        <a:rPr lang="en-IN" sz="1600" b="1" spc="5" dirty="0"/>
                        <a:t>e</a:t>
                      </a:r>
                      <a:r>
                        <a:rPr lang="en-IN" sz="1600" b="1" dirty="0"/>
                        <a:t>rr</a:t>
                      </a:r>
                      <a:r>
                        <a:rPr lang="en-IN" sz="1600" b="1" spc="-5" dirty="0"/>
                        <a:t>up</a:t>
                      </a:r>
                      <a:r>
                        <a:rPr lang="en-IN" sz="1600" b="1" spc="10" dirty="0"/>
                        <a:t>t</a:t>
                      </a:r>
                      <a:r>
                        <a:rPr lang="en-IN" sz="1600" b="1" dirty="0"/>
                        <a:t>s,</a:t>
                      </a:r>
                      <a:r>
                        <a:rPr lang="en-IN" sz="1600" b="1" spc="15" dirty="0"/>
                        <a:t> </a:t>
                      </a:r>
                      <a:r>
                        <a:rPr lang="en-IN" sz="1600" b="1" spc="-10" dirty="0"/>
                        <a:t>T</a:t>
                      </a:r>
                      <a:r>
                        <a:rPr lang="en-IN" sz="1600" b="1" spc="5" dirty="0"/>
                        <a:t>h</a:t>
                      </a:r>
                      <a:r>
                        <a:rPr lang="en-IN" sz="1600" b="1" dirty="0"/>
                        <a:t>e</a:t>
                      </a:r>
                      <a:r>
                        <a:rPr lang="en-IN" sz="1600" b="1" spc="5" dirty="0"/>
                        <a:t> </a:t>
                      </a:r>
                      <a:r>
                        <a:rPr lang="en-IN" sz="1600" b="1" spc="-5" dirty="0"/>
                        <a:t>M</a:t>
                      </a:r>
                      <a:r>
                        <a:rPr lang="en-IN" sz="1600" b="1" dirty="0"/>
                        <a:t>em</a:t>
                      </a:r>
                      <a:r>
                        <a:rPr lang="en-IN" sz="1600" b="1" spc="5" dirty="0"/>
                        <a:t>o</a:t>
                      </a:r>
                      <a:r>
                        <a:rPr lang="en-IN" sz="1600" b="1" spc="-10" dirty="0"/>
                        <a:t>r</a:t>
                      </a:r>
                      <a:r>
                        <a:rPr lang="en-IN" sz="1600" b="1" dirty="0"/>
                        <a:t>y </a:t>
                      </a:r>
                      <a:r>
                        <a:rPr lang="en-IN" sz="1600" b="1" spc="-5" dirty="0"/>
                        <a:t>H</a:t>
                      </a:r>
                      <a:r>
                        <a:rPr lang="en-IN" sz="1600" b="1" dirty="0"/>
                        <a:t>i</a:t>
                      </a:r>
                      <a:r>
                        <a:rPr lang="en-IN" sz="1600" b="1" spc="5" dirty="0"/>
                        <a:t>e</a:t>
                      </a:r>
                      <a:r>
                        <a:rPr lang="en-IN" sz="1600" b="1" spc="-20" dirty="0"/>
                        <a:t>r</a:t>
                      </a:r>
                      <a:r>
                        <a:rPr lang="en-IN" sz="1600" b="1" dirty="0"/>
                        <a:t>a</a:t>
                      </a:r>
                      <a:r>
                        <a:rPr lang="en-IN" sz="1600" b="1" spc="-10" dirty="0"/>
                        <a:t>r</a:t>
                      </a:r>
                      <a:r>
                        <a:rPr lang="en-IN" sz="1600" b="1" spc="-5" dirty="0"/>
                        <a:t>c</a:t>
                      </a:r>
                      <a:r>
                        <a:rPr lang="en-IN" sz="1600" b="1" spc="-20" dirty="0"/>
                        <a:t>h</a:t>
                      </a:r>
                      <a:r>
                        <a:rPr lang="en-IN" sz="1600" b="1" spc="-85" dirty="0"/>
                        <a:t>y</a:t>
                      </a:r>
                      <a:r>
                        <a:rPr lang="en-IN" sz="1600" b="1" dirty="0"/>
                        <a:t>, </a:t>
                      </a:r>
                      <a:r>
                        <a:rPr lang="en-IN" sz="1600" b="1" spc="-5" dirty="0"/>
                        <a:t>C</a:t>
                      </a:r>
                      <a:r>
                        <a:rPr lang="en-IN" sz="1600" b="1" dirty="0"/>
                        <a:t>ache  </a:t>
                      </a:r>
                      <a:r>
                        <a:rPr lang="en-IN" sz="1600" b="1" spc="220" dirty="0"/>
                        <a:t> </a:t>
                      </a:r>
                      <a:r>
                        <a:rPr lang="en-IN" sz="1600" b="1" spc="5" dirty="0"/>
                        <a:t>Me</a:t>
                      </a:r>
                      <a:r>
                        <a:rPr lang="en-IN" sz="1600" b="1" spc="-10" dirty="0"/>
                        <a:t>m</a:t>
                      </a:r>
                      <a:r>
                        <a:rPr lang="en-IN" sz="1600" b="1" spc="-5" dirty="0"/>
                        <a:t>o</a:t>
                      </a:r>
                      <a:r>
                        <a:rPr lang="en-IN" sz="1600" b="1" dirty="0"/>
                        <a:t>r</a:t>
                      </a:r>
                      <a:r>
                        <a:rPr lang="en-IN" sz="1600" b="1" spc="-85" dirty="0"/>
                        <a:t>y</a:t>
                      </a:r>
                      <a:r>
                        <a:rPr lang="en-IN" sz="1600" b="1" dirty="0"/>
                        <a:t>,  </a:t>
                      </a:r>
                      <a:r>
                        <a:rPr lang="en-IN" sz="1600" b="1" spc="235" dirty="0"/>
                        <a:t> </a:t>
                      </a:r>
                      <a:r>
                        <a:rPr lang="en-IN" sz="1600" b="1" dirty="0"/>
                        <a:t>I/O </a:t>
                      </a:r>
                      <a:r>
                        <a:rPr lang="en-IN" sz="1600" b="1" spc="-5" dirty="0"/>
                        <a:t>C</a:t>
                      </a:r>
                      <a:r>
                        <a:rPr lang="en-IN" sz="1600" b="1" spc="5" dirty="0"/>
                        <a:t>o</a:t>
                      </a:r>
                      <a:r>
                        <a:rPr lang="en-IN" sz="1600" b="1" dirty="0"/>
                        <a:t>mm</a:t>
                      </a:r>
                      <a:r>
                        <a:rPr lang="en-IN" sz="1600" b="1" spc="5" dirty="0"/>
                        <a:t>u</a:t>
                      </a:r>
                      <a:r>
                        <a:rPr lang="en-IN" sz="1600" b="1" spc="10" dirty="0"/>
                        <a:t>n</a:t>
                      </a:r>
                      <a:r>
                        <a:rPr lang="en-IN" sz="1600" b="1" dirty="0"/>
                        <a:t>i</a:t>
                      </a:r>
                      <a:r>
                        <a:rPr lang="en-IN" sz="1600" b="1" spc="-15" dirty="0"/>
                        <a:t>c</a:t>
                      </a:r>
                      <a:r>
                        <a:rPr lang="en-IN" sz="1600" b="1" spc="-25" dirty="0"/>
                        <a:t>a</a:t>
                      </a:r>
                      <a:r>
                        <a:rPr lang="en-IN" sz="1600" b="1" spc="5" dirty="0"/>
                        <a:t>t</a:t>
                      </a:r>
                      <a:r>
                        <a:rPr lang="en-IN" sz="1600" b="1" dirty="0"/>
                        <a:t>ion    </a:t>
                      </a:r>
                      <a:r>
                        <a:rPr lang="en-IN" sz="1600" b="1" spc="5" dirty="0"/>
                        <a:t> </a:t>
                      </a:r>
                      <a:r>
                        <a:rPr lang="en-IN" sz="1600" b="1" spc="-100" dirty="0"/>
                        <a:t>T</a:t>
                      </a:r>
                      <a:r>
                        <a:rPr lang="en-IN" sz="1600" b="1" spc="5" dirty="0"/>
                        <a:t>e</a:t>
                      </a:r>
                      <a:r>
                        <a:rPr lang="en-IN" sz="1600" b="1" spc="-5" dirty="0"/>
                        <a:t>c</a:t>
                      </a:r>
                      <a:r>
                        <a:rPr lang="en-IN" sz="1600" b="1" spc="5" dirty="0"/>
                        <a:t>hn</a:t>
                      </a:r>
                      <a:r>
                        <a:rPr lang="en-IN" sz="1600" b="1" spc="-25" dirty="0"/>
                        <a:t>i</a:t>
                      </a:r>
                      <a:r>
                        <a:rPr lang="en-IN" sz="1600" b="1" spc="5" dirty="0"/>
                        <a:t>qu</a:t>
                      </a:r>
                      <a:r>
                        <a:rPr lang="en-IN" sz="1600" b="1" dirty="0"/>
                        <a:t>es, and Virtual Memory.  </a:t>
                      </a:r>
                      <a:endParaRPr lang="en-US" sz="1600" b="1" dirty="0">
                        <a:latin typeface="Calibri"/>
                        <a:ea typeface="Calibri"/>
                        <a:cs typeface="Times New Roman"/>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Decimal Number Systems</a:t>
            </a:r>
          </a:p>
        </p:txBody>
      </p:sp>
      <p:sp>
        <p:nvSpPr>
          <p:cNvPr id="83971"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83973"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83974" name="Rectangle 6"/>
          <p:cNvSpPr>
            <a:spLocks noChangeArrowheads="1"/>
          </p:cNvSpPr>
          <p:nvPr/>
        </p:nvSpPr>
        <p:spPr bwMode="auto">
          <a:xfrm>
            <a:off x="304800" y="2133600"/>
            <a:ext cx="8458200" cy="2133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Exactly ten distinct numerals in order to </a:t>
            </a:r>
          </a:p>
          <a:p>
            <a:pPr marL="342900" indent="-342900">
              <a:spcBef>
                <a:spcPct val="20000"/>
              </a:spcBef>
            </a:pPr>
            <a:r>
              <a:rPr lang="en-US" sz="3200">
                <a:latin typeface="Times New Roman" pitchFamily="18" charset="0"/>
              </a:rPr>
              <a:t>  represent all possible values for each position in </a:t>
            </a:r>
          </a:p>
          <a:p>
            <a:pPr marL="342900" indent="-342900">
              <a:spcBef>
                <a:spcPct val="20000"/>
              </a:spcBef>
            </a:pPr>
            <a:r>
              <a:rPr lang="en-US" sz="3200">
                <a:latin typeface="Times New Roman" pitchFamily="18" charset="0"/>
              </a:rPr>
              <a:t>  the number, and hence to enable us to represent </a:t>
            </a:r>
          </a:p>
          <a:p>
            <a:pPr marL="342900" indent="-342900">
              <a:spcBef>
                <a:spcPct val="20000"/>
              </a:spcBef>
            </a:pPr>
            <a:r>
              <a:rPr lang="en-US" sz="3200">
                <a:latin typeface="Times New Roman" pitchFamily="18" charset="0"/>
              </a:rPr>
              <a:t>  all possible integer numbers in decimal notation.</a:t>
            </a:r>
          </a:p>
          <a:p>
            <a:pPr marL="342900" indent="-342900">
              <a:spcBef>
                <a:spcPct val="20000"/>
              </a:spcBef>
              <a:buFontTx/>
              <a:buChar char="•"/>
            </a:pPr>
            <a:r>
              <a:rPr lang="en-GB" sz="3200" b="1">
                <a:latin typeface="Times New Roman" pitchFamily="18" charset="0"/>
              </a:rPr>
              <a:t>0, 1, 2, 3, 4, 5, 6, 7, 8, </a:t>
            </a:r>
            <a:r>
              <a:rPr lang="en-GB" sz="3200">
                <a:latin typeface="Times New Roman" pitchFamily="18" charset="0"/>
              </a:rPr>
              <a:t>and </a:t>
            </a:r>
            <a:r>
              <a:rPr lang="en-GB" sz="3200" b="1">
                <a:latin typeface="Times New Roman" pitchFamily="18" charset="0"/>
              </a:rPr>
              <a:t>9  </a:t>
            </a:r>
            <a:r>
              <a:rPr lang="en-GB" sz="3200">
                <a:latin typeface="Times New Roman" pitchFamily="18" charset="0"/>
              </a:rPr>
              <a:t>values</a:t>
            </a:r>
          </a:p>
          <a:p>
            <a:pPr marL="342900" indent="-342900">
              <a:spcBef>
                <a:spcPct val="20000"/>
              </a:spcBef>
              <a:buFontTx/>
              <a:buChar char="•"/>
            </a:pPr>
            <a:r>
              <a:rPr lang="en-US" sz="3200">
                <a:latin typeface="Times New Roman" pitchFamily="18" charset="0"/>
              </a:rPr>
              <a:t>For example, a number like "0123456789" has ten positions and each position can contain the digits 0-9.</a:t>
            </a:r>
            <a:r>
              <a:rPr lang="en-US" sz="3200"/>
              <a:t> </a:t>
            </a:r>
            <a:endParaRPr lang="en-GB" sz="3200">
              <a:latin typeface="Times New Roman" pitchFamily="18" charset="0"/>
            </a:endParaRPr>
          </a:p>
          <a:p>
            <a:pPr marL="342900" indent="-342900">
              <a:spcBef>
                <a:spcPct val="20000"/>
              </a:spcBef>
              <a:buFontTx/>
              <a:buChar char="•"/>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Decimal Number Systems</a:t>
            </a:r>
          </a:p>
        </p:txBody>
      </p:sp>
      <p:sp>
        <p:nvSpPr>
          <p:cNvPr id="84995"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84997"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84998" name="Rectangle 6"/>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Each digit position has a </a:t>
            </a:r>
            <a:r>
              <a:rPr lang="en-US" sz="3200" i="1">
                <a:latin typeface="Times New Roman" pitchFamily="18" charset="0"/>
              </a:rPr>
              <a:t>weight</a:t>
            </a:r>
            <a:r>
              <a:rPr lang="en-US" sz="3200">
                <a:latin typeface="Times New Roman" pitchFamily="18" charset="0"/>
              </a:rPr>
              <a:t> associated </a:t>
            </a:r>
          </a:p>
          <a:p>
            <a:pPr marL="342900" indent="-342900">
              <a:spcBef>
                <a:spcPct val="20000"/>
              </a:spcBef>
            </a:pPr>
            <a:r>
              <a:rPr lang="en-US" sz="3200">
                <a:latin typeface="Times New Roman" pitchFamily="18" charset="0"/>
              </a:rPr>
              <a:t>    with it.</a:t>
            </a:r>
          </a:p>
          <a:p>
            <a:pPr marL="342900" indent="-342900">
              <a:spcBef>
                <a:spcPct val="20000"/>
              </a:spcBef>
              <a:buFontTx/>
              <a:buChar char="•"/>
            </a:pPr>
            <a:r>
              <a:rPr lang="en-US" sz="3200">
                <a:latin typeface="Times New Roman" pitchFamily="18" charset="0"/>
              </a:rPr>
              <a:t>Each digit corresponds to a power of 10 based on its position in the number</a:t>
            </a:r>
          </a:p>
          <a:p>
            <a:pPr marL="342900" indent="-342900">
              <a:spcBef>
                <a:spcPct val="20000"/>
              </a:spcBef>
              <a:buFontTx/>
              <a:buChar char="•"/>
            </a:pPr>
            <a:r>
              <a:rPr lang="en-US" sz="3200">
                <a:latin typeface="Times New Roman" pitchFamily="18" charset="0"/>
              </a:rPr>
              <a:t> Number’s value = a </a:t>
            </a:r>
            <a:r>
              <a:rPr lang="en-US" sz="3200" i="1">
                <a:latin typeface="Times New Roman" pitchFamily="18" charset="0"/>
              </a:rPr>
              <a:t>weighted sum</a:t>
            </a:r>
            <a:r>
              <a:rPr lang="en-US" sz="3200">
                <a:latin typeface="Times New Roman" pitchFamily="18" charset="0"/>
              </a:rPr>
              <a:t> of the digits</a:t>
            </a:r>
          </a:p>
          <a:p>
            <a:pPr marL="342900" indent="-342900">
              <a:spcBef>
                <a:spcPct val="20000"/>
              </a:spcBef>
              <a:buFontTx/>
              <a:buChar char="•"/>
            </a:pPr>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Decimal Number Systems</a:t>
            </a:r>
          </a:p>
        </p:txBody>
      </p:sp>
      <p:sp>
        <p:nvSpPr>
          <p:cNvPr id="86019"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86021"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86022" name="Rectangle 6"/>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Number’s value = a </a:t>
            </a:r>
            <a:r>
              <a:rPr lang="en-US" sz="3200" i="1">
                <a:latin typeface="Times New Roman" pitchFamily="18" charset="0"/>
              </a:rPr>
              <a:t>weighted sum</a:t>
            </a:r>
            <a:r>
              <a:rPr lang="en-US" sz="3200">
                <a:latin typeface="Times New Roman" pitchFamily="18" charset="0"/>
              </a:rPr>
              <a:t> of the digits</a:t>
            </a:r>
          </a:p>
          <a:p>
            <a:pPr marL="342900" indent="-342900">
              <a:spcBef>
                <a:spcPct val="20000"/>
              </a:spcBef>
              <a:buFontTx/>
              <a:buChar char="•"/>
            </a:pPr>
            <a:r>
              <a:rPr lang="en-US" sz="3200">
                <a:latin typeface="Times New Roman" pitchFamily="18" charset="0"/>
              </a:rPr>
              <a:t>Number’ value = digit * 10</a:t>
            </a:r>
            <a:r>
              <a:rPr lang="en-US" sz="3200" baseline="30000">
                <a:latin typeface="Times New Roman" pitchFamily="18" charset="0"/>
              </a:rPr>
              <a:t>x</a:t>
            </a:r>
            <a:r>
              <a:rPr lang="en-US" sz="3200">
                <a:latin typeface="Times New Roman" pitchFamily="18" charset="0"/>
              </a:rPr>
              <a:t> + digit * 10</a:t>
            </a:r>
            <a:r>
              <a:rPr lang="en-US" sz="3200" baseline="30000">
                <a:latin typeface="Times New Roman" pitchFamily="18" charset="0"/>
              </a:rPr>
              <a:t>x</a:t>
            </a:r>
            <a:r>
              <a:rPr lang="en-US" sz="3200">
                <a:latin typeface="Times New Roman" pitchFamily="18" charset="0"/>
              </a:rPr>
              <a:t> where x = (position number - 1).</a:t>
            </a:r>
            <a:br>
              <a:rPr lang="en-US" sz="3200">
                <a:latin typeface="Times New Roman" pitchFamily="18" charset="0"/>
              </a:rPr>
            </a:br>
            <a:endParaRPr lang="en-US" sz="3200">
              <a:latin typeface="Times New Roman" pitchFamily="18" charset="0"/>
            </a:endParaRPr>
          </a:p>
          <a:p>
            <a:pPr marL="342900" indent="-342900">
              <a:spcBef>
                <a:spcPct val="20000"/>
              </a:spcBef>
            </a:pPr>
            <a:r>
              <a:rPr lang="en-US" sz="3200">
                <a:solidFill>
                  <a:srgbClr val="FF0000"/>
                </a:solidFill>
                <a:latin typeface="Times New Roman" pitchFamily="18" charset="0"/>
              </a:rPr>
              <a:t>It sounds complicated ?</a:t>
            </a:r>
          </a:p>
          <a:p>
            <a:pPr marL="342900" indent="-342900">
              <a:spcBef>
                <a:spcPct val="20000"/>
              </a:spcBef>
            </a:pPr>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Decimal Number Systems</a:t>
            </a:r>
          </a:p>
        </p:txBody>
      </p:sp>
      <p:sp>
        <p:nvSpPr>
          <p:cNvPr id="32772"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32774"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32775" name="Rectangle 7"/>
          <p:cNvSpPr>
            <a:spLocks noChangeArrowheads="1"/>
          </p:cNvSpPr>
          <p:nvPr/>
        </p:nvSpPr>
        <p:spPr bwMode="auto">
          <a:xfrm>
            <a:off x="304800" y="2514600"/>
            <a:ext cx="7467600" cy="1752600"/>
          </a:xfrm>
          <a:prstGeom prst="rect">
            <a:avLst/>
          </a:prstGeom>
          <a:noFill/>
          <a:ln w="9525">
            <a:noFill/>
            <a:miter lim="800000"/>
            <a:headEnd/>
            <a:tailEnd/>
          </a:ln>
          <a:effectLst/>
        </p:spPr>
        <p:txBody>
          <a:bodyPr/>
          <a:lstStyle/>
          <a:p>
            <a:pPr marL="342900" indent="-342900">
              <a:buFontTx/>
              <a:buChar char="•"/>
            </a:pPr>
            <a:r>
              <a:rPr lang="en-US" sz="3200">
                <a:latin typeface="Times New Roman" pitchFamily="18" charset="0"/>
              </a:rPr>
              <a:t>The powers of 10 increment from 0, 1, 2, etc. as you move right to left</a:t>
            </a: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graphicFrame>
        <p:nvGraphicFramePr>
          <p:cNvPr id="32794" name="Group 26"/>
          <p:cNvGraphicFramePr>
            <a:graphicFrameLocks noGrp="1"/>
          </p:cNvGraphicFramePr>
          <p:nvPr/>
        </p:nvGraphicFramePr>
        <p:xfrm>
          <a:off x="2286000" y="3886200"/>
          <a:ext cx="4343400" cy="1828800"/>
        </p:xfrm>
        <a:graphic>
          <a:graphicData uri="http://schemas.openxmlformats.org/drawingml/2006/table">
            <a:tbl>
              <a:tblPr/>
              <a:tblGrid>
                <a:gridCol w="1447800"/>
                <a:gridCol w="1447800"/>
                <a:gridCol w="1447800"/>
              </a:tblGrid>
              <a:tr h="914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Hundreds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Tens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Units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94"/>
                                        </p:tgtEl>
                                        <p:attrNameLst>
                                          <p:attrName>style.visibility</p:attrName>
                                        </p:attrNameLst>
                                      </p:cBhvr>
                                      <p:to>
                                        <p:strVal val="visible"/>
                                      </p:to>
                                    </p:set>
                                    <p:anim calcmode="lin" valueType="num">
                                      <p:cBhvr additive="base">
                                        <p:cTn id="7" dur="500" fill="hold"/>
                                        <p:tgtEl>
                                          <p:spTgt spid="32794"/>
                                        </p:tgtEl>
                                        <p:attrNameLst>
                                          <p:attrName>ppt_x</p:attrName>
                                        </p:attrNameLst>
                                      </p:cBhvr>
                                      <p:tavLst>
                                        <p:tav tm="0">
                                          <p:val>
                                            <p:strVal val="#ppt_x"/>
                                          </p:val>
                                        </p:tav>
                                        <p:tav tm="100000">
                                          <p:val>
                                            <p:strVal val="#ppt_x"/>
                                          </p:val>
                                        </p:tav>
                                      </p:tavLst>
                                    </p:anim>
                                    <p:anim calcmode="lin" valueType="num">
                                      <p:cBhvr additive="base">
                                        <p:cTn id="8" dur="500" fill="hold"/>
                                        <p:tgtEl>
                                          <p:spTgt spid="32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2794"/>
                                        </p:tgtEl>
                                        <p:attrNameLst>
                                          <p:attrName>style.visibility</p:attrName>
                                        </p:attrNameLst>
                                      </p:cBhvr>
                                      <p:to>
                                        <p:strVal val="visible"/>
                                      </p:to>
                                    </p:set>
                                    <p:animEffect transition="in" filter="box(in)">
                                      <p:cBhvr>
                                        <p:cTn id="13" dur="500"/>
                                        <p:tgtEl>
                                          <p:spTgt spid="32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Decimal Number Systems</a:t>
            </a:r>
          </a:p>
        </p:txBody>
      </p:sp>
      <p:sp>
        <p:nvSpPr>
          <p:cNvPr id="34820"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34822"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34823" name="Rectangle 7"/>
          <p:cNvSpPr>
            <a:spLocks noChangeArrowheads="1"/>
          </p:cNvSpPr>
          <p:nvPr/>
        </p:nvSpPr>
        <p:spPr bwMode="auto">
          <a:xfrm>
            <a:off x="381000" y="2286000"/>
            <a:ext cx="8382000" cy="19812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The BASE is 10 or Dec or simply D</a:t>
            </a:r>
          </a:p>
          <a:p>
            <a:pPr marL="342900" indent="-342900">
              <a:spcBef>
                <a:spcPct val="20000"/>
              </a:spcBef>
              <a:buFontTx/>
              <a:buChar char="•"/>
            </a:pPr>
            <a:r>
              <a:rPr lang="en-US" sz="3200">
                <a:latin typeface="Times New Roman" pitchFamily="18" charset="0"/>
              </a:rPr>
              <a:t>  BASE = 10</a:t>
            </a:r>
          </a:p>
          <a:p>
            <a:pPr marL="342900" indent="-342900">
              <a:spcBef>
                <a:spcPct val="20000"/>
              </a:spcBef>
            </a:pPr>
            <a:r>
              <a:rPr lang="en-US" sz="3200">
                <a:latin typeface="Times New Roman" pitchFamily="18" charset="0"/>
              </a:rPr>
              <a:t> </a:t>
            </a:r>
          </a:p>
          <a:p>
            <a:pPr marL="342900" indent="-342900">
              <a:spcBef>
                <a:spcPct val="20000"/>
              </a:spcBef>
            </a:pPr>
            <a:r>
              <a:rPr lang="en-US" sz="3200">
                <a:latin typeface="Times New Roman" pitchFamily="18" charset="0"/>
              </a:rPr>
              <a:t>                           10 </a:t>
            </a:r>
            <a:r>
              <a:rPr lang="en-US" sz="3200" baseline="30000">
                <a:latin typeface="Times New Roman" pitchFamily="18" charset="0"/>
              </a:rPr>
              <a:t>3 </a:t>
            </a:r>
          </a:p>
          <a:p>
            <a:pPr marL="342900" indent="-342900">
              <a:spcBef>
                <a:spcPct val="20000"/>
              </a:spcBef>
              <a:buFontTx/>
              <a:buChar char="•"/>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sp>
        <p:nvSpPr>
          <p:cNvPr id="34824" name="Line 8"/>
          <p:cNvSpPr>
            <a:spLocks noChangeShapeType="1"/>
          </p:cNvSpPr>
          <p:nvPr/>
        </p:nvSpPr>
        <p:spPr bwMode="auto">
          <a:xfrm>
            <a:off x="3733800" y="4495800"/>
            <a:ext cx="1828800" cy="609600"/>
          </a:xfrm>
          <a:prstGeom prst="line">
            <a:avLst/>
          </a:prstGeom>
          <a:noFill/>
          <a:ln w="9525">
            <a:solidFill>
              <a:schemeClr val="tx1"/>
            </a:solidFill>
            <a:round/>
            <a:headEnd/>
            <a:tailEnd type="triangle" w="med" len="med"/>
          </a:ln>
          <a:effectLst/>
        </p:spPr>
        <p:txBody>
          <a:bodyPr/>
          <a:lstStyle/>
          <a:p>
            <a:endParaRPr lang="en-US"/>
          </a:p>
        </p:txBody>
      </p:sp>
      <p:sp>
        <p:nvSpPr>
          <p:cNvPr id="34825" name="Line 9"/>
          <p:cNvSpPr>
            <a:spLocks noChangeShapeType="1"/>
          </p:cNvSpPr>
          <p:nvPr/>
        </p:nvSpPr>
        <p:spPr bwMode="auto">
          <a:xfrm>
            <a:off x="4038600" y="4267200"/>
            <a:ext cx="1600200" cy="0"/>
          </a:xfrm>
          <a:prstGeom prst="line">
            <a:avLst/>
          </a:prstGeom>
          <a:noFill/>
          <a:ln w="9525">
            <a:solidFill>
              <a:schemeClr val="tx1"/>
            </a:solidFill>
            <a:round/>
            <a:headEnd/>
            <a:tailEnd type="triangle" w="med" len="med"/>
          </a:ln>
          <a:effectLst/>
        </p:spPr>
        <p:txBody>
          <a:bodyPr/>
          <a:lstStyle/>
          <a:p>
            <a:endParaRPr lang="en-US"/>
          </a:p>
        </p:txBody>
      </p:sp>
      <p:sp>
        <p:nvSpPr>
          <p:cNvPr id="34826" name="Text Box 10"/>
          <p:cNvSpPr txBox="1">
            <a:spLocks noChangeArrowheads="1"/>
          </p:cNvSpPr>
          <p:nvPr/>
        </p:nvSpPr>
        <p:spPr bwMode="auto">
          <a:xfrm>
            <a:off x="5638800" y="4038600"/>
            <a:ext cx="28956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Power or Exponent</a:t>
            </a:r>
          </a:p>
        </p:txBody>
      </p:sp>
      <p:sp>
        <p:nvSpPr>
          <p:cNvPr id="34827" name="Text Box 11"/>
          <p:cNvSpPr txBox="1">
            <a:spLocks noChangeArrowheads="1"/>
          </p:cNvSpPr>
          <p:nvPr/>
        </p:nvSpPr>
        <p:spPr bwMode="auto">
          <a:xfrm>
            <a:off x="5638800" y="4876800"/>
            <a:ext cx="13716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Base 10</a:t>
            </a:r>
          </a:p>
        </p:txBody>
      </p:sp>
      <p:sp>
        <p:nvSpPr>
          <p:cNvPr id="34828" name="Text Box 12"/>
          <p:cNvSpPr txBox="1">
            <a:spLocks noChangeArrowheads="1"/>
          </p:cNvSpPr>
          <p:nvPr/>
        </p:nvSpPr>
        <p:spPr bwMode="auto">
          <a:xfrm>
            <a:off x="914400" y="3505200"/>
            <a:ext cx="2438400" cy="2774950"/>
          </a:xfrm>
          <a:prstGeom prst="rect">
            <a:avLst/>
          </a:prstGeom>
          <a:noFill/>
          <a:ln w="9525">
            <a:noFill/>
            <a:miter lim="800000"/>
            <a:headEnd/>
            <a:tailEnd/>
          </a:ln>
          <a:effectLst/>
        </p:spPr>
        <p:txBody>
          <a:bodyPr>
            <a:spAutoFit/>
          </a:bodyPr>
          <a:lstStyle/>
          <a:p>
            <a:pPr>
              <a:spcBef>
                <a:spcPct val="50000"/>
              </a:spcBef>
            </a:pPr>
            <a:r>
              <a:rPr lang="en-US" sz="3200">
                <a:latin typeface="Times New Roman" pitchFamily="18" charset="0"/>
              </a:rPr>
              <a:t>10</a:t>
            </a:r>
            <a:r>
              <a:rPr lang="en-US" sz="3200" baseline="30000">
                <a:latin typeface="Times New Roman" pitchFamily="18" charset="0"/>
              </a:rPr>
              <a:t>3</a:t>
            </a:r>
            <a:r>
              <a:rPr lang="en-US" sz="3200">
                <a:latin typeface="Times New Roman" pitchFamily="18" charset="0"/>
              </a:rPr>
              <a:t>=1000</a:t>
            </a:r>
          </a:p>
          <a:p>
            <a:pPr>
              <a:spcBef>
                <a:spcPct val="50000"/>
              </a:spcBef>
            </a:pPr>
            <a:r>
              <a:rPr lang="en-US" sz="3200">
                <a:latin typeface="Times New Roman" pitchFamily="18" charset="0"/>
              </a:rPr>
              <a:t>10</a:t>
            </a:r>
            <a:r>
              <a:rPr lang="en-US" sz="3200" baseline="30000">
                <a:latin typeface="Times New Roman" pitchFamily="18" charset="0"/>
              </a:rPr>
              <a:t>2</a:t>
            </a:r>
            <a:r>
              <a:rPr lang="en-US" sz="3200">
                <a:latin typeface="Times New Roman" pitchFamily="18" charset="0"/>
              </a:rPr>
              <a:t>=100</a:t>
            </a:r>
          </a:p>
          <a:p>
            <a:pPr>
              <a:spcBef>
                <a:spcPct val="50000"/>
              </a:spcBef>
            </a:pPr>
            <a:r>
              <a:rPr lang="en-US" sz="3200">
                <a:latin typeface="Times New Roman" pitchFamily="18" charset="0"/>
              </a:rPr>
              <a:t>10</a:t>
            </a:r>
            <a:r>
              <a:rPr lang="en-US" sz="3200" baseline="30000">
                <a:latin typeface="Times New Roman" pitchFamily="18" charset="0"/>
              </a:rPr>
              <a:t>1</a:t>
            </a:r>
            <a:r>
              <a:rPr lang="en-US" sz="3200">
                <a:latin typeface="Times New Roman" pitchFamily="18" charset="0"/>
              </a:rPr>
              <a:t>=10</a:t>
            </a:r>
          </a:p>
          <a:p>
            <a:pPr>
              <a:spcBef>
                <a:spcPct val="50000"/>
              </a:spcBef>
            </a:pPr>
            <a:r>
              <a:rPr lang="en-US" sz="3200">
                <a:latin typeface="Times New Roman" pitchFamily="18" charset="0"/>
              </a:rPr>
              <a:t>10</a:t>
            </a:r>
            <a:r>
              <a:rPr lang="en-US" sz="3200" baseline="30000">
                <a:latin typeface="Times New Roman" pitchFamily="18" charset="0"/>
              </a:rPr>
              <a:t>0</a:t>
            </a:r>
            <a:r>
              <a:rPr lang="en-US" sz="3200">
                <a:latin typeface="Times New Roman" pitchFamily="18"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26"/>
                                        </p:tgtEl>
                                        <p:attrNameLst>
                                          <p:attrName>style.visibility</p:attrName>
                                        </p:attrNameLst>
                                      </p:cBhvr>
                                      <p:to>
                                        <p:strVal val="visible"/>
                                      </p:to>
                                    </p:set>
                                    <p:anim calcmode="lin" valueType="num">
                                      <p:cBhvr additive="base">
                                        <p:cTn id="7" dur="500" fill="hold"/>
                                        <p:tgtEl>
                                          <p:spTgt spid="34826"/>
                                        </p:tgtEl>
                                        <p:attrNameLst>
                                          <p:attrName>ppt_x</p:attrName>
                                        </p:attrNameLst>
                                      </p:cBhvr>
                                      <p:tavLst>
                                        <p:tav tm="0">
                                          <p:val>
                                            <p:strVal val="#ppt_x"/>
                                          </p:val>
                                        </p:tav>
                                        <p:tav tm="100000">
                                          <p:val>
                                            <p:strVal val="#ppt_x"/>
                                          </p:val>
                                        </p:tav>
                                      </p:tavLst>
                                    </p:anim>
                                    <p:anim calcmode="lin" valueType="num">
                                      <p:cBhvr additive="base">
                                        <p:cTn id="8" dur="500" fill="hold"/>
                                        <p:tgtEl>
                                          <p:spTgt spid="348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827"/>
                                        </p:tgtEl>
                                        <p:attrNameLst>
                                          <p:attrName>style.visibility</p:attrName>
                                        </p:attrNameLst>
                                      </p:cBhvr>
                                      <p:to>
                                        <p:strVal val="visible"/>
                                      </p:to>
                                    </p:set>
                                    <p:anim calcmode="lin" valueType="num">
                                      <p:cBhvr additive="base">
                                        <p:cTn id="13" dur="500" fill="hold"/>
                                        <p:tgtEl>
                                          <p:spTgt spid="34827"/>
                                        </p:tgtEl>
                                        <p:attrNameLst>
                                          <p:attrName>ppt_x</p:attrName>
                                        </p:attrNameLst>
                                      </p:cBhvr>
                                      <p:tavLst>
                                        <p:tav tm="0">
                                          <p:val>
                                            <p:strVal val="#ppt_x"/>
                                          </p:val>
                                        </p:tav>
                                        <p:tav tm="100000">
                                          <p:val>
                                            <p:strVal val="#ppt_x"/>
                                          </p:val>
                                        </p:tav>
                                      </p:tavLst>
                                    </p:anim>
                                    <p:anim calcmode="lin" valueType="num">
                                      <p:cBhvr additive="base">
                                        <p:cTn id="14" dur="500" fill="hold"/>
                                        <p:tgtEl>
                                          <p:spTgt spid="348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6" grpId="0"/>
      <p:bldP spid="348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Decimal Number Systems</a:t>
            </a:r>
          </a:p>
        </p:txBody>
      </p:sp>
      <p:sp>
        <p:nvSpPr>
          <p:cNvPr id="35844"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35846"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35847" name="Rectangle 7"/>
          <p:cNvSpPr>
            <a:spLocks noChangeArrowheads="1"/>
          </p:cNvSpPr>
          <p:nvPr/>
        </p:nvSpPr>
        <p:spPr bwMode="auto">
          <a:xfrm>
            <a:off x="533400" y="2514600"/>
            <a:ext cx="82296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Example</a:t>
            </a:r>
          </a:p>
          <a:p>
            <a:pPr marL="342900" indent="-342900">
              <a:spcBef>
                <a:spcPct val="20000"/>
              </a:spcBef>
            </a:pPr>
            <a:r>
              <a:rPr lang="en-US" sz="3200">
                <a:latin typeface="Times New Roman" pitchFamily="18" charset="0"/>
              </a:rPr>
              <a:t>                </a:t>
            </a:r>
          </a:p>
          <a:p>
            <a:pPr marL="342900" indent="-342900">
              <a:spcBef>
                <a:spcPct val="20000"/>
              </a:spcBef>
            </a:pPr>
            <a:r>
              <a:rPr lang="en-US" sz="3200">
                <a:latin typeface="Times New Roman" pitchFamily="18" charset="0"/>
              </a:rPr>
              <a:t>         1234</a:t>
            </a:r>
            <a:r>
              <a:rPr lang="en-US" sz="3200" baseline="-25000">
                <a:latin typeface="Times New Roman" pitchFamily="18" charset="0"/>
              </a:rPr>
              <a:t>10</a:t>
            </a:r>
            <a:r>
              <a:rPr lang="en-US" sz="3200">
                <a:latin typeface="Times New Roman" pitchFamily="18" charset="0"/>
              </a:rPr>
              <a:t> = 1x 10</a:t>
            </a:r>
            <a:r>
              <a:rPr lang="en-US" sz="3200" baseline="30000">
                <a:latin typeface="Times New Roman" pitchFamily="18" charset="0"/>
              </a:rPr>
              <a:t>3</a:t>
            </a:r>
            <a:r>
              <a:rPr lang="en-US" sz="3200">
                <a:latin typeface="Times New Roman" pitchFamily="18" charset="0"/>
              </a:rPr>
              <a:t> + 2x 10</a:t>
            </a:r>
            <a:r>
              <a:rPr lang="en-US" sz="3200" baseline="30000">
                <a:latin typeface="Times New Roman" pitchFamily="18" charset="0"/>
              </a:rPr>
              <a:t>2 </a:t>
            </a:r>
            <a:r>
              <a:rPr lang="en-US" sz="3200">
                <a:latin typeface="Times New Roman" pitchFamily="18" charset="0"/>
              </a:rPr>
              <a:t>+ 3x10</a:t>
            </a:r>
            <a:r>
              <a:rPr lang="en-US" sz="3200" baseline="30000">
                <a:latin typeface="Times New Roman" pitchFamily="18" charset="0"/>
              </a:rPr>
              <a:t>1 </a:t>
            </a:r>
            <a:r>
              <a:rPr lang="en-US" sz="3200">
                <a:latin typeface="Times New Roman" pitchFamily="18" charset="0"/>
              </a:rPr>
              <a:t>+4x10</a:t>
            </a:r>
            <a:r>
              <a:rPr lang="en-US" sz="3200" baseline="30000">
                <a:latin typeface="Times New Roman" pitchFamily="18" charset="0"/>
              </a:rPr>
              <a:t>0</a:t>
            </a:r>
          </a:p>
          <a:p>
            <a:pPr marL="342900" indent="-342900">
              <a:spcBef>
                <a:spcPct val="20000"/>
              </a:spcBef>
            </a:pPr>
            <a:r>
              <a:rPr lang="en-US" sz="3200" baseline="30000">
                <a:latin typeface="Times New Roman" pitchFamily="18" charset="0"/>
              </a:rPr>
              <a:t>                                  </a:t>
            </a:r>
            <a:r>
              <a:rPr lang="en-US" sz="3200">
                <a:latin typeface="Times New Roman" pitchFamily="18" charset="0"/>
              </a:rPr>
              <a:t>= 1000   + 200     + 30      + 4</a:t>
            </a:r>
            <a:endParaRPr lang="en-US" sz="3200" baseline="30000">
              <a:latin typeface="Times New Roman" pitchFamily="18" charset="0"/>
            </a:endParaRPr>
          </a:p>
          <a:p>
            <a:pPr marL="342900" indent="-342900">
              <a:spcBef>
                <a:spcPct val="20000"/>
              </a:spcBef>
            </a:pPr>
            <a:r>
              <a:rPr lang="en-US" sz="3200">
                <a:latin typeface="Times New Roman" pitchFamily="18" charset="0"/>
              </a:rPr>
              <a:t>			    = 1234</a:t>
            </a:r>
            <a:r>
              <a:rPr lang="en-US" sz="3200" baseline="-25000">
                <a:latin typeface="Times New Roman" pitchFamily="18" charset="0"/>
              </a:rPr>
              <a: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Decimal Number Systems</a:t>
            </a:r>
          </a:p>
        </p:txBody>
      </p:sp>
      <p:sp>
        <p:nvSpPr>
          <p:cNvPr id="46084"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46086"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46087" name="Rectangle 7"/>
          <p:cNvSpPr>
            <a:spLocks noChangeArrowheads="1"/>
          </p:cNvSpPr>
          <p:nvPr/>
        </p:nvSpPr>
        <p:spPr bwMode="auto">
          <a:xfrm>
            <a:off x="533400" y="2514600"/>
            <a:ext cx="82296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Example</a:t>
            </a:r>
          </a:p>
          <a:p>
            <a:pPr marL="342900" indent="-342900">
              <a:spcBef>
                <a:spcPct val="20000"/>
              </a:spcBef>
            </a:pPr>
            <a:r>
              <a:rPr lang="en-US" sz="3200">
                <a:latin typeface="Times New Roman" pitchFamily="18" charset="0"/>
              </a:rPr>
              <a:t>                </a:t>
            </a:r>
          </a:p>
          <a:p>
            <a:pPr marL="342900" indent="-342900">
              <a:spcBef>
                <a:spcPct val="20000"/>
              </a:spcBef>
            </a:pPr>
            <a:r>
              <a:rPr lang="en-US" sz="3200">
                <a:latin typeface="Times New Roman" pitchFamily="18" charset="0"/>
              </a:rPr>
              <a:t>          9876</a:t>
            </a:r>
            <a:r>
              <a:rPr lang="en-US" sz="3200" baseline="-25000">
                <a:latin typeface="Times New Roman" pitchFamily="18" charset="0"/>
              </a:rPr>
              <a:t>D</a:t>
            </a:r>
            <a:r>
              <a:rPr lang="en-US" sz="3200">
                <a:latin typeface="Times New Roman" pitchFamily="18" charset="0"/>
              </a:rPr>
              <a:t> = 9x 10</a:t>
            </a:r>
            <a:r>
              <a:rPr lang="en-US" sz="3200" baseline="30000">
                <a:latin typeface="Times New Roman" pitchFamily="18" charset="0"/>
              </a:rPr>
              <a:t>3</a:t>
            </a:r>
            <a:r>
              <a:rPr lang="en-US" sz="3200">
                <a:latin typeface="Times New Roman" pitchFamily="18" charset="0"/>
              </a:rPr>
              <a:t> + 8x 10</a:t>
            </a:r>
            <a:r>
              <a:rPr lang="en-US" sz="3200" baseline="30000">
                <a:latin typeface="Times New Roman" pitchFamily="18" charset="0"/>
              </a:rPr>
              <a:t>2 </a:t>
            </a:r>
            <a:r>
              <a:rPr lang="en-US" sz="3200">
                <a:latin typeface="Times New Roman" pitchFamily="18" charset="0"/>
              </a:rPr>
              <a:t>+ 7x10</a:t>
            </a:r>
            <a:r>
              <a:rPr lang="en-US" sz="3200" baseline="30000">
                <a:latin typeface="Times New Roman" pitchFamily="18" charset="0"/>
              </a:rPr>
              <a:t>1 </a:t>
            </a:r>
            <a:r>
              <a:rPr lang="en-US" sz="3200">
                <a:latin typeface="Times New Roman" pitchFamily="18" charset="0"/>
              </a:rPr>
              <a:t>+6x10</a:t>
            </a:r>
            <a:r>
              <a:rPr lang="en-US" sz="3200" baseline="30000">
                <a:latin typeface="Times New Roman" pitchFamily="18" charset="0"/>
              </a:rPr>
              <a:t>0</a:t>
            </a:r>
          </a:p>
          <a:p>
            <a:pPr marL="342900" indent="-342900">
              <a:spcBef>
                <a:spcPct val="20000"/>
              </a:spcBef>
            </a:pPr>
            <a:r>
              <a:rPr lang="en-US" sz="3200" baseline="30000">
                <a:latin typeface="Times New Roman" pitchFamily="18" charset="0"/>
              </a:rPr>
              <a:t>                                  </a:t>
            </a:r>
            <a:r>
              <a:rPr lang="en-US" sz="3200">
                <a:latin typeface="Times New Roman" pitchFamily="18" charset="0"/>
              </a:rPr>
              <a:t>= 9000   + 800     + 70      + 6</a:t>
            </a:r>
            <a:endParaRPr lang="en-US" sz="3200" baseline="30000">
              <a:latin typeface="Times New Roman" pitchFamily="18" charset="0"/>
            </a:endParaRPr>
          </a:p>
          <a:p>
            <a:pPr marL="342900" indent="-342900">
              <a:spcBef>
                <a:spcPct val="20000"/>
              </a:spcBef>
            </a:pPr>
            <a:r>
              <a:rPr lang="en-US" sz="3200">
                <a:latin typeface="Times New Roman" pitchFamily="18" charset="0"/>
              </a:rPr>
              <a:t>			    = 9876</a:t>
            </a:r>
            <a:r>
              <a:rPr lang="en-US" sz="3200" baseline="-25000">
                <a:latin typeface="Times New Roman" pitchFamily="18" charset="0"/>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Decimal Number Systems</a:t>
            </a:r>
          </a:p>
        </p:txBody>
      </p:sp>
      <p:sp>
        <p:nvSpPr>
          <p:cNvPr id="88067"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88069"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88070" name="Rectangle 6"/>
          <p:cNvSpPr>
            <a:spLocks noChangeArrowheads="1"/>
          </p:cNvSpPr>
          <p:nvPr/>
        </p:nvSpPr>
        <p:spPr bwMode="auto">
          <a:xfrm>
            <a:off x="533400" y="2514600"/>
            <a:ext cx="82296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Summary</a:t>
            </a:r>
          </a:p>
          <a:p>
            <a:pPr marL="342900" indent="-342900">
              <a:spcBef>
                <a:spcPct val="20000"/>
              </a:spcBef>
              <a:buFontTx/>
              <a:buChar char="•"/>
            </a:pPr>
            <a:r>
              <a:rPr lang="en-US" sz="3200">
                <a:latin typeface="Times New Roman" pitchFamily="18" charset="0"/>
              </a:rPr>
              <a:t>In the decimal system, there are 10 digits (0 through 9) which combine to form numbers as follows:</a:t>
            </a:r>
          </a:p>
          <a:p>
            <a:pPr marL="342900" indent="-342900">
              <a:spcBef>
                <a:spcPct val="20000"/>
              </a:spcBef>
            </a:pPr>
            <a:r>
              <a:rPr lang="en-US" sz="3200">
                <a:latin typeface="Times New Roman" pitchFamily="18" charset="0"/>
              </a:rPr>
              <a:t>  0 1 2 3 4 5 6 7 8 9 10 11 12 13 14 15 16 17 18 19 20 21 22 ... </a:t>
            </a:r>
          </a:p>
          <a:p>
            <a:pPr marL="342900" indent="-342900">
              <a:spcBef>
                <a:spcPct val="20000"/>
              </a:spcBef>
            </a:pPr>
            <a:r>
              <a:rPr lang="en-US" sz="3200">
                <a:latin typeface="Times New Roman" pitchFamily="18" charset="0"/>
              </a:rPr>
              <a:t>                </a:t>
            </a:r>
          </a:p>
          <a:p>
            <a:pPr marL="342900" indent="-342900">
              <a:spcBef>
                <a:spcPct val="20000"/>
              </a:spcBef>
            </a:pPr>
            <a:r>
              <a:rPr lang="en-US" sz="3200">
                <a:latin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7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37892"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37894" name="Rectangle 6"/>
          <p:cNvSpPr>
            <a:spLocks noChangeArrowheads="1"/>
          </p:cNvSpPr>
          <p:nvPr/>
        </p:nvSpPr>
        <p:spPr bwMode="auto">
          <a:xfrm>
            <a:off x="381000" y="2286000"/>
            <a:ext cx="8763000" cy="4478338"/>
          </a:xfrm>
          <a:prstGeom prst="rect">
            <a:avLst/>
          </a:prstGeom>
          <a:noFill/>
          <a:ln w="9525">
            <a:noFill/>
            <a:miter lim="800000"/>
            <a:headEnd/>
            <a:tailEnd/>
          </a:ln>
          <a:effectLst/>
        </p:spPr>
        <p:txBody>
          <a:bodyPr>
            <a:spAutoFit/>
          </a:bodyPr>
          <a:lstStyle/>
          <a:p>
            <a:pPr>
              <a:buFontTx/>
              <a:buChar char="•"/>
            </a:pPr>
            <a:r>
              <a:rPr lang="en-US" sz="3200" b="1">
                <a:latin typeface="Times New Roman" pitchFamily="18" charset="0"/>
              </a:rPr>
              <a:t> </a:t>
            </a:r>
            <a:r>
              <a:rPr lang="en-US" sz="3200">
                <a:latin typeface="Times New Roman" pitchFamily="18" charset="0"/>
              </a:rPr>
              <a:t>The term computer numbering formats refers to the schemes implemented in </a:t>
            </a:r>
            <a:r>
              <a:rPr lang="en-US" sz="3200">
                <a:latin typeface="Times New Roman" pitchFamily="18" charset="0"/>
                <a:hlinkClick r:id="rId2" tooltip="Digital computer"/>
              </a:rPr>
              <a:t>digital computer</a:t>
            </a:r>
            <a:r>
              <a:rPr lang="en-US" sz="3200">
                <a:latin typeface="Times New Roman" pitchFamily="18" charset="0"/>
              </a:rPr>
              <a:t> and </a:t>
            </a:r>
            <a:r>
              <a:rPr lang="en-US" sz="3200">
                <a:latin typeface="Times New Roman" pitchFamily="18" charset="0"/>
                <a:hlinkClick r:id="rId3" tooltip="Calculator"/>
              </a:rPr>
              <a:t>calculator</a:t>
            </a:r>
            <a:r>
              <a:rPr lang="en-US" sz="3200">
                <a:latin typeface="Times New Roman" pitchFamily="18" charset="0"/>
              </a:rPr>
              <a:t> hardware and software to represent </a:t>
            </a:r>
            <a:r>
              <a:rPr lang="en-US" sz="3200">
                <a:latin typeface="Times New Roman" pitchFamily="18" charset="0"/>
                <a:hlinkClick r:id="rId4" tooltip="Number (mathematics)"/>
              </a:rPr>
              <a:t>numbers</a:t>
            </a:r>
            <a:r>
              <a:rPr lang="en-US" sz="3200">
                <a:latin typeface="Times New Roman" pitchFamily="18" charset="0"/>
              </a:rPr>
              <a:t> </a:t>
            </a:r>
          </a:p>
          <a:p>
            <a:pPr>
              <a:buFontTx/>
              <a:buChar char="•"/>
            </a:pPr>
            <a:r>
              <a:rPr lang="en-US" sz="3200">
                <a:latin typeface="Times New Roman" pitchFamily="18" charset="0"/>
              </a:rPr>
              <a:t> Digital Computers and Calculator  use a binary systems</a:t>
            </a:r>
          </a:p>
          <a:p>
            <a:pPr lvl="1">
              <a:buFontTx/>
              <a:buChar char="•"/>
            </a:pPr>
            <a:r>
              <a:rPr lang="en-US" sz="3200">
                <a:latin typeface="Times New Roman" pitchFamily="18" charset="0"/>
              </a:rPr>
              <a:t> Why binary?</a:t>
            </a:r>
          </a:p>
          <a:p>
            <a:endParaRPr lang="en-US" sz="3200">
              <a:latin typeface="Times New Roman" pitchFamily="18" charset="0"/>
            </a:endParaRPr>
          </a:p>
          <a:p>
            <a:pPr lvl="3"/>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89091"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89093" name="Rectangle 5"/>
          <p:cNvSpPr>
            <a:spLocks noChangeArrowheads="1"/>
          </p:cNvSpPr>
          <p:nvPr/>
        </p:nvSpPr>
        <p:spPr bwMode="auto">
          <a:xfrm>
            <a:off x="381000" y="2286000"/>
            <a:ext cx="8763000" cy="4478338"/>
          </a:xfrm>
          <a:prstGeom prst="rect">
            <a:avLst/>
          </a:prstGeom>
          <a:noFill/>
          <a:ln w="9525">
            <a:noFill/>
            <a:miter lim="800000"/>
            <a:headEnd/>
            <a:tailEnd/>
          </a:ln>
          <a:effectLst/>
        </p:spPr>
        <p:txBody>
          <a:bodyPr>
            <a:spAutoFit/>
          </a:bodyPr>
          <a:lstStyle/>
          <a:p>
            <a:pPr>
              <a:buFontTx/>
              <a:buChar char="•"/>
            </a:pPr>
            <a:r>
              <a:rPr lang="en-US" sz="3200">
                <a:latin typeface="Times New Roman" pitchFamily="18" charset="0"/>
              </a:rPr>
              <a:t> Easy to represent binary values electrically</a:t>
            </a:r>
          </a:p>
          <a:p>
            <a:endParaRPr lang="en-US" sz="3200">
              <a:latin typeface="Times New Roman" pitchFamily="18" charset="0"/>
            </a:endParaRPr>
          </a:p>
          <a:p>
            <a:r>
              <a:rPr lang="en-US" sz="3200">
                <a:latin typeface="Times New Roman" pitchFamily="18" charset="0"/>
              </a:rPr>
              <a:t>• Voltages and currents.</a:t>
            </a:r>
          </a:p>
          <a:p>
            <a:endParaRPr lang="en-US" sz="3200">
              <a:latin typeface="Times New Roman" pitchFamily="18" charset="0"/>
            </a:endParaRPr>
          </a:p>
          <a:p>
            <a:r>
              <a:rPr lang="en-US" sz="3200">
                <a:latin typeface="Times New Roman" pitchFamily="18" charset="0"/>
              </a:rPr>
              <a:t>• Can be implemented using circuits</a:t>
            </a:r>
          </a:p>
          <a:p>
            <a:endParaRPr lang="en-US" sz="3200">
              <a:latin typeface="Times New Roman" pitchFamily="18" charset="0"/>
            </a:endParaRPr>
          </a:p>
          <a:p>
            <a:r>
              <a:rPr lang="en-US" sz="3200">
                <a:latin typeface="Times New Roman" pitchFamily="18" charset="0"/>
              </a:rPr>
              <a:t>• Create the building blocks of modern computers</a:t>
            </a:r>
          </a:p>
          <a:p>
            <a:pPr lvl="2"/>
            <a:endParaRPr lang="en-US" sz="3200">
              <a:latin typeface="Times New Roman" pitchFamily="18" charset="0"/>
            </a:endParaRPr>
          </a:p>
          <a:p>
            <a:pPr lvl="3"/>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UNIT-2</a:t>
            </a:r>
            <a:endParaRPr lang="en-US" dirty="0"/>
          </a:p>
        </p:txBody>
      </p:sp>
      <p:graphicFrame>
        <p:nvGraphicFramePr>
          <p:cNvPr id="4" name="Table 3"/>
          <p:cNvGraphicFramePr>
            <a:graphicFrameLocks noGrp="1"/>
          </p:cNvGraphicFramePr>
          <p:nvPr/>
        </p:nvGraphicFramePr>
        <p:xfrm>
          <a:off x="1219200" y="1905000"/>
          <a:ext cx="7315201" cy="3865499"/>
        </p:xfrm>
        <a:graphic>
          <a:graphicData uri="http://schemas.openxmlformats.org/drawingml/2006/table">
            <a:tbl>
              <a:tblPr>
                <a:tableStyleId>{2D5ABB26-0587-4C30-8999-92F81FD0307C}</a:tableStyleId>
              </a:tblPr>
              <a:tblGrid>
                <a:gridCol w="7315201"/>
              </a:tblGrid>
              <a:tr h="3865499">
                <a:tc>
                  <a:txBody>
                    <a:bodyPr/>
                    <a:lstStyle/>
                    <a:p>
                      <a:pPr marL="63500" marR="0" algn="just">
                        <a:lnSpc>
                          <a:spcPct val="150000"/>
                        </a:lnSpc>
                        <a:spcBef>
                          <a:spcPts val="0"/>
                        </a:spcBef>
                        <a:spcAft>
                          <a:spcPts val="0"/>
                        </a:spcAft>
                      </a:pPr>
                      <a:r>
                        <a:rPr lang="en-IN" sz="1600" b="1" dirty="0"/>
                        <a:t>Introduction to Computer </a:t>
                      </a:r>
                      <a:r>
                        <a:rPr lang="en-IN" sz="1600" b="1" dirty="0" smtClean="0"/>
                        <a:t>Problem-Solving</a:t>
                      </a:r>
                    </a:p>
                    <a:p>
                      <a:pPr marL="63500" marR="0" algn="just">
                        <a:lnSpc>
                          <a:spcPct val="150000"/>
                        </a:lnSpc>
                        <a:spcBef>
                          <a:spcPts val="0"/>
                        </a:spcBef>
                        <a:spcAft>
                          <a:spcPts val="0"/>
                        </a:spcAft>
                      </a:pPr>
                      <a:endParaRPr lang="en-US" sz="1600" b="1" dirty="0"/>
                    </a:p>
                    <a:p>
                      <a:pPr marL="63500" marR="82550" algn="just">
                        <a:lnSpc>
                          <a:spcPct val="150000"/>
                        </a:lnSpc>
                        <a:spcBef>
                          <a:spcPts val="0"/>
                        </a:spcBef>
                        <a:spcAft>
                          <a:spcPts val="0"/>
                        </a:spcAft>
                      </a:pPr>
                      <a:r>
                        <a:rPr lang="en-IN" sz="1600" b="1" dirty="0"/>
                        <a:t>Introduction – The Problem-Solving Aspect – Top-Down Design– Implementation of Algorithms – Program Verification – The efficiency of algorithms – The analysis of algorithms – Pseudo code, Structured English and Flowchart.  </a:t>
                      </a:r>
                      <a:endParaRPr lang="en-IN" sz="1600" b="1" dirty="0" smtClean="0"/>
                    </a:p>
                    <a:p>
                      <a:pPr marL="63500" marR="82550" algn="just">
                        <a:lnSpc>
                          <a:spcPct val="150000"/>
                        </a:lnSpc>
                        <a:spcBef>
                          <a:spcPts val="0"/>
                        </a:spcBef>
                        <a:spcAft>
                          <a:spcPts val="0"/>
                        </a:spcAft>
                      </a:pPr>
                      <a:endParaRPr lang="en-US" sz="1600" b="1" dirty="0"/>
                    </a:p>
                    <a:p>
                      <a:pPr marL="63500" marR="0" algn="just">
                        <a:lnSpc>
                          <a:spcPct val="150000"/>
                        </a:lnSpc>
                        <a:spcBef>
                          <a:spcPts val="0"/>
                        </a:spcBef>
                        <a:spcAft>
                          <a:spcPts val="0"/>
                        </a:spcAft>
                      </a:pPr>
                      <a:r>
                        <a:rPr lang="en-IN" sz="1600" b="1" dirty="0"/>
                        <a:t>Fundamental </a:t>
                      </a:r>
                      <a:r>
                        <a:rPr lang="en-IN" sz="1600" b="1" dirty="0" smtClean="0"/>
                        <a:t>Algorithms</a:t>
                      </a:r>
                    </a:p>
                    <a:p>
                      <a:pPr marL="63500" marR="0" algn="just">
                        <a:lnSpc>
                          <a:spcPct val="150000"/>
                        </a:lnSpc>
                        <a:spcBef>
                          <a:spcPts val="0"/>
                        </a:spcBef>
                        <a:spcAft>
                          <a:spcPts val="0"/>
                        </a:spcAft>
                      </a:pPr>
                      <a:endParaRPr lang="en-US" sz="1600" b="1" dirty="0"/>
                    </a:p>
                    <a:p>
                      <a:pPr marL="63500" marR="0" algn="just">
                        <a:lnSpc>
                          <a:spcPct val="150000"/>
                        </a:lnSpc>
                        <a:spcBef>
                          <a:spcPts val="0"/>
                        </a:spcBef>
                        <a:spcAft>
                          <a:spcPts val="0"/>
                        </a:spcAft>
                      </a:pPr>
                      <a:r>
                        <a:rPr lang="en-IN" sz="1600" b="1" dirty="0"/>
                        <a:t>Factorial Computation – Generation of the Fibonacci sequence and much more illustrations.  </a:t>
                      </a:r>
                      <a:endParaRPr lang="en-US" sz="1600" b="1" dirty="0">
                        <a:latin typeface="Calibri"/>
                        <a:ea typeface="Calibri"/>
                        <a:cs typeface="Times New Roman"/>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47108"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47110" name="Rectangle 6"/>
          <p:cNvSpPr>
            <a:spLocks noChangeArrowheads="1"/>
          </p:cNvSpPr>
          <p:nvPr/>
        </p:nvSpPr>
        <p:spPr bwMode="auto">
          <a:xfrm>
            <a:off x="381000" y="2286000"/>
            <a:ext cx="8153400" cy="3503613"/>
          </a:xfrm>
          <a:prstGeom prst="rect">
            <a:avLst/>
          </a:prstGeom>
          <a:noFill/>
          <a:ln w="9525">
            <a:noFill/>
            <a:miter lim="800000"/>
            <a:headEnd/>
            <a:tailEnd/>
          </a:ln>
          <a:effectLst/>
        </p:spPr>
        <p:txBody>
          <a:bodyPr>
            <a:spAutoFit/>
          </a:bodyPr>
          <a:lstStyle/>
          <a:p>
            <a:pPr lvl="2">
              <a:buFontTx/>
              <a:buChar char="•"/>
            </a:pPr>
            <a:r>
              <a:rPr lang="en-US" sz="3200">
                <a:latin typeface="Times New Roman" pitchFamily="18" charset="0"/>
              </a:rPr>
              <a:t> Reliability</a:t>
            </a:r>
          </a:p>
          <a:p>
            <a:pPr lvl="3">
              <a:buFontTx/>
              <a:buChar char="•"/>
            </a:pPr>
            <a:r>
              <a:rPr lang="en-US" sz="3200">
                <a:latin typeface="Times New Roman" pitchFamily="18" charset="0"/>
              </a:rPr>
              <a:t> With only 2 values, can be widely separated, therefore clearly differentiated</a:t>
            </a:r>
          </a:p>
          <a:p>
            <a:pPr lvl="3">
              <a:buFontTx/>
              <a:buChar char="•"/>
            </a:pPr>
            <a:r>
              <a:rPr lang="en-US" sz="3200">
                <a:latin typeface="Times New Roman" pitchFamily="18" charset="0"/>
              </a:rPr>
              <a:t> Binary numbers are made of binary digits</a:t>
            </a:r>
          </a:p>
          <a:p>
            <a:pPr lvl="3">
              <a:buFontTx/>
              <a:buChar char="•"/>
            </a:pPr>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50180"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50182" name="Rectangle 6"/>
          <p:cNvSpPr>
            <a:spLocks noChangeArrowheads="1"/>
          </p:cNvSpPr>
          <p:nvPr/>
        </p:nvSpPr>
        <p:spPr bwMode="auto">
          <a:xfrm>
            <a:off x="381000" y="2286000"/>
            <a:ext cx="8763000" cy="1554163"/>
          </a:xfrm>
          <a:prstGeom prst="rect">
            <a:avLst/>
          </a:prstGeom>
          <a:noFill/>
          <a:ln w="9525">
            <a:noFill/>
            <a:miter lim="800000"/>
            <a:headEnd/>
            <a:tailEnd/>
          </a:ln>
          <a:effectLst/>
        </p:spPr>
        <p:txBody>
          <a:bodyPr>
            <a:spAutoFit/>
          </a:bodyPr>
          <a:lstStyle/>
          <a:p>
            <a:pPr>
              <a:buFontTx/>
              <a:buChar char="•"/>
            </a:pPr>
            <a:r>
              <a:rPr lang="en-US" sz="3200" b="1">
                <a:latin typeface="Times New Roman" pitchFamily="18" charset="0"/>
              </a:rPr>
              <a:t> </a:t>
            </a:r>
            <a:r>
              <a:rPr lang="en-GB" sz="3200">
                <a:latin typeface="Times New Roman" pitchFamily="18" charset="0"/>
              </a:rPr>
              <a:t>Binary DigiTs (BITs) can be represented </a:t>
            </a:r>
          </a:p>
          <a:p>
            <a:r>
              <a:rPr lang="en-GB" sz="3200">
                <a:latin typeface="Times New Roman" pitchFamily="18" charset="0"/>
              </a:rPr>
              <a:t>  electronically:</a:t>
            </a:r>
            <a:endParaRPr lang="en-US" sz="3200">
              <a:latin typeface="Times New Roman" pitchFamily="18" charset="0"/>
            </a:endParaRPr>
          </a:p>
          <a:p>
            <a:pPr lvl="3"/>
            <a:endParaRPr lang="en-US" sz="3200">
              <a:latin typeface="Times New Roman" pitchFamily="18" charset="0"/>
            </a:endParaRPr>
          </a:p>
        </p:txBody>
      </p:sp>
      <p:sp>
        <p:nvSpPr>
          <p:cNvPr id="50183" name="Line 7"/>
          <p:cNvSpPr>
            <a:spLocks noChangeShapeType="1"/>
          </p:cNvSpPr>
          <p:nvPr/>
        </p:nvSpPr>
        <p:spPr bwMode="auto">
          <a:xfrm>
            <a:off x="3505200" y="3733800"/>
            <a:ext cx="990600" cy="0"/>
          </a:xfrm>
          <a:prstGeom prst="line">
            <a:avLst/>
          </a:prstGeom>
          <a:noFill/>
          <a:ln w="9525">
            <a:solidFill>
              <a:schemeClr val="tx1"/>
            </a:solidFill>
            <a:round/>
            <a:headEnd/>
            <a:tailEnd/>
          </a:ln>
          <a:effectLst/>
        </p:spPr>
        <p:txBody>
          <a:bodyPr/>
          <a:lstStyle/>
          <a:p>
            <a:endParaRPr lang="en-US"/>
          </a:p>
        </p:txBody>
      </p:sp>
      <p:sp>
        <p:nvSpPr>
          <p:cNvPr id="50184" name="Line 8"/>
          <p:cNvSpPr>
            <a:spLocks noChangeShapeType="1"/>
          </p:cNvSpPr>
          <p:nvPr/>
        </p:nvSpPr>
        <p:spPr bwMode="auto">
          <a:xfrm flipV="1">
            <a:off x="4495800" y="3429000"/>
            <a:ext cx="838200" cy="304800"/>
          </a:xfrm>
          <a:prstGeom prst="line">
            <a:avLst/>
          </a:prstGeom>
          <a:noFill/>
          <a:ln w="9525">
            <a:solidFill>
              <a:schemeClr val="tx1"/>
            </a:solidFill>
            <a:round/>
            <a:headEnd/>
            <a:tailEnd/>
          </a:ln>
          <a:effectLst/>
        </p:spPr>
        <p:txBody>
          <a:bodyPr/>
          <a:lstStyle/>
          <a:p>
            <a:endParaRPr lang="en-US"/>
          </a:p>
        </p:txBody>
      </p:sp>
      <p:sp>
        <p:nvSpPr>
          <p:cNvPr id="50185" name="Line 9"/>
          <p:cNvSpPr>
            <a:spLocks noChangeShapeType="1"/>
          </p:cNvSpPr>
          <p:nvPr/>
        </p:nvSpPr>
        <p:spPr bwMode="auto">
          <a:xfrm>
            <a:off x="5334000" y="3733800"/>
            <a:ext cx="990600" cy="0"/>
          </a:xfrm>
          <a:prstGeom prst="line">
            <a:avLst/>
          </a:prstGeom>
          <a:noFill/>
          <a:ln w="9525">
            <a:solidFill>
              <a:schemeClr val="tx1"/>
            </a:solidFill>
            <a:round/>
            <a:headEnd/>
            <a:tailEnd/>
          </a:ln>
          <a:effectLst/>
        </p:spPr>
        <p:txBody>
          <a:bodyPr/>
          <a:lstStyle/>
          <a:p>
            <a:endParaRPr lang="en-US"/>
          </a:p>
        </p:txBody>
      </p:sp>
      <p:sp>
        <p:nvSpPr>
          <p:cNvPr id="50186" name="Line 10"/>
          <p:cNvSpPr>
            <a:spLocks noChangeShapeType="1"/>
          </p:cNvSpPr>
          <p:nvPr/>
        </p:nvSpPr>
        <p:spPr bwMode="auto">
          <a:xfrm>
            <a:off x="3505200" y="4419600"/>
            <a:ext cx="990600" cy="0"/>
          </a:xfrm>
          <a:prstGeom prst="line">
            <a:avLst/>
          </a:prstGeom>
          <a:noFill/>
          <a:ln w="9525">
            <a:solidFill>
              <a:schemeClr val="tx1"/>
            </a:solidFill>
            <a:round/>
            <a:headEnd/>
            <a:tailEnd/>
          </a:ln>
          <a:effectLst/>
        </p:spPr>
        <p:txBody>
          <a:bodyPr/>
          <a:lstStyle/>
          <a:p>
            <a:endParaRPr lang="en-US"/>
          </a:p>
        </p:txBody>
      </p:sp>
      <p:sp>
        <p:nvSpPr>
          <p:cNvPr id="50187" name="Line 11"/>
          <p:cNvSpPr>
            <a:spLocks noChangeShapeType="1"/>
          </p:cNvSpPr>
          <p:nvPr/>
        </p:nvSpPr>
        <p:spPr bwMode="auto">
          <a:xfrm flipV="1">
            <a:off x="4495800" y="4419600"/>
            <a:ext cx="838200" cy="0"/>
          </a:xfrm>
          <a:prstGeom prst="line">
            <a:avLst/>
          </a:prstGeom>
          <a:noFill/>
          <a:ln w="9525">
            <a:solidFill>
              <a:schemeClr val="tx1"/>
            </a:solidFill>
            <a:round/>
            <a:headEnd/>
            <a:tailEnd/>
          </a:ln>
          <a:effectLst/>
        </p:spPr>
        <p:txBody>
          <a:bodyPr/>
          <a:lstStyle/>
          <a:p>
            <a:endParaRPr lang="en-US"/>
          </a:p>
        </p:txBody>
      </p:sp>
      <p:sp>
        <p:nvSpPr>
          <p:cNvPr id="50188" name="Line 12"/>
          <p:cNvSpPr>
            <a:spLocks noChangeShapeType="1"/>
          </p:cNvSpPr>
          <p:nvPr/>
        </p:nvSpPr>
        <p:spPr bwMode="auto">
          <a:xfrm>
            <a:off x="5334000" y="4419600"/>
            <a:ext cx="990600" cy="0"/>
          </a:xfrm>
          <a:prstGeom prst="line">
            <a:avLst/>
          </a:prstGeom>
          <a:noFill/>
          <a:ln w="9525">
            <a:solidFill>
              <a:schemeClr val="tx1"/>
            </a:solidFill>
            <a:round/>
            <a:headEnd/>
            <a:tailEnd/>
          </a:ln>
          <a:effectLst/>
        </p:spPr>
        <p:txBody>
          <a:bodyPr/>
          <a:lstStyle/>
          <a:p>
            <a:endParaRPr lang="en-US"/>
          </a:p>
        </p:txBody>
      </p:sp>
      <p:sp>
        <p:nvSpPr>
          <p:cNvPr id="50189" name="Oval 13"/>
          <p:cNvSpPr>
            <a:spLocks noChangeArrowheads="1"/>
          </p:cNvSpPr>
          <p:nvPr/>
        </p:nvSpPr>
        <p:spPr bwMode="auto">
          <a:xfrm>
            <a:off x="4495800" y="3657600"/>
            <a:ext cx="762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50190" name="Oval 14"/>
          <p:cNvSpPr>
            <a:spLocks noChangeArrowheads="1"/>
          </p:cNvSpPr>
          <p:nvPr/>
        </p:nvSpPr>
        <p:spPr bwMode="auto">
          <a:xfrm>
            <a:off x="5334000" y="3657600"/>
            <a:ext cx="762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50191" name="Oval 15"/>
          <p:cNvSpPr>
            <a:spLocks noChangeArrowheads="1"/>
          </p:cNvSpPr>
          <p:nvPr/>
        </p:nvSpPr>
        <p:spPr bwMode="auto">
          <a:xfrm>
            <a:off x="4495800" y="4343400"/>
            <a:ext cx="762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50192" name="Oval 16"/>
          <p:cNvSpPr>
            <a:spLocks noChangeArrowheads="1"/>
          </p:cNvSpPr>
          <p:nvPr/>
        </p:nvSpPr>
        <p:spPr bwMode="auto">
          <a:xfrm>
            <a:off x="5334000" y="4343400"/>
            <a:ext cx="762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50193" name="Text Box 17"/>
          <p:cNvSpPr txBox="1">
            <a:spLocks noChangeArrowheads="1"/>
          </p:cNvSpPr>
          <p:nvPr/>
        </p:nvSpPr>
        <p:spPr bwMode="auto">
          <a:xfrm>
            <a:off x="6248400" y="3352800"/>
            <a:ext cx="2590800" cy="1160463"/>
          </a:xfrm>
          <a:prstGeom prst="rect">
            <a:avLst/>
          </a:prstGeom>
          <a:noFill/>
          <a:ln w="9525">
            <a:noFill/>
            <a:miter lim="800000"/>
            <a:headEnd/>
            <a:tailEnd/>
          </a:ln>
          <a:effectLst/>
        </p:spPr>
        <p:txBody>
          <a:bodyPr>
            <a:spAutoFit/>
          </a:bodyPr>
          <a:lstStyle/>
          <a:p>
            <a:pPr>
              <a:spcBef>
                <a:spcPct val="50000"/>
              </a:spcBef>
            </a:pPr>
            <a:r>
              <a:rPr lang="en-GB" sz="2800" b="1">
                <a:latin typeface="Times New Roman" pitchFamily="18" charset="0"/>
              </a:rPr>
              <a:t>… 0  </a:t>
            </a:r>
            <a:r>
              <a:rPr lang="en-GB" sz="2400">
                <a:latin typeface="Times New Roman" pitchFamily="18" charset="0"/>
              </a:rPr>
              <a:t>(no signal)</a:t>
            </a:r>
          </a:p>
          <a:p>
            <a:pPr>
              <a:spcBef>
                <a:spcPct val="50000"/>
              </a:spcBef>
            </a:pPr>
            <a:r>
              <a:rPr lang="en-GB" sz="2800" b="1">
                <a:latin typeface="Times New Roman" pitchFamily="18" charset="0"/>
              </a:rPr>
              <a:t>… 1  </a:t>
            </a:r>
            <a:r>
              <a:rPr lang="en-GB" sz="2400">
                <a:latin typeface="Times New Roman" pitchFamily="18" charset="0"/>
              </a:rPr>
              <a:t>(signal)</a:t>
            </a:r>
            <a:endParaRPr lang="en-US" sz="24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93">
                                            <p:txEl>
                                              <p:pRg st="0" end="0"/>
                                            </p:txEl>
                                          </p:spTgt>
                                        </p:tgtEl>
                                        <p:attrNameLst>
                                          <p:attrName>style.visibility</p:attrName>
                                        </p:attrNameLst>
                                      </p:cBhvr>
                                      <p:to>
                                        <p:strVal val="visible"/>
                                      </p:to>
                                    </p:set>
                                    <p:anim calcmode="lin" valueType="num">
                                      <p:cBhvr additive="base">
                                        <p:cTn id="7" dur="500" fill="hold"/>
                                        <p:tgtEl>
                                          <p:spTgt spid="5019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9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193">
                                            <p:txEl>
                                              <p:pRg st="1" end="1"/>
                                            </p:txEl>
                                          </p:spTgt>
                                        </p:tgtEl>
                                        <p:attrNameLst>
                                          <p:attrName>style.visibility</p:attrName>
                                        </p:attrNameLst>
                                      </p:cBhvr>
                                      <p:to>
                                        <p:strVal val="visible"/>
                                      </p:to>
                                    </p:set>
                                    <p:anim calcmode="lin" valueType="num">
                                      <p:cBhvr additive="base">
                                        <p:cTn id="13" dur="500" fill="hold"/>
                                        <p:tgtEl>
                                          <p:spTgt spid="5019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9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74756" name="Rectangle 4"/>
          <p:cNvSpPr>
            <a:spLocks noChangeArrowheads="1"/>
          </p:cNvSpPr>
          <p:nvPr/>
        </p:nvSpPr>
        <p:spPr bwMode="auto">
          <a:xfrm>
            <a:off x="228600" y="1905000"/>
            <a:ext cx="8153400" cy="2057400"/>
          </a:xfrm>
          <a:prstGeom prst="rect">
            <a:avLst/>
          </a:prstGeom>
          <a:noFill/>
          <a:ln w="9525">
            <a:noFill/>
            <a:miter lim="800000"/>
            <a:headEnd/>
            <a:tailEnd/>
          </a:ln>
          <a:effectLst/>
        </p:spPr>
        <p:txBody>
          <a:bodyPr/>
          <a:lstStyle/>
          <a:p>
            <a:pPr marL="742950" lvl="1" indent="-285750" algn="ctr">
              <a:spcBef>
                <a:spcPct val="20000"/>
              </a:spcBef>
            </a:pPr>
            <a:endParaRPr lang="en-US" sz="3200">
              <a:latin typeface="Times New Roman" pitchFamily="18" charset="0"/>
            </a:endParaRPr>
          </a:p>
          <a:p>
            <a:pPr marL="742950" lvl="1" indent="-285750" algn="ctr">
              <a:spcBef>
                <a:spcPct val="20000"/>
              </a:spcBef>
            </a:pPr>
            <a:r>
              <a:rPr lang="en-US" sz="3200">
                <a:latin typeface="Times New Roman" pitchFamily="18" charset="0"/>
              </a:rPr>
              <a:t>Base is 2 or ‘b’ or ‘B’ or ‘Bin’</a:t>
            </a:r>
          </a:p>
          <a:p>
            <a:pPr marL="742950" lvl="1" indent="-285750" algn="ctr">
              <a:spcBef>
                <a:spcPct val="20000"/>
              </a:spcBef>
            </a:pPr>
            <a:endParaRPr lang="en-US" sz="3200">
              <a:latin typeface="Times New Roman" pitchFamily="18" charset="0"/>
            </a:endParaRPr>
          </a:p>
          <a:p>
            <a:pPr marL="742950" lvl="1" indent="-285750" algn="ctr">
              <a:spcBef>
                <a:spcPct val="20000"/>
              </a:spcBef>
            </a:pPr>
            <a:r>
              <a:rPr lang="en-US" sz="3200">
                <a:solidFill>
                  <a:srgbClr val="FF0000"/>
                </a:solidFill>
                <a:latin typeface="Times New Roman" pitchFamily="18" charset="0"/>
              </a:rPr>
              <a:t>Two symbols: 0 and 1</a:t>
            </a:r>
          </a:p>
          <a:p>
            <a:pPr marL="742950" lvl="1" indent="-285750" algn="ctr">
              <a:spcBef>
                <a:spcPct val="20000"/>
              </a:spcBef>
            </a:pPr>
            <a:endParaRPr lang="en-US" sz="3200">
              <a:solidFill>
                <a:srgbClr val="FF0000"/>
              </a:solidFill>
              <a:latin typeface="Times New Roman" pitchFamily="18" charset="0"/>
            </a:endParaRPr>
          </a:p>
          <a:p>
            <a:pPr marL="742950" lvl="1" indent="-285750" algn="ctr">
              <a:spcBef>
                <a:spcPct val="20000"/>
              </a:spcBef>
            </a:pPr>
            <a:r>
              <a:rPr lang="en-US" sz="3200">
                <a:latin typeface="Times New Roman" pitchFamily="18" charset="0"/>
              </a:rPr>
              <a:t>Each place is weighted by the power of 2</a:t>
            </a:r>
          </a:p>
          <a:p>
            <a:pPr marL="1143000" lvl="2" indent="-228600" algn="ctr">
              <a:spcBef>
                <a:spcPct val="20000"/>
              </a:spcBef>
              <a:spcAft>
                <a:spcPct val="20000"/>
              </a:spcAft>
            </a:pPr>
            <a:endParaRPr lang="en-US" sz="3200">
              <a:solidFill>
                <a:srgbClr val="539163"/>
              </a:solidFill>
              <a:latin typeface="Times New Roman" pitchFamily="18" charset="0"/>
            </a:endParaRPr>
          </a:p>
          <a:p>
            <a:pPr marL="342900" indent="-342900">
              <a:spcBef>
                <a:spcPct val="20000"/>
              </a:spcBef>
              <a:buFontTx/>
              <a:buChar char="•"/>
            </a:pPr>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51204"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51206" name="Rectangle 6"/>
          <p:cNvSpPr>
            <a:spLocks noChangeArrowheads="1"/>
          </p:cNvSpPr>
          <p:nvPr/>
        </p:nvSpPr>
        <p:spPr bwMode="auto">
          <a:xfrm>
            <a:off x="381000" y="2286000"/>
            <a:ext cx="8763000" cy="3016250"/>
          </a:xfrm>
          <a:prstGeom prst="rect">
            <a:avLst/>
          </a:prstGeom>
          <a:noFill/>
          <a:ln w="9525">
            <a:noFill/>
            <a:miter lim="800000"/>
            <a:headEnd/>
            <a:tailEnd/>
          </a:ln>
          <a:effectLst/>
        </p:spPr>
        <p:txBody>
          <a:bodyPr>
            <a:spAutoFit/>
          </a:bodyPr>
          <a:lstStyle/>
          <a:p>
            <a:pPr>
              <a:buFontTx/>
              <a:buChar char="•"/>
            </a:pPr>
            <a:r>
              <a:rPr lang="en-US" sz="3200">
                <a:latin typeface="Times New Roman" pitchFamily="18" charset="0"/>
              </a:rPr>
              <a:t> All the information in the digital computer is represented as bit patterns</a:t>
            </a:r>
          </a:p>
          <a:p>
            <a:pPr>
              <a:buFontTx/>
              <a:buChar char="•"/>
            </a:pPr>
            <a:r>
              <a:rPr lang="en-US" sz="3200">
                <a:latin typeface="Times New Roman" pitchFamily="18" charset="0"/>
              </a:rPr>
              <a:t> What is a bit pattern?</a:t>
            </a:r>
          </a:p>
          <a:p>
            <a:pPr>
              <a:buFontTx/>
              <a:buChar char="•"/>
            </a:pPr>
            <a:endParaRPr lang="en-US" sz="3200">
              <a:latin typeface="Times New Roman" pitchFamily="18" charset="0"/>
            </a:endParaRPr>
          </a:p>
          <a:p>
            <a:r>
              <a:rPr lang="en-US" sz="3200">
                <a:latin typeface="Times New Roman" pitchFamily="18" charset="0"/>
              </a:rPr>
              <a:t>                     01010101  </a:t>
            </a:r>
          </a:p>
          <a:p>
            <a:r>
              <a:rPr lang="en-US" sz="3200">
                <a:latin typeface="Times New Roman" pitchFamily="18" charset="0"/>
              </a:rPr>
              <a:t>This is called as the bit pattern </a:t>
            </a:r>
          </a:p>
        </p:txBody>
      </p:sp>
      <p:sp>
        <p:nvSpPr>
          <p:cNvPr id="51218" name="Line 18"/>
          <p:cNvSpPr>
            <a:spLocks noChangeShapeType="1"/>
          </p:cNvSpPr>
          <p:nvPr/>
        </p:nvSpPr>
        <p:spPr bwMode="auto">
          <a:xfrm flipV="1">
            <a:off x="4191000" y="4114800"/>
            <a:ext cx="1981200" cy="381000"/>
          </a:xfrm>
          <a:prstGeom prst="line">
            <a:avLst/>
          </a:prstGeom>
          <a:noFill/>
          <a:ln w="9525">
            <a:solidFill>
              <a:schemeClr val="tx1"/>
            </a:solidFill>
            <a:round/>
            <a:headEnd/>
            <a:tailEnd type="triangle" w="med" len="med"/>
          </a:ln>
          <a:effectLst/>
        </p:spPr>
        <p:txBody>
          <a:bodyPr/>
          <a:lstStyle/>
          <a:p>
            <a:endParaRPr lang="en-US"/>
          </a:p>
        </p:txBody>
      </p:sp>
      <p:sp>
        <p:nvSpPr>
          <p:cNvPr id="51222" name="Text Box 22"/>
          <p:cNvSpPr txBox="1">
            <a:spLocks noChangeArrowheads="1"/>
          </p:cNvSpPr>
          <p:nvPr/>
        </p:nvSpPr>
        <p:spPr bwMode="auto">
          <a:xfrm>
            <a:off x="6172200" y="3886200"/>
            <a:ext cx="1981200" cy="457200"/>
          </a:xfrm>
          <a:prstGeom prst="rect">
            <a:avLst/>
          </a:prstGeom>
          <a:noFill/>
          <a:ln w="9525">
            <a:noFill/>
            <a:miter lim="800000"/>
            <a:headEnd/>
            <a:tailEnd/>
          </a:ln>
          <a:effectLst/>
        </p:spPr>
        <p:txBody>
          <a:bodyPr>
            <a:spAutoFit/>
          </a:bodyPr>
          <a:lstStyle/>
          <a:p>
            <a:pPr>
              <a:spcBef>
                <a:spcPct val="50000"/>
              </a:spcBef>
            </a:pPr>
            <a:r>
              <a:rPr lang="en-US" sz="2400">
                <a:solidFill>
                  <a:srgbClr val="FF0000"/>
                </a:solidFill>
                <a:latin typeface="Times New Roman" pitchFamily="18" charset="0"/>
              </a:rPr>
              <a:t>This is one bit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52228"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52230" name="Rectangle 6"/>
          <p:cNvSpPr>
            <a:spLocks noChangeArrowheads="1"/>
          </p:cNvSpPr>
          <p:nvPr/>
        </p:nvSpPr>
        <p:spPr bwMode="auto">
          <a:xfrm>
            <a:off x="381000" y="2286000"/>
            <a:ext cx="8763000" cy="5453063"/>
          </a:xfrm>
          <a:prstGeom prst="rect">
            <a:avLst/>
          </a:prstGeom>
          <a:noFill/>
          <a:ln w="9525">
            <a:noFill/>
            <a:miter lim="800000"/>
            <a:headEnd/>
            <a:tailEnd/>
          </a:ln>
          <a:effectLst/>
        </p:spPr>
        <p:txBody>
          <a:bodyPr>
            <a:spAutoFit/>
          </a:bodyPr>
          <a:lstStyle/>
          <a:p>
            <a:pPr>
              <a:buFontTx/>
              <a:buChar char="•"/>
            </a:pPr>
            <a:r>
              <a:rPr lang="en-US" sz="3200" b="1">
                <a:latin typeface="Times New Roman" pitchFamily="18" charset="0"/>
              </a:rPr>
              <a:t>   </a:t>
            </a:r>
            <a:r>
              <a:rPr lang="en-US" sz="3200">
                <a:latin typeface="Times New Roman" pitchFamily="18" charset="0"/>
              </a:rPr>
              <a:t>Look at this bit pattern</a:t>
            </a:r>
          </a:p>
          <a:p>
            <a:r>
              <a:rPr lang="en-US" sz="3200">
                <a:latin typeface="Times New Roman" pitchFamily="18" charset="0"/>
              </a:rPr>
              <a:t>                       0101 0101  </a:t>
            </a:r>
          </a:p>
          <a:p>
            <a:pPr>
              <a:buFontTx/>
              <a:buChar char="•"/>
            </a:pPr>
            <a:r>
              <a:rPr lang="en-US" sz="3200">
                <a:latin typeface="Times New Roman" pitchFamily="18" charset="0"/>
              </a:rPr>
              <a:t> How many bits are present ?</a:t>
            </a:r>
          </a:p>
          <a:p>
            <a:pPr>
              <a:buFontTx/>
              <a:buChar char="•"/>
            </a:pPr>
            <a:r>
              <a:rPr lang="en-US" sz="3200">
                <a:latin typeface="Times New Roman" pitchFamily="18" charset="0"/>
              </a:rPr>
              <a:t> Count the number of ones and the zeros in the above pattern</a:t>
            </a:r>
          </a:p>
          <a:p>
            <a:endParaRPr lang="en-US" sz="3200">
              <a:latin typeface="Times New Roman" pitchFamily="18" charset="0"/>
            </a:endParaRPr>
          </a:p>
          <a:p>
            <a:r>
              <a:rPr lang="en-US" sz="3200">
                <a:latin typeface="Times New Roman" pitchFamily="18" charset="0"/>
              </a:rPr>
              <a:t>Answer = Total 8 bits</a:t>
            </a:r>
          </a:p>
          <a:p>
            <a:pPr>
              <a:buFontTx/>
              <a:buChar char="•"/>
            </a:pPr>
            <a:endParaRPr lang="en-US" sz="3200">
              <a:latin typeface="Times New Roman" pitchFamily="18" charset="0"/>
            </a:endParaRPr>
          </a:p>
          <a:p>
            <a:pPr>
              <a:buFontTx/>
              <a:buChar char="•"/>
            </a:pPr>
            <a:endParaRPr lang="en-US" sz="3200" b="1">
              <a:latin typeface="Times New Roman" pitchFamily="18" charset="0"/>
            </a:endParaRPr>
          </a:p>
          <a:p>
            <a:r>
              <a:rPr lang="en-US" sz="3200" b="1">
                <a:latin typeface="Times New Roman" pitchFamily="18" charset="0"/>
              </a:rPr>
              <a:t>          </a:t>
            </a:r>
          </a:p>
          <a:p>
            <a:endParaRPr lang="en-US" sz="32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53252"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53254" name="Rectangle 6"/>
          <p:cNvSpPr>
            <a:spLocks noChangeArrowheads="1"/>
          </p:cNvSpPr>
          <p:nvPr/>
        </p:nvSpPr>
        <p:spPr bwMode="auto">
          <a:xfrm>
            <a:off x="381000" y="1905000"/>
            <a:ext cx="8763000" cy="4478338"/>
          </a:xfrm>
          <a:prstGeom prst="rect">
            <a:avLst/>
          </a:prstGeom>
          <a:noFill/>
          <a:ln w="9525">
            <a:noFill/>
            <a:miter lim="800000"/>
            <a:headEnd/>
            <a:tailEnd/>
          </a:ln>
          <a:effectLst/>
        </p:spPr>
        <p:txBody>
          <a:bodyPr>
            <a:spAutoFit/>
          </a:bodyPr>
          <a:lstStyle/>
          <a:p>
            <a:r>
              <a:rPr lang="en-US" sz="3200" b="1">
                <a:latin typeface="Times New Roman" pitchFamily="18" charset="0"/>
              </a:rPr>
              <a:t>                       </a:t>
            </a:r>
            <a:r>
              <a:rPr lang="en-US" sz="3200">
                <a:latin typeface="Times New Roman" pitchFamily="18" charset="0"/>
              </a:rPr>
              <a:t>0101 0101 </a:t>
            </a:r>
          </a:p>
          <a:p>
            <a:r>
              <a:rPr lang="en-US" sz="3200">
                <a:latin typeface="Times New Roman" pitchFamily="18" charset="0"/>
              </a:rPr>
              <a:t>This pattern is represented as follows in the digital computer</a:t>
            </a:r>
          </a:p>
          <a:p>
            <a:endParaRPr lang="en-US" sz="3200">
              <a:latin typeface="Times New Roman" pitchFamily="18" charset="0"/>
            </a:endParaRPr>
          </a:p>
          <a:p>
            <a:endParaRPr lang="en-US" sz="3200">
              <a:latin typeface="Times New Roman" pitchFamily="18" charset="0"/>
            </a:endParaRPr>
          </a:p>
          <a:p>
            <a:r>
              <a:rPr lang="en-US" sz="3200" b="1">
                <a:latin typeface="Times New Roman" pitchFamily="18" charset="0"/>
              </a:rPr>
              <a:t> </a:t>
            </a:r>
          </a:p>
          <a:p>
            <a:endParaRPr lang="en-US" sz="3200" b="1">
              <a:latin typeface="Times New Roman" pitchFamily="18" charset="0"/>
            </a:endParaRPr>
          </a:p>
          <a:p>
            <a:r>
              <a:rPr lang="en-US" sz="3200" b="1">
                <a:latin typeface="Times New Roman" pitchFamily="18" charset="0"/>
              </a:rPr>
              <a:t>          </a:t>
            </a:r>
          </a:p>
          <a:p>
            <a:endParaRPr lang="en-US" sz="3200">
              <a:latin typeface="Times New Roman" pitchFamily="18" charset="0"/>
            </a:endParaRPr>
          </a:p>
        </p:txBody>
      </p:sp>
      <p:graphicFrame>
        <p:nvGraphicFramePr>
          <p:cNvPr id="53333" name="Group 85"/>
          <p:cNvGraphicFramePr>
            <a:graphicFrameLocks noGrp="1"/>
          </p:cNvGraphicFramePr>
          <p:nvPr/>
        </p:nvGraphicFramePr>
        <p:xfrm>
          <a:off x="457200" y="3505200"/>
          <a:ext cx="8229600" cy="1143000"/>
        </p:xfrm>
        <a:graphic>
          <a:graphicData uri="http://schemas.openxmlformats.org/drawingml/2006/table">
            <a:tbl>
              <a:tblPr/>
              <a:tblGrid>
                <a:gridCol w="1028700"/>
                <a:gridCol w="1028700"/>
                <a:gridCol w="1028700"/>
                <a:gridCol w="1028700"/>
                <a:gridCol w="1028700"/>
                <a:gridCol w="1028700"/>
                <a:gridCol w="1028700"/>
                <a:gridCol w="1028700"/>
              </a:tblGrid>
              <a:tr h="571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571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333"/>
                                        </p:tgtEl>
                                        <p:attrNameLst>
                                          <p:attrName>style.visibility</p:attrName>
                                        </p:attrNameLst>
                                      </p:cBhvr>
                                      <p:to>
                                        <p:strVal val="visible"/>
                                      </p:to>
                                    </p:set>
                                    <p:anim calcmode="lin" valueType="num">
                                      <p:cBhvr additive="base">
                                        <p:cTn id="7" dur="500" fill="hold"/>
                                        <p:tgtEl>
                                          <p:spTgt spid="53333"/>
                                        </p:tgtEl>
                                        <p:attrNameLst>
                                          <p:attrName>ppt_x</p:attrName>
                                        </p:attrNameLst>
                                      </p:cBhvr>
                                      <p:tavLst>
                                        <p:tav tm="0">
                                          <p:val>
                                            <p:strVal val="#ppt_x"/>
                                          </p:val>
                                        </p:tav>
                                        <p:tav tm="100000">
                                          <p:val>
                                            <p:strVal val="#ppt_x"/>
                                          </p:val>
                                        </p:tav>
                                      </p:tavLst>
                                    </p:anim>
                                    <p:anim calcmode="lin" valueType="num">
                                      <p:cBhvr additive="base">
                                        <p:cTn id="8" dur="500" fill="hold"/>
                                        <p:tgtEl>
                                          <p:spTgt spid="533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90115"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90117" name="Rectangle 5"/>
          <p:cNvSpPr>
            <a:spLocks noChangeArrowheads="1"/>
          </p:cNvSpPr>
          <p:nvPr/>
        </p:nvSpPr>
        <p:spPr bwMode="auto">
          <a:xfrm>
            <a:off x="381000" y="2057400"/>
            <a:ext cx="8763000" cy="4965700"/>
          </a:xfrm>
          <a:prstGeom prst="rect">
            <a:avLst/>
          </a:prstGeom>
          <a:noFill/>
          <a:ln w="9525">
            <a:noFill/>
            <a:miter lim="800000"/>
            <a:headEnd/>
            <a:tailEnd/>
          </a:ln>
          <a:effectLst/>
        </p:spPr>
        <p:txBody>
          <a:bodyPr>
            <a:spAutoFit/>
          </a:bodyPr>
          <a:lstStyle/>
          <a:p>
            <a:pPr>
              <a:buFontTx/>
              <a:buChar char="•"/>
            </a:pPr>
            <a:r>
              <a:rPr lang="en-US" sz="3200" b="1">
                <a:latin typeface="Times New Roman" pitchFamily="18" charset="0"/>
              </a:rPr>
              <a:t> </a:t>
            </a:r>
            <a:r>
              <a:rPr lang="en-US" sz="3200">
                <a:latin typeface="Times New Roman" pitchFamily="18" charset="0"/>
              </a:rPr>
              <a:t>A single bit can represent two </a:t>
            </a:r>
            <a:r>
              <a:rPr lang="en-US" sz="3200">
                <a:latin typeface="Times New Roman" pitchFamily="18" charset="0"/>
                <a:hlinkClick r:id="rId2" tooltip="State (computer science)"/>
              </a:rPr>
              <a:t>states</a:t>
            </a:r>
            <a:r>
              <a:rPr lang="en-US" sz="3200">
                <a:latin typeface="Times New Roman" pitchFamily="18" charset="0"/>
              </a:rPr>
              <a:t>:0 1 </a:t>
            </a:r>
          </a:p>
          <a:p>
            <a:pPr>
              <a:buFontTx/>
              <a:buChar char="•"/>
            </a:pPr>
            <a:r>
              <a:rPr lang="en-US" sz="3200">
                <a:latin typeface="Times New Roman" pitchFamily="18" charset="0"/>
              </a:rPr>
              <a:t> Therefore, if you take two bits, you can use them to represent four unique states:</a:t>
            </a:r>
          </a:p>
          <a:p>
            <a:r>
              <a:rPr lang="en-US" sz="3200">
                <a:latin typeface="Times New Roman" pitchFamily="18" charset="0"/>
              </a:rPr>
              <a:t>            00, 01, 10, &amp; 11 </a:t>
            </a:r>
          </a:p>
          <a:p>
            <a:pPr>
              <a:buFontTx/>
              <a:buChar char="•"/>
            </a:pPr>
            <a:r>
              <a:rPr lang="en-US" sz="3200">
                <a:latin typeface="Times New Roman" pitchFamily="18" charset="0"/>
              </a:rPr>
              <a:t> And, if you have three bits, then you can use them to represent eight unique states:</a:t>
            </a:r>
          </a:p>
          <a:p>
            <a:r>
              <a:rPr lang="en-US" sz="3200">
                <a:latin typeface="Times New Roman" pitchFamily="18" charset="0"/>
              </a:rPr>
              <a:t>  000, 001, 010, 011, 100, 101, 110, &amp; 111</a:t>
            </a:r>
          </a:p>
          <a:p>
            <a:endParaRPr lang="en-US" sz="3200" b="1">
              <a:latin typeface="Times New Roman" pitchFamily="18" charset="0"/>
            </a:endParaRPr>
          </a:p>
          <a:p>
            <a:r>
              <a:rPr lang="en-US" sz="3200" b="1">
                <a:latin typeface="Times New Roman" pitchFamily="18" charset="0"/>
              </a:rPr>
              <a:t>          </a:t>
            </a:r>
          </a:p>
          <a:p>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91139"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91141" name="Rectangle 5"/>
          <p:cNvSpPr>
            <a:spLocks noChangeArrowheads="1"/>
          </p:cNvSpPr>
          <p:nvPr/>
        </p:nvSpPr>
        <p:spPr bwMode="auto">
          <a:xfrm>
            <a:off x="381000" y="1905000"/>
            <a:ext cx="8763000" cy="4965700"/>
          </a:xfrm>
          <a:prstGeom prst="rect">
            <a:avLst/>
          </a:prstGeom>
          <a:noFill/>
          <a:ln w="9525">
            <a:noFill/>
            <a:miter lim="800000"/>
            <a:headEnd/>
            <a:tailEnd/>
          </a:ln>
          <a:effectLst/>
        </p:spPr>
        <p:txBody>
          <a:bodyPr>
            <a:spAutoFit/>
          </a:bodyPr>
          <a:lstStyle/>
          <a:p>
            <a:endParaRPr lang="en-US" sz="3200">
              <a:latin typeface="Times New Roman" pitchFamily="18" charset="0"/>
            </a:endParaRPr>
          </a:p>
          <a:p>
            <a:pPr>
              <a:buFontTx/>
              <a:buChar char="•"/>
            </a:pPr>
            <a:r>
              <a:rPr lang="en-US" sz="3200">
                <a:latin typeface="Times New Roman" pitchFamily="18" charset="0"/>
              </a:rPr>
              <a:t>With every bit you add, you double the number of states you can represent. Therefore, the expression for the number of states with </a:t>
            </a:r>
            <a:r>
              <a:rPr lang="en-US" sz="3200" i="1">
                <a:latin typeface="Times New Roman" pitchFamily="18" charset="0"/>
              </a:rPr>
              <a:t>n</a:t>
            </a:r>
            <a:r>
              <a:rPr lang="en-US" sz="3200">
                <a:latin typeface="Times New Roman" pitchFamily="18" charset="0"/>
              </a:rPr>
              <a:t> bits is 2</a:t>
            </a:r>
            <a:r>
              <a:rPr lang="en-US" sz="3200" i="1" baseline="30000">
                <a:latin typeface="Times New Roman" pitchFamily="18" charset="0"/>
              </a:rPr>
              <a:t>n</a:t>
            </a:r>
            <a:r>
              <a:rPr lang="en-US" sz="3200">
                <a:latin typeface="Times New Roman" pitchFamily="18" charset="0"/>
              </a:rPr>
              <a:t>. Most computers operate on </a:t>
            </a:r>
            <a:r>
              <a:rPr lang="en-US" sz="3200">
                <a:latin typeface="Times New Roman" pitchFamily="18" charset="0"/>
                <a:hlinkClick r:id="rId2" tooltip="Information"/>
              </a:rPr>
              <a:t>information</a:t>
            </a:r>
            <a:r>
              <a:rPr lang="en-US" sz="3200">
                <a:latin typeface="Times New Roman" pitchFamily="18" charset="0"/>
              </a:rPr>
              <a:t> in groups of 8 bits, </a:t>
            </a:r>
          </a:p>
          <a:p>
            <a:endParaRPr lang="en-US" sz="3200">
              <a:latin typeface="Times New Roman" pitchFamily="18" charset="0"/>
            </a:endParaRPr>
          </a:p>
          <a:p>
            <a:endParaRPr lang="en-US" sz="3200">
              <a:latin typeface="Times New Roman" pitchFamily="18" charset="0"/>
            </a:endParaRPr>
          </a:p>
          <a:p>
            <a:r>
              <a:rPr lang="en-US" sz="3200" b="1">
                <a:latin typeface="Times New Roman" pitchFamily="18" charset="0"/>
              </a:rPr>
              <a:t>          </a:t>
            </a:r>
          </a:p>
          <a:p>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54276"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54278" name="Rectangle 6"/>
          <p:cNvSpPr>
            <a:spLocks noChangeArrowheads="1"/>
          </p:cNvSpPr>
          <p:nvPr/>
        </p:nvSpPr>
        <p:spPr bwMode="auto">
          <a:xfrm>
            <a:off x="381000" y="990600"/>
            <a:ext cx="8763000" cy="3016250"/>
          </a:xfrm>
          <a:prstGeom prst="rect">
            <a:avLst/>
          </a:prstGeom>
          <a:noFill/>
          <a:ln w="9525">
            <a:noFill/>
            <a:miter lim="800000"/>
            <a:headEnd/>
            <a:tailEnd/>
          </a:ln>
          <a:effectLst/>
        </p:spPr>
        <p:txBody>
          <a:bodyPr>
            <a:spAutoFit/>
          </a:bodyPr>
          <a:lstStyle/>
          <a:p>
            <a:r>
              <a:rPr lang="en-US" sz="3200" b="1">
                <a:latin typeface="Times New Roman" pitchFamily="18" charset="0"/>
              </a:rPr>
              <a:t>                       </a:t>
            </a:r>
          </a:p>
          <a:p>
            <a:endParaRPr lang="en-US" sz="3200" b="1">
              <a:latin typeface="Times New Roman" pitchFamily="18" charset="0"/>
            </a:endParaRPr>
          </a:p>
          <a:p>
            <a:r>
              <a:rPr lang="en-US" sz="3200" b="1">
                <a:latin typeface="Times New Roman" pitchFamily="18" charset="0"/>
              </a:rPr>
              <a:t> </a:t>
            </a:r>
          </a:p>
          <a:p>
            <a:endParaRPr lang="en-US" sz="3200" b="1">
              <a:latin typeface="Times New Roman" pitchFamily="18" charset="0"/>
            </a:endParaRPr>
          </a:p>
          <a:p>
            <a:r>
              <a:rPr lang="en-US" sz="3200" b="1">
                <a:latin typeface="Times New Roman" pitchFamily="18" charset="0"/>
              </a:rPr>
              <a:t>          </a:t>
            </a:r>
          </a:p>
          <a:p>
            <a:endParaRPr lang="en-US" sz="3200">
              <a:latin typeface="Times New Roman" pitchFamily="18" charset="0"/>
            </a:endParaRPr>
          </a:p>
        </p:txBody>
      </p:sp>
      <p:graphicFrame>
        <p:nvGraphicFramePr>
          <p:cNvPr id="54279" name="Group 7"/>
          <p:cNvGraphicFramePr>
            <a:graphicFrameLocks noGrp="1"/>
          </p:cNvGraphicFramePr>
          <p:nvPr/>
        </p:nvGraphicFramePr>
        <p:xfrm>
          <a:off x="457200" y="2286000"/>
          <a:ext cx="8229600" cy="1143000"/>
        </p:xfrm>
        <a:graphic>
          <a:graphicData uri="http://schemas.openxmlformats.org/drawingml/2006/table">
            <a:tbl>
              <a:tblPr/>
              <a:tblGrid>
                <a:gridCol w="1028700"/>
                <a:gridCol w="1028700"/>
                <a:gridCol w="1028700"/>
                <a:gridCol w="1028700"/>
                <a:gridCol w="1028700"/>
                <a:gridCol w="1028700"/>
                <a:gridCol w="1028700"/>
                <a:gridCol w="1028700"/>
              </a:tblGrid>
              <a:tr h="571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571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r>
            </a:tbl>
          </a:graphicData>
        </a:graphic>
      </p:graphicFrame>
      <p:sp>
        <p:nvSpPr>
          <p:cNvPr id="54308" name="Text Box 36"/>
          <p:cNvSpPr txBox="1">
            <a:spLocks noChangeArrowheads="1"/>
          </p:cNvSpPr>
          <p:nvPr/>
        </p:nvSpPr>
        <p:spPr bwMode="auto">
          <a:xfrm>
            <a:off x="457200" y="3505200"/>
            <a:ext cx="8153400" cy="2774950"/>
          </a:xfrm>
          <a:prstGeom prst="rect">
            <a:avLst/>
          </a:prstGeom>
          <a:noFill/>
          <a:ln w="9525">
            <a:noFill/>
            <a:miter lim="800000"/>
            <a:headEnd/>
            <a:tailEnd/>
          </a:ln>
          <a:effectLst/>
        </p:spPr>
        <p:txBody>
          <a:bodyPr>
            <a:spAutoFit/>
          </a:bodyPr>
          <a:lstStyle/>
          <a:p>
            <a:pPr>
              <a:spcBef>
                <a:spcPct val="50000"/>
              </a:spcBef>
              <a:buFontTx/>
              <a:buChar char="•"/>
            </a:pPr>
            <a:r>
              <a:rPr lang="en-US" sz="3200">
                <a:latin typeface="Times New Roman" pitchFamily="18" charset="0"/>
              </a:rPr>
              <a:t> There are 8 bits in the above table</a:t>
            </a:r>
          </a:p>
          <a:p>
            <a:pPr>
              <a:spcBef>
                <a:spcPct val="50000"/>
              </a:spcBef>
              <a:buFontTx/>
              <a:buChar char="•"/>
            </a:pPr>
            <a:r>
              <a:rPr lang="en-US" sz="3200">
                <a:latin typeface="Times New Roman" pitchFamily="18" charset="0"/>
              </a:rPr>
              <a:t> Group of 4 bits  = 1 Nibble    </a:t>
            </a:r>
          </a:p>
          <a:p>
            <a:pPr>
              <a:spcBef>
                <a:spcPct val="50000"/>
              </a:spcBef>
              <a:buFontTx/>
              <a:buChar char="•"/>
            </a:pPr>
            <a:r>
              <a:rPr lang="en-US" sz="3200">
                <a:latin typeface="Times New Roman" pitchFamily="18" charset="0"/>
              </a:rPr>
              <a:t> Group of 8 bits  = 1 Byte</a:t>
            </a:r>
          </a:p>
          <a:p>
            <a:pPr>
              <a:spcBef>
                <a:spcPct val="50000"/>
              </a:spcBef>
              <a:buFontTx/>
              <a:buChar char="•"/>
            </a:pPr>
            <a:r>
              <a:rPr lang="en-US" sz="3200">
                <a:latin typeface="Times New Roman" pitchFamily="18" charset="0"/>
              </a:rPr>
              <a:t> Group of 16 bits = 1 Word    2 Bytes = 1 Word</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55300"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55302" name="Rectangle 6"/>
          <p:cNvSpPr>
            <a:spLocks noChangeArrowheads="1"/>
          </p:cNvSpPr>
          <p:nvPr/>
        </p:nvSpPr>
        <p:spPr bwMode="auto">
          <a:xfrm>
            <a:off x="381000" y="990600"/>
            <a:ext cx="8763000" cy="3016250"/>
          </a:xfrm>
          <a:prstGeom prst="rect">
            <a:avLst/>
          </a:prstGeom>
          <a:noFill/>
          <a:ln w="9525">
            <a:noFill/>
            <a:miter lim="800000"/>
            <a:headEnd/>
            <a:tailEnd/>
          </a:ln>
          <a:effectLst/>
        </p:spPr>
        <p:txBody>
          <a:bodyPr>
            <a:spAutoFit/>
          </a:bodyPr>
          <a:lstStyle/>
          <a:p>
            <a:r>
              <a:rPr lang="en-US" sz="3200" b="1">
                <a:latin typeface="Times New Roman" pitchFamily="18" charset="0"/>
              </a:rPr>
              <a:t>                       </a:t>
            </a:r>
          </a:p>
          <a:p>
            <a:endParaRPr lang="en-US" sz="3200" b="1">
              <a:latin typeface="Times New Roman" pitchFamily="18" charset="0"/>
            </a:endParaRPr>
          </a:p>
          <a:p>
            <a:r>
              <a:rPr lang="en-US" sz="3200" b="1">
                <a:latin typeface="Times New Roman" pitchFamily="18" charset="0"/>
              </a:rPr>
              <a:t> </a:t>
            </a:r>
          </a:p>
          <a:p>
            <a:endParaRPr lang="en-US" sz="3200" b="1">
              <a:latin typeface="Times New Roman" pitchFamily="18" charset="0"/>
            </a:endParaRPr>
          </a:p>
          <a:p>
            <a:r>
              <a:rPr lang="en-US" sz="3200" b="1">
                <a:latin typeface="Times New Roman" pitchFamily="18" charset="0"/>
              </a:rPr>
              <a:t>          </a:t>
            </a:r>
          </a:p>
          <a:p>
            <a:endParaRPr lang="en-US" sz="3200">
              <a:latin typeface="Times New Roman" pitchFamily="18" charset="0"/>
            </a:endParaRPr>
          </a:p>
        </p:txBody>
      </p:sp>
      <p:graphicFrame>
        <p:nvGraphicFramePr>
          <p:cNvPr id="55303" name="Group 7"/>
          <p:cNvGraphicFramePr>
            <a:graphicFrameLocks noGrp="1"/>
          </p:cNvGraphicFramePr>
          <p:nvPr/>
        </p:nvGraphicFramePr>
        <p:xfrm>
          <a:off x="457200" y="2286000"/>
          <a:ext cx="8229600" cy="1143000"/>
        </p:xfrm>
        <a:graphic>
          <a:graphicData uri="http://schemas.openxmlformats.org/drawingml/2006/table">
            <a:tbl>
              <a:tblPr/>
              <a:tblGrid>
                <a:gridCol w="1028700"/>
                <a:gridCol w="1028700"/>
                <a:gridCol w="1028700"/>
                <a:gridCol w="1028700"/>
                <a:gridCol w="1028700"/>
                <a:gridCol w="1028700"/>
                <a:gridCol w="1028700"/>
                <a:gridCol w="1028700"/>
              </a:tblGrid>
              <a:tr h="571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571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r>
            </a:tbl>
          </a:graphicData>
        </a:graphic>
      </p:graphicFrame>
      <p:sp>
        <p:nvSpPr>
          <p:cNvPr id="55332" name="Text Box 36"/>
          <p:cNvSpPr txBox="1">
            <a:spLocks noChangeArrowheads="1"/>
          </p:cNvSpPr>
          <p:nvPr/>
        </p:nvSpPr>
        <p:spPr bwMode="auto">
          <a:xfrm>
            <a:off x="457200" y="3505200"/>
            <a:ext cx="8153400" cy="2043113"/>
          </a:xfrm>
          <a:prstGeom prst="rect">
            <a:avLst/>
          </a:prstGeom>
          <a:noFill/>
          <a:ln w="9525">
            <a:noFill/>
            <a:miter lim="800000"/>
            <a:headEnd/>
            <a:tailEnd/>
          </a:ln>
          <a:effectLst/>
        </p:spPr>
        <p:txBody>
          <a:bodyPr>
            <a:spAutoFit/>
          </a:bodyPr>
          <a:lstStyle/>
          <a:p>
            <a:pPr>
              <a:spcBef>
                <a:spcPct val="50000"/>
              </a:spcBef>
              <a:buFontTx/>
              <a:buChar char="•"/>
            </a:pPr>
            <a:r>
              <a:rPr lang="en-US" sz="3200">
                <a:latin typeface="Times New Roman" pitchFamily="18" charset="0"/>
              </a:rPr>
              <a:t> There are 8 bits in the above table</a:t>
            </a:r>
          </a:p>
          <a:p>
            <a:pPr>
              <a:spcBef>
                <a:spcPct val="50000"/>
              </a:spcBef>
              <a:buFontTx/>
              <a:buChar char="•"/>
            </a:pPr>
            <a:r>
              <a:rPr lang="en-US" sz="3200">
                <a:latin typeface="Times New Roman" pitchFamily="18" charset="0"/>
              </a:rPr>
              <a:t> Bit 0 is called the Least Significant Bit  </a:t>
            </a:r>
            <a:r>
              <a:rPr lang="en-US" sz="3200">
                <a:solidFill>
                  <a:srgbClr val="FF0000"/>
                </a:solidFill>
                <a:latin typeface="Times New Roman" pitchFamily="18" charset="0"/>
              </a:rPr>
              <a:t>LSB</a:t>
            </a:r>
          </a:p>
          <a:p>
            <a:pPr>
              <a:spcBef>
                <a:spcPct val="50000"/>
              </a:spcBef>
              <a:buFontTx/>
              <a:buChar char="•"/>
            </a:pPr>
            <a:r>
              <a:rPr lang="en-US" sz="3200">
                <a:latin typeface="Times New Roman" pitchFamily="18" charset="0"/>
              </a:rPr>
              <a:t> Bit 1 is called the Most Significant Bit </a:t>
            </a:r>
            <a:r>
              <a:rPr lang="en-US" sz="3200">
                <a:solidFill>
                  <a:srgbClr val="FF0000"/>
                </a:solidFill>
                <a:latin typeface="Times New Roman" pitchFamily="18" charset="0"/>
              </a:rPr>
              <a:t>MSB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3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3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UNIT-3</a:t>
            </a:r>
            <a:endParaRPr lang="en-US" dirty="0"/>
          </a:p>
        </p:txBody>
      </p:sp>
      <p:graphicFrame>
        <p:nvGraphicFramePr>
          <p:cNvPr id="4" name="Table 3"/>
          <p:cNvGraphicFramePr>
            <a:graphicFrameLocks noGrp="1"/>
          </p:cNvGraphicFramePr>
          <p:nvPr/>
        </p:nvGraphicFramePr>
        <p:xfrm>
          <a:off x="761998" y="1981199"/>
          <a:ext cx="7924801" cy="2971801"/>
        </p:xfrm>
        <a:graphic>
          <a:graphicData uri="http://schemas.openxmlformats.org/drawingml/2006/table">
            <a:tbl>
              <a:tblPr>
                <a:tableStyleId>{2D5ABB26-0587-4C30-8999-92F81FD0307C}</a:tableStyleId>
              </a:tblPr>
              <a:tblGrid>
                <a:gridCol w="7924801"/>
              </a:tblGrid>
              <a:tr h="2971801">
                <a:tc>
                  <a:txBody>
                    <a:bodyPr/>
                    <a:lstStyle/>
                    <a:p>
                      <a:pPr marL="63500" marR="0">
                        <a:lnSpc>
                          <a:spcPct val="150000"/>
                        </a:lnSpc>
                        <a:spcBef>
                          <a:spcPts val="0"/>
                        </a:spcBef>
                        <a:spcAft>
                          <a:spcPts val="0"/>
                        </a:spcAft>
                      </a:pPr>
                      <a:r>
                        <a:rPr lang="en-IN" sz="1600" b="1" dirty="0"/>
                        <a:t>Essential Programming Control Structures:  </a:t>
                      </a:r>
                      <a:endParaRPr lang="en-IN" sz="1600" b="1" dirty="0" smtClean="0"/>
                    </a:p>
                    <a:p>
                      <a:pPr marL="63500" marR="0">
                        <a:lnSpc>
                          <a:spcPct val="150000"/>
                        </a:lnSpc>
                        <a:spcBef>
                          <a:spcPts val="0"/>
                        </a:spcBef>
                        <a:spcAft>
                          <a:spcPts val="0"/>
                        </a:spcAft>
                      </a:pPr>
                      <a:endParaRPr lang="en-IN" sz="1600" b="1" dirty="0" smtClean="0"/>
                    </a:p>
                    <a:p>
                      <a:pPr marL="63500" marR="0">
                        <a:lnSpc>
                          <a:spcPct val="150000"/>
                        </a:lnSpc>
                        <a:spcBef>
                          <a:spcPts val="0"/>
                        </a:spcBef>
                        <a:spcAft>
                          <a:spcPts val="0"/>
                        </a:spcAft>
                      </a:pPr>
                      <a:r>
                        <a:rPr lang="en-IN" sz="1600" b="1" dirty="0" smtClean="0"/>
                        <a:t>Data </a:t>
                      </a:r>
                      <a:r>
                        <a:rPr lang="en-IN" sz="1600" b="1" dirty="0"/>
                        <a:t>Types and Input/output Operators, </a:t>
                      </a:r>
                      <a:endParaRPr lang="en-IN" sz="1600" b="1" dirty="0" smtClean="0"/>
                    </a:p>
                    <a:p>
                      <a:pPr marL="63500" marR="0">
                        <a:lnSpc>
                          <a:spcPct val="150000"/>
                        </a:lnSpc>
                        <a:spcBef>
                          <a:spcPts val="0"/>
                        </a:spcBef>
                        <a:spcAft>
                          <a:spcPts val="0"/>
                        </a:spcAft>
                      </a:pPr>
                      <a:r>
                        <a:rPr lang="en-IN" sz="1600" b="1" dirty="0" smtClean="0"/>
                        <a:t>Operators </a:t>
                      </a:r>
                      <a:r>
                        <a:rPr lang="en-IN" sz="1600" b="1" dirty="0"/>
                        <a:t>and Expressions, </a:t>
                      </a:r>
                      <a:endParaRPr lang="en-IN" sz="1600" b="1" dirty="0" smtClean="0"/>
                    </a:p>
                    <a:p>
                      <a:pPr marL="63500" marR="0">
                        <a:lnSpc>
                          <a:spcPct val="150000"/>
                        </a:lnSpc>
                        <a:spcBef>
                          <a:spcPts val="0"/>
                        </a:spcBef>
                        <a:spcAft>
                          <a:spcPts val="0"/>
                        </a:spcAft>
                      </a:pPr>
                      <a:r>
                        <a:rPr lang="en-IN" sz="1600" b="1" dirty="0" smtClean="0"/>
                        <a:t>Control </a:t>
                      </a:r>
                      <a:r>
                        <a:rPr lang="en-IN" sz="1600" b="1" dirty="0"/>
                        <a:t>Statements, </a:t>
                      </a:r>
                      <a:endParaRPr lang="en-IN" sz="1600" b="1" dirty="0" smtClean="0"/>
                    </a:p>
                    <a:p>
                      <a:pPr marL="63500" marR="0">
                        <a:lnSpc>
                          <a:spcPct val="150000"/>
                        </a:lnSpc>
                        <a:spcBef>
                          <a:spcPts val="0"/>
                        </a:spcBef>
                        <a:spcAft>
                          <a:spcPts val="0"/>
                        </a:spcAft>
                      </a:pPr>
                      <a:r>
                        <a:rPr lang="en-IN" sz="1600" b="1" dirty="0" smtClean="0"/>
                        <a:t>Decision </a:t>
                      </a:r>
                      <a:r>
                        <a:rPr lang="en-IN" sz="1600" b="1" dirty="0"/>
                        <a:t>making and functions (pre-defined, user-defined).    </a:t>
                      </a:r>
                      <a:endParaRPr lang="en-US" sz="1600" b="1" dirty="0">
                        <a:latin typeface="Calibri"/>
                        <a:ea typeface="Calibri"/>
                        <a:cs typeface="Times New Roman"/>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59396"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59398" name="Rectangle 6"/>
          <p:cNvSpPr>
            <a:spLocks noChangeArrowheads="1"/>
          </p:cNvSpPr>
          <p:nvPr/>
        </p:nvSpPr>
        <p:spPr bwMode="auto">
          <a:xfrm>
            <a:off x="381000" y="990600"/>
            <a:ext cx="8763000" cy="3016250"/>
          </a:xfrm>
          <a:prstGeom prst="rect">
            <a:avLst/>
          </a:prstGeom>
          <a:noFill/>
          <a:ln w="9525">
            <a:noFill/>
            <a:miter lim="800000"/>
            <a:headEnd/>
            <a:tailEnd/>
          </a:ln>
          <a:effectLst/>
        </p:spPr>
        <p:txBody>
          <a:bodyPr>
            <a:spAutoFit/>
          </a:bodyPr>
          <a:lstStyle/>
          <a:p>
            <a:r>
              <a:rPr lang="en-US" sz="3200" b="1">
                <a:latin typeface="Times New Roman" pitchFamily="18" charset="0"/>
              </a:rPr>
              <a:t>                       </a:t>
            </a:r>
          </a:p>
          <a:p>
            <a:endParaRPr lang="en-US" sz="3200" b="1">
              <a:latin typeface="Times New Roman" pitchFamily="18" charset="0"/>
            </a:endParaRPr>
          </a:p>
          <a:p>
            <a:r>
              <a:rPr lang="en-US" sz="3200" b="1">
                <a:latin typeface="Times New Roman" pitchFamily="18" charset="0"/>
              </a:rPr>
              <a:t> </a:t>
            </a:r>
          </a:p>
          <a:p>
            <a:endParaRPr lang="en-US" sz="3200" b="1">
              <a:latin typeface="Times New Roman" pitchFamily="18" charset="0"/>
            </a:endParaRPr>
          </a:p>
          <a:p>
            <a:r>
              <a:rPr lang="en-US" sz="3200" b="1">
                <a:latin typeface="Times New Roman" pitchFamily="18" charset="0"/>
              </a:rPr>
              <a:t>          </a:t>
            </a:r>
          </a:p>
          <a:p>
            <a:endParaRPr lang="en-US" sz="3200">
              <a:latin typeface="Times New Roman" pitchFamily="18" charset="0"/>
            </a:endParaRPr>
          </a:p>
        </p:txBody>
      </p:sp>
      <p:graphicFrame>
        <p:nvGraphicFramePr>
          <p:cNvPr id="59466" name="Group 74"/>
          <p:cNvGraphicFramePr>
            <a:graphicFrameLocks noGrp="1"/>
          </p:cNvGraphicFramePr>
          <p:nvPr/>
        </p:nvGraphicFramePr>
        <p:xfrm>
          <a:off x="533400" y="2895600"/>
          <a:ext cx="8229600" cy="2514600"/>
        </p:xfrm>
        <a:graphic>
          <a:graphicData uri="http://schemas.openxmlformats.org/drawingml/2006/table">
            <a:tbl>
              <a:tblPr/>
              <a:tblGrid>
                <a:gridCol w="1028700"/>
                <a:gridCol w="1028700"/>
                <a:gridCol w="1028700"/>
                <a:gridCol w="1028700"/>
                <a:gridCol w="1028700"/>
                <a:gridCol w="1028700"/>
                <a:gridCol w="1028700"/>
                <a:gridCol w="1028700"/>
              </a:tblGrid>
              <a:tr h="838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838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838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128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r>
            </a:tbl>
          </a:graphicData>
        </a:graphic>
      </p:graphicFrame>
      <p:sp>
        <p:nvSpPr>
          <p:cNvPr id="59430" name="Text Box 38"/>
          <p:cNvSpPr txBox="1">
            <a:spLocks noChangeArrowheads="1"/>
          </p:cNvSpPr>
          <p:nvPr/>
        </p:nvSpPr>
        <p:spPr bwMode="auto">
          <a:xfrm>
            <a:off x="457200" y="1981200"/>
            <a:ext cx="8077200"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59431" name="Text Box 39"/>
          <p:cNvSpPr txBox="1">
            <a:spLocks noChangeArrowheads="1"/>
          </p:cNvSpPr>
          <p:nvPr/>
        </p:nvSpPr>
        <p:spPr bwMode="auto">
          <a:xfrm>
            <a:off x="457200" y="2057400"/>
            <a:ext cx="8077200" cy="579438"/>
          </a:xfrm>
          <a:prstGeom prst="rect">
            <a:avLst/>
          </a:prstGeom>
          <a:noFill/>
          <a:ln w="9525">
            <a:noFill/>
            <a:miter lim="800000"/>
            <a:headEnd/>
            <a:tailEnd/>
          </a:ln>
          <a:effectLst/>
        </p:spPr>
        <p:txBody>
          <a:bodyPr>
            <a:spAutoFit/>
          </a:bodyPr>
          <a:lstStyle/>
          <a:p>
            <a:pPr>
              <a:spcBef>
                <a:spcPct val="50000"/>
              </a:spcBef>
            </a:pPr>
            <a:r>
              <a:rPr lang="en-US" sz="3200" u="sng">
                <a:latin typeface="Times New Roman" pitchFamily="18" charset="0"/>
              </a:rPr>
              <a:t>Bit positions and their values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Convert Decimal to Binary</a:t>
            </a:r>
          </a:p>
        </p:txBody>
      </p:sp>
      <p:sp>
        <p:nvSpPr>
          <p:cNvPr id="70660"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70662" name="Rectangle 6"/>
          <p:cNvSpPr>
            <a:spLocks noChangeArrowheads="1"/>
          </p:cNvSpPr>
          <p:nvPr/>
        </p:nvSpPr>
        <p:spPr bwMode="auto">
          <a:xfrm>
            <a:off x="381000" y="2286000"/>
            <a:ext cx="8763000" cy="5453063"/>
          </a:xfrm>
          <a:prstGeom prst="rect">
            <a:avLst/>
          </a:prstGeom>
          <a:noFill/>
          <a:ln w="9525">
            <a:noFill/>
            <a:miter lim="800000"/>
            <a:headEnd/>
            <a:tailEnd/>
          </a:ln>
          <a:effectLst/>
        </p:spPr>
        <p:txBody>
          <a:bodyPr>
            <a:spAutoFit/>
          </a:bodyPr>
          <a:lstStyle/>
          <a:p>
            <a:pPr marL="342900" indent="-342900"/>
            <a:r>
              <a:rPr lang="en-US" sz="3200">
                <a:latin typeface="Times New Roman" pitchFamily="18" charset="0"/>
              </a:rPr>
              <a:t>For Each Digit Position</a:t>
            </a:r>
          </a:p>
          <a:p>
            <a:pPr marL="342900" indent="-342900"/>
            <a:endParaRPr lang="en-US" sz="3200">
              <a:latin typeface="Times New Roman" pitchFamily="18" charset="0"/>
            </a:endParaRPr>
          </a:p>
          <a:p>
            <a:pPr marL="342900" indent="-342900">
              <a:buFontTx/>
              <a:buAutoNum type="arabicPeriod"/>
            </a:pPr>
            <a:r>
              <a:rPr lang="en-US" sz="3200">
                <a:latin typeface="Times New Roman" pitchFamily="18" charset="0"/>
              </a:rPr>
              <a:t>Divide decimal number by the base (e.g. 2)</a:t>
            </a:r>
          </a:p>
          <a:p>
            <a:pPr marL="342900" indent="-342900"/>
            <a:endParaRPr lang="en-US" sz="3200">
              <a:latin typeface="Times New Roman" pitchFamily="18" charset="0"/>
            </a:endParaRPr>
          </a:p>
          <a:p>
            <a:pPr marL="342900" indent="-342900"/>
            <a:r>
              <a:rPr lang="en-US" sz="3200">
                <a:latin typeface="Times New Roman" pitchFamily="18" charset="0"/>
              </a:rPr>
              <a:t>2. The </a:t>
            </a:r>
            <a:r>
              <a:rPr lang="en-US" sz="3200" i="1">
                <a:latin typeface="Times New Roman" pitchFamily="18" charset="0"/>
              </a:rPr>
              <a:t>remainder </a:t>
            </a:r>
            <a:r>
              <a:rPr lang="en-US" sz="3200">
                <a:latin typeface="Times New Roman" pitchFamily="18" charset="0"/>
              </a:rPr>
              <a:t>is the lowest-order digit</a:t>
            </a:r>
          </a:p>
          <a:p>
            <a:pPr marL="342900" indent="-342900"/>
            <a:endParaRPr lang="en-US" sz="3200">
              <a:latin typeface="Times New Roman" pitchFamily="18" charset="0"/>
            </a:endParaRPr>
          </a:p>
          <a:p>
            <a:pPr marL="342900" indent="-342900"/>
            <a:r>
              <a:rPr lang="en-US" sz="3200">
                <a:latin typeface="Times New Roman" pitchFamily="18" charset="0"/>
              </a:rPr>
              <a:t>3. Repeat first two steps until no </a:t>
            </a:r>
            <a:r>
              <a:rPr lang="en-US" sz="3200" i="1">
                <a:latin typeface="Times New Roman" pitchFamily="18" charset="0"/>
              </a:rPr>
              <a:t>divisor </a:t>
            </a:r>
            <a:r>
              <a:rPr lang="en-US" sz="3200">
                <a:latin typeface="Times New Roman" pitchFamily="18" charset="0"/>
              </a:rPr>
              <a:t>remains.</a:t>
            </a:r>
          </a:p>
          <a:p>
            <a:pPr marL="342900" indent="-342900"/>
            <a:endParaRPr lang="en-US" sz="3200">
              <a:latin typeface="Times New Roman" pitchFamily="18" charset="0"/>
            </a:endParaRPr>
          </a:p>
          <a:p>
            <a:pPr marL="342900" indent="-342900">
              <a:buFontTx/>
              <a:buChar char="•"/>
            </a:pPr>
            <a:endParaRPr lang="en-US" sz="3200" b="1">
              <a:latin typeface="Times New Roman" pitchFamily="18" charset="0"/>
            </a:endParaRPr>
          </a:p>
          <a:p>
            <a:pPr marL="342900" indent="-342900"/>
            <a:r>
              <a:rPr lang="en-US" sz="3200" b="1">
                <a:latin typeface="Times New Roman" pitchFamily="18" charset="0"/>
              </a:rPr>
              <a:t>          </a:t>
            </a:r>
          </a:p>
          <a:p>
            <a:pPr marL="342900" indent="-342900"/>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Convert Decimal to Binary</a:t>
            </a:r>
          </a:p>
        </p:txBody>
      </p:sp>
      <p:sp>
        <p:nvSpPr>
          <p:cNvPr id="71684"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71686" name="Rectangle 6"/>
          <p:cNvSpPr>
            <a:spLocks noChangeArrowheads="1"/>
          </p:cNvSpPr>
          <p:nvPr/>
        </p:nvSpPr>
        <p:spPr bwMode="auto">
          <a:xfrm>
            <a:off x="381000" y="2286000"/>
            <a:ext cx="8763000" cy="2528888"/>
          </a:xfrm>
          <a:prstGeom prst="rect">
            <a:avLst/>
          </a:prstGeom>
          <a:noFill/>
          <a:ln w="9525">
            <a:noFill/>
            <a:miter lim="800000"/>
            <a:headEnd/>
            <a:tailEnd/>
          </a:ln>
          <a:effectLst/>
        </p:spPr>
        <p:txBody>
          <a:bodyPr>
            <a:spAutoFit/>
          </a:bodyPr>
          <a:lstStyle/>
          <a:p>
            <a:pPr marL="342900" indent="-342900"/>
            <a:r>
              <a:rPr lang="en-US" sz="3200">
                <a:latin typeface="Times New Roman" pitchFamily="18" charset="0"/>
              </a:rPr>
              <a:t>Example: Convert Decimal 13 (13 </a:t>
            </a:r>
            <a:r>
              <a:rPr lang="en-US" sz="3200" baseline="-25000">
                <a:latin typeface="Times New Roman" pitchFamily="18" charset="0"/>
              </a:rPr>
              <a:t>10</a:t>
            </a:r>
            <a:r>
              <a:rPr lang="en-US" sz="3200">
                <a:latin typeface="Times New Roman" pitchFamily="18" charset="0"/>
              </a:rPr>
              <a:t>) to Binary :</a:t>
            </a:r>
          </a:p>
          <a:p>
            <a:pPr marL="342900" indent="-342900"/>
            <a:r>
              <a:rPr lang="en-US" sz="3200">
                <a:latin typeface="Times New Roman" pitchFamily="18" charset="0"/>
              </a:rPr>
              <a:t>Repeated division by 2 (till quotient is zero)</a:t>
            </a:r>
          </a:p>
          <a:p>
            <a:pPr marL="342900" indent="-342900"/>
            <a:endParaRPr lang="en-US" sz="3200">
              <a:latin typeface="Times New Roman" pitchFamily="18" charset="0"/>
            </a:endParaRPr>
          </a:p>
          <a:p>
            <a:pPr marL="342900" indent="-342900"/>
            <a:r>
              <a:rPr lang="en-US" sz="3200" b="1">
                <a:latin typeface="Times New Roman" pitchFamily="18" charset="0"/>
              </a:rPr>
              <a:t>          </a:t>
            </a:r>
          </a:p>
          <a:p>
            <a:pPr marL="342900" indent="-342900"/>
            <a:endParaRPr lang="en-US" sz="3200">
              <a:latin typeface="Times New Roman" pitchFamily="18" charset="0"/>
            </a:endParaRPr>
          </a:p>
        </p:txBody>
      </p:sp>
      <p:graphicFrame>
        <p:nvGraphicFramePr>
          <p:cNvPr id="71708" name="Group 28"/>
          <p:cNvGraphicFramePr>
            <a:graphicFrameLocks noGrp="1"/>
          </p:cNvGraphicFramePr>
          <p:nvPr/>
        </p:nvGraphicFramePr>
        <p:xfrm>
          <a:off x="304800" y="3352800"/>
          <a:ext cx="8229600" cy="2231136"/>
        </p:xfrm>
        <a:graphic>
          <a:graphicData uri="http://schemas.openxmlformats.org/drawingml/2006/table">
            <a:tbl>
              <a:tblPr/>
              <a:tblGrid>
                <a:gridCol w="1958975"/>
                <a:gridCol w="1568450"/>
                <a:gridCol w="1828800"/>
                <a:gridCol w="2873375"/>
              </a:tblGrid>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Divide-by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Quotient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Remainder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Binary Bits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79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13/2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6 / 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 / 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 /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0 = 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1 = 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3 = 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4 =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705" name="Line 25"/>
          <p:cNvSpPr>
            <a:spLocks noChangeShapeType="1"/>
          </p:cNvSpPr>
          <p:nvPr/>
        </p:nvSpPr>
        <p:spPr bwMode="auto">
          <a:xfrm flipH="1">
            <a:off x="1143000" y="3962400"/>
            <a:ext cx="1828800" cy="457200"/>
          </a:xfrm>
          <a:prstGeom prst="line">
            <a:avLst/>
          </a:prstGeom>
          <a:noFill/>
          <a:ln w="9525">
            <a:solidFill>
              <a:schemeClr val="tx1"/>
            </a:solidFill>
            <a:round/>
            <a:headEnd/>
            <a:tailEnd type="triangle" w="med" len="med"/>
          </a:ln>
          <a:effectLst/>
        </p:spPr>
        <p:txBody>
          <a:bodyPr/>
          <a:lstStyle/>
          <a:p>
            <a:endParaRPr lang="en-US"/>
          </a:p>
        </p:txBody>
      </p:sp>
      <p:sp>
        <p:nvSpPr>
          <p:cNvPr id="71706" name="Line 26"/>
          <p:cNvSpPr>
            <a:spLocks noChangeShapeType="1"/>
          </p:cNvSpPr>
          <p:nvPr/>
        </p:nvSpPr>
        <p:spPr bwMode="auto">
          <a:xfrm flipH="1">
            <a:off x="1143000" y="4495800"/>
            <a:ext cx="1828800" cy="381000"/>
          </a:xfrm>
          <a:prstGeom prst="line">
            <a:avLst/>
          </a:prstGeom>
          <a:noFill/>
          <a:ln w="9525">
            <a:solidFill>
              <a:schemeClr val="tx1"/>
            </a:solidFill>
            <a:round/>
            <a:headEnd/>
            <a:tailEnd type="triangle" w="med" len="med"/>
          </a:ln>
          <a:effectLst/>
        </p:spPr>
        <p:txBody>
          <a:bodyPr/>
          <a:lstStyle/>
          <a:p>
            <a:endParaRPr lang="en-US"/>
          </a:p>
        </p:txBody>
      </p:sp>
      <p:sp>
        <p:nvSpPr>
          <p:cNvPr id="71707" name="Text Box 27"/>
          <p:cNvSpPr txBox="1">
            <a:spLocks noChangeArrowheads="1"/>
          </p:cNvSpPr>
          <p:nvPr/>
        </p:nvSpPr>
        <p:spPr bwMode="auto">
          <a:xfrm>
            <a:off x="609600" y="5638800"/>
            <a:ext cx="4038600" cy="579438"/>
          </a:xfrm>
          <a:prstGeom prst="rect">
            <a:avLst/>
          </a:prstGeom>
          <a:noFill/>
          <a:ln w="9525">
            <a:noFill/>
            <a:miter lim="800000"/>
            <a:headEnd/>
            <a:tailEnd/>
          </a:ln>
          <a:effectLst/>
        </p:spPr>
        <p:txBody>
          <a:bodyPr>
            <a:spAutoFit/>
          </a:bodyPr>
          <a:lstStyle/>
          <a:p>
            <a:pPr>
              <a:spcBef>
                <a:spcPct val="50000"/>
              </a:spcBef>
            </a:pPr>
            <a:r>
              <a:rPr lang="en-US" sz="3200">
                <a:solidFill>
                  <a:srgbClr val="FF0000"/>
                </a:solidFill>
                <a:latin typeface="Times New Roman" pitchFamily="18" charset="0"/>
              </a:rPr>
              <a:t>Answer = 1101</a:t>
            </a:r>
            <a:r>
              <a:rPr lang="en-US" sz="3200" baseline="-25000">
                <a:solidFill>
                  <a:srgbClr val="FF0000"/>
                </a:solidFill>
                <a:latin typeface="Times New Roman" pitchFamily="18" charset="0"/>
              </a:rPr>
              <a:t>2</a:t>
            </a:r>
          </a:p>
        </p:txBody>
      </p:sp>
      <p:sp>
        <p:nvSpPr>
          <p:cNvPr id="71709" name="Line 29"/>
          <p:cNvSpPr>
            <a:spLocks noChangeShapeType="1"/>
          </p:cNvSpPr>
          <p:nvPr/>
        </p:nvSpPr>
        <p:spPr bwMode="auto">
          <a:xfrm flipH="1">
            <a:off x="1143000" y="4953000"/>
            <a:ext cx="1828800" cy="3810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Convert Binary to Decimal</a:t>
            </a:r>
          </a:p>
        </p:txBody>
      </p:sp>
      <p:sp>
        <p:nvSpPr>
          <p:cNvPr id="72708"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72710" name="Rectangle 6"/>
          <p:cNvSpPr>
            <a:spLocks noChangeArrowheads="1"/>
          </p:cNvSpPr>
          <p:nvPr/>
        </p:nvSpPr>
        <p:spPr bwMode="auto">
          <a:xfrm>
            <a:off x="381000" y="1905000"/>
            <a:ext cx="8763000" cy="3016250"/>
          </a:xfrm>
          <a:prstGeom prst="rect">
            <a:avLst/>
          </a:prstGeom>
          <a:noFill/>
          <a:ln w="9525">
            <a:noFill/>
            <a:miter lim="800000"/>
            <a:headEnd/>
            <a:tailEnd/>
          </a:ln>
          <a:effectLst/>
        </p:spPr>
        <p:txBody>
          <a:bodyPr>
            <a:spAutoFit/>
          </a:bodyPr>
          <a:lstStyle/>
          <a:p>
            <a:pPr marL="342900" indent="-342900"/>
            <a:r>
              <a:rPr lang="en-US" sz="3200">
                <a:latin typeface="Times New Roman" pitchFamily="18" charset="0"/>
              </a:rPr>
              <a:t>Example: Convert 1101</a:t>
            </a:r>
            <a:r>
              <a:rPr lang="en-US" sz="3200" baseline="-25000">
                <a:latin typeface="Times New Roman" pitchFamily="18" charset="0"/>
              </a:rPr>
              <a:t>2</a:t>
            </a:r>
            <a:r>
              <a:rPr lang="en-US" sz="3200">
                <a:latin typeface="Times New Roman" pitchFamily="18" charset="0"/>
              </a:rPr>
              <a:t> </a:t>
            </a:r>
          </a:p>
          <a:p>
            <a:pPr marL="342900" indent="-342900"/>
            <a:r>
              <a:rPr lang="en-US" sz="3200" b="1">
                <a:latin typeface="Times New Roman" pitchFamily="18" charset="0"/>
              </a:rPr>
              <a:t> </a:t>
            </a:r>
          </a:p>
          <a:p>
            <a:pPr marL="342900" indent="-342900"/>
            <a:r>
              <a:rPr lang="en-US" sz="3200">
                <a:latin typeface="Times New Roman" pitchFamily="18" charset="0"/>
              </a:rPr>
              <a:t>Multiply each 1 bit by the appropriate power of 2 and add them together.</a:t>
            </a:r>
          </a:p>
          <a:p>
            <a:pPr marL="342900" indent="-342900"/>
            <a:endParaRPr lang="en-US" sz="3200">
              <a:latin typeface="Times New Roman" pitchFamily="18" charset="0"/>
            </a:endParaRPr>
          </a:p>
          <a:p>
            <a:pPr marL="342900" indent="-342900"/>
            <a:r>
              <a:rPr lang="en-US" sz="3200">
                <a:latin typeface="Times New Roman" pitchFamily="18" charset="0"/>
              </a:rPr>
              <a:t>1           0            1            1</a:t>
            </a:r>
          </a:p>
        </p:txBody>
      </p:sp>
      <p:sp>
        <p:nvSpPr>
          <p:cNvPr id="72769" name="Line 65"/>
          <p:cNvSpPr>
            <a:spLocks noChangeShapeType="1"/>
          </p:cNvSpPr>
          <p:nvPr/>
        </p:nvSpPr>
        <p:spPr bwMode="auto">
          <a:xfrm>
            <a:off x="3352800" y="4648200"/>
            <a:ext cx="1295400" cy="381000"/>
          </a:xfrm>
          <a:prstGeom prst="line">
            <a:avLst/>
          </a:prstGeom>
          <a:noFill/>
          <a:ln w="9525">
            <a:solidFill>
              <a:schemeClr val="tx1"/>
            </a:solidFill>
            <a:round/>
            <a:headEnd/>
            <a:tailEnd type="triangle" w="med" len="med"/>
          </a:ln>
          <a:effectLst/>
        </p:spPr>
        <p:txBody>
          <a:bodyPr/>
          <a:lstStyle/>
          <a:p>
            <a:endParaRPr lang="en-US"/>
          </a:p>
        </p:txBody>
      </p:sp>
      <p:sp>
        <p:nvSpPr>
          <p:cNvPr id="72770" name="Line 66"/>
          <p:cNvSpPr>
            <a:spLocks noChangeShapeType="1"/>
          </p:cNvSpPr>
          <p:nvPr/>
        </p:nvSpPr>
        <p:spPr bwMode="auto">
          <a:xfrm>
            <a:off x="609600" y="4724400"/>
            <a:ext cx="1295400" cy="381000"/>
          </a:xfrm>
          <a:prstGeom prst="line">
            <a:avLst/>
          </a:prstGeom>
          <a:noFill/>
          <a:ln w="9525">
            <a:solidFill>
              <a:schemeClr val="tx1"/>
            </a:solidFill>
            <a:round/>
            <a:headEnd/>
            <a:tailEnd type="triangle" w="med" len="med"/>
          </a:ln>
          <a:effectLst/>
        </p:spPr>
        <p:txBody>
          <a:bodyPr/>
          <a:lstStyle/>
          <a:p>
            <a:endParaRPr lang="en-US"/>
          </a:p>
        </p:txBody>
      </p:sp>
      <p:sp>
        <p:nvSpPr>
          <p:cNvPr id="72771" name="Line 67"/>
          <p:cNvSpPr>
            <a:spLocks noChangeShapeType="1"/>
          </p:cNvSpPr>
          <p:nvPr/>
        </p:nvSpPr>
        <p:spPr bwMode="auto">
          <a:xfrm>
            <a:off x="1981200" y="4724400"/>
            <a:ext cx="1295400" cy="381000"/>
          </a:xfrm>
          <a:prstGeom prst="line">
            <a:avLst/>
          </a:prstGeom>
          <a:noFill/>
          <a:ln w="9525">
            <a:solidFill>
              <a:schemeClr val="tx1"/>
            </a:solidFill>
            <a:round/>
            <a:headEnd/>
            <a:tailEnd type="triangle" w="med" len="med"/>
          </a:ln>
          <a:effectLst/>
        </p:spPr>
        <p:txBody>
          <a:bodyPr/>
          <a:lstStyle/>
          <a:p>
            <a:endParaRPr lang="en-US"/>
          </a:p>
        </p:txBody>
      </p:sp>
      <p:sp>
        <p:nvSpPr>
          <p:cNvPr id="72772" name="Text Box 68"/>
          <p:cNvSpPr txBox="1">
            <a:spLocks noChangeArrowheads="1"/>
          </p:cNvSpPr>
          <p:nvPr/>
        </p:nvSpPr>
        <p:spPr bwMode="auto">
          <a:xfrm>
            <a:off x="4724400" y="4876800"/>
            <a:ext cx="12192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Bit 1</a:t>
            </a:r>
          </a:p>
        </p:txBody>
      </p:sp>
      <p:sp>
        <p:nvSpPr>
          <p:cNvPr id="72773" name="Text Box 69"/>
          <p:cNvSpPr txBox="1">
            <a:spLocks noChangeArrowheads="1"/>
          </p:cNvSpPr>
          <p:nvPr/>
        </p:nvSpPr>
        <p:spPr bwMode="auto">
          <a:xfrm>
            <a:off x="3276600" y="4953000"/>
            <a:ext cx="12192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Bit 2</a:t>
            </a:r>
          </a:p>
        </p:txBody>
      </p:sp>
      <p:sp>
        <p:nvSpPr>
          <p:cNvPr id="72774" name="Text Box 70"/>
          <p:cNvSpPr txBox="1">
            <a:spLocks noChangeArrowheads="1"/>
          </p:cNvSpPr>
          <p:nvPr/>
        </p:nvSpPr>
        <p:spPr bwMode="auto">
          <a:xfrm>
            <a:off x="1905000" y="4953000"/>
            <a:ext cx="12192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Bit 3</a:t>
            </a:r>
          </a:p>
        </p:txBody>
      </p:sp>
      <p:sp>
        <p:nvSpPr>
          <p:cNvPr id="72775" name="Line 71"/>
          <p:cNvSpPr>
            <a:spLocks noChangeShapeType="1"/>
          </p:cNvSpPr>
          <p:nvPr/>
        </p:nvSpPr>
        <p:spPr bwMode="auto">
          <a:xfrm>
            <a:off x="4800600" y="4648200"/>
            <a:ext cx="1524000" cy="304800"/>
          </a:xfrm>
          <a:prstGeom prst="line">
            <a:avLst/>
          </a:prstGeom>
          <a:noFill/>
          <a:ln w="9525">
            <a:solidFill>
              <a:schemeClr val="tx1"/>
            </a:solidFill>
            <a:round/>
            <a:headEnd/>
            <a:tailEnd type="triangle" w="med" len="med"/>
          </a:ln>
          <a:effectLst/>
        </p:spPr>
        <p:txBody>
          <a:bodyPr/>
          <a:lstStyle/>
          <a:p>
            <a:endParaRPr lang="en-US"/>
          </a:p>
        </p:txBody>
      </p:sp>
      <p:sp>
        <p:nvSpPr>
          <p:cNvPr id="72776" name="Text Box 72"/>
          <p:cNvSpPr txBox="1">
            <a:spLocks noChangeArrowheads="1"/>
          </p:cNvSpPr>
          <p:nvPr/>
        </p:nvSpPr>
        <p:spPr bwMode="auto">
          <a:xfrm>
            <a:off x="6324600" y="4800600"/>
            <a:ext cx="12192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Bit 0</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Convert Binary to Decimal</a:t>
            </a:r>
          </a:p>
        </p:txBody>
      </p:sp>
      <p:sp>
        <p:nvSpPr>
          <p:cNvPr id="73732"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73734" name="Rectangle 6"/>
          <p:cNvSpPr>
            <a:spLocks noChangeArrowheads="1"/>
          </p:cNvSpPr>
          <p:nvPr/>
        </p:nvSpPr>
        <p:spPr bwMode="auto">
          <a:xfrm>
            <a:off x="381000" y="1905000"/>
            <a:ext cx="8763000" cy="1249363"/>
          </a:xfrm>
          <a:prstGeom prst="rect">
            <a:avLst/>
          </a:prstGeom>
          <a:noFill/>
          <a:ln w="9525">
            <a:noFill/>
            <a:miter lim="800000"/>
            <a:headEnd/>
            <a:tailEnd/>
          </a:ln>
          <a:effectLst/>
        </p:spPr>
        <p:txBody>
          <a:bodyPr>
            <a:spAutoFit/>
          </a:bodyPr>
          <a:lstStyle/>
          <a:p>
            <a:pPr marL="342900" indent="-342900"/>
            <a:r>
              <a:rPr lang="en-US" sz="2400">
                <a:latin typeface="Times New Roman" pitchFamily="18" charset="0"/>
              </a:rPr>
              <a:t>Example: Convert 1101</a:t>
            </a:r>
            <a:r>
              <a:rPr lang="en-US" sz="2400" baseline="-25000">
                <a:latin typeface="Times New Roman" pitchFamily="18" charset="0"/>
              </a:rPr>
              <a:t>2</a:t>
            </a:r>
            <a:r>
              <a:rPr lang="en-US" sz="2400">
                <a:latin typeface="Times New Roman" pitchFamily="18" charset="0"/>
              </a:rPr>
              <a:t> </a:t>
            </a:r>
          </a:p>
          <a:p>
            <a:pPr marL="342900" indent="-342900"/>
            <a:r>
              <a:rPr lang="en-US" sz="2400" b="1">
                <a:latin typeface="Times New Roman" pitchFamily="18" charset="0"/>
              </a:rPr>
              <a:t> </a:t>
            </a:r>
            <a:endParaRPr lang="en-US" sz="2400">
              <a:latin typeface="Times New Roman" pitchFamily="18" charset="0"/>
            </a:endParaRPr>
          </a:p>
          <a:p>
            <a:pPr marL="342900" indent="-342900"/>
            <a:endParaRPr lang="en-US" sz="2800">
              <a:latin typeface="Times New Roman" pitchFamily="18" charset="0"/>
            </a:endParaRPr>
          </a:p>
        </p:txBody>
      </p:sp>
      <p:graphicFrame>
        <p:nvGraphicFramePr>
          <p:cNvPr id="73808" name="Group 80"/>
          <p:cNvGraphicFramePr>
            <a:graphicFrameLocks noGrp="1"/>
          </p:cNvGraphicFramePr>
          <p:nvPr/>
        </p:nvGraphicFramePr>
        <p:xfrm>
          <a:off x="533400" y="2438400"/>
          <a:ext cx="8229600" cy="2032000"/>
        </p:xfrm>
        <a:graphic>
          <a:graphicData uri="http://schemas.openxmlformats.org/drawingml/2006/table">
            <a:tbl>
              <a:tblPr/>
              <a:tblGrid>
                <a:gridCol w="1028700"/>
                <a:gridCol w="1028700"/>
                <a:gridCol w="990600"/>
                <a:gridCol w="1066800"/>
                <a:gridCol w="1028700"/>
                <a:gridCol w="1028700"/>
                <a:gridCol w="1028700"/>
                <a:gridCol w="1028700"/>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Bit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r>
                        <a:rPr kumimoji="0" lang="en-US" sz="2400" b="0" i="0" u="none" strike="noStrike" cap="none" normalizeH="0" baseline="3000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128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r>
            </a:tbl>
          </a:graphicData>
        </a:graphic>
      </p:graphicFrame>
      <p:sp>
        <p:nvSpPr>
          <p:cNvPr id="73810" name="Line 82"/>
          <p:cNvSpPr>
            <a:spLocks noChangeShapeType="1"/>
          </p:cNvSpPr>
          <p:nvPr/>
        </p:nvSpPr>
        <p:spPr bwMode="auto">
          <a:xfrm flipH="1">
            <a:off x="2667000" y="3657600"/>
            <a:ext cx="3276600" cy="1600200"/>
          </a:xfrm>
          <a:prstGeom prst="line">
            <a:avLst/>
          </a:prstGeom>
          <a:noFill/>
          <a:ln w="9525">
            <a:solidFill>
              <a:schemeClr val="tx1"/>
            </a:solidFill>
            <a:round/>
            <a:headEnd/>
            <a:tailEnd type="triangle" w="med" len="med"/>
          </a:ln>
          <a:effectLst/>
        </p:spPr>
        <p:txBody>
          <a:bodyPr/>
          <a:lstStyle/>
          <a:p>
            <a:endParaRPr lang="en-US"/>
          </a:p>
        </p:txBody>
      </p:sp>
      <p:sp>
        <p:nvSpPr>
          <p:cNvPr id="73811" name="Line 83"/>
          <p:cNvSpPr>
            <a:spLocks noChangeShapeType="1"/>
          </p:cNvSpPr>
          <p:nvPr/>
        </p:nvSpPr>
        <p:spPr bwMode="auto">
          <a:xfrm flipH="1">
            <a:off x="2895600" y="3810000"/>
            <a:ext cx="4114800" cy="1447800"/>
          </a:xfrm>
          <a:prstGeom prst="line">
            <a:avLst/>
          </a:prstGeom>
          <a:noFill/>
          <a:ln w="9525">
            <a:solidFill>
              <a:schemeClr val="tx1"/>
            </a:solidFill>
            <a:round/>
            <a:headEnd/>
            <a:tailEnd type="triangle" w="med" len="med"/>
          </a:ln>
          <a:effectLst/>
        </p:spPr>
        <p:txBody>
          <a:bodyPr/>
          <a:lstStyle/>
          <a:p>
            <a:endParaRPr lang="en-US"/>
          </a:p>
        </p:txBody>
      </p:sp>
      <p:sp>
        <p:nvSpPr>
          <p:cNvPr id="73812" name="Line 84"/>
          <p:cNvSpPr>
            <a:spLocks noChangeShapeType="1"/>
          </p:cNvSpPr>
          <p:nvPr/>
        </p:nvSpPr>
        <p:spPr bwMode="auto">
          <a:xfrm flipH="1">
            <a:off x="3048000" y="3810000"/>
            <a:ext cx="5029200" cy="1447800"/>
          </a:xfrm>
          <a:prstGeom prst="line">
            <a:avLst/>
          </a:prstGeom>
          <a:noFill/>
          <a:ln w="9525">
            <a:solidFill>
              <a:schemeClr val="tx1"/>
            </a:solidFill>
            <a:round/>
            <a:headEnd/>
            <a:tailEnd type="triangle" w="med" len="med"/>
          </a:ln>
          <a:effectLst/>
        </p:spPr>
        <p:txBody>
          <a:bodyPr/>
          <a:lstStyle/>
          <a:p>
            <a:endParaRPr lang="en-US"/>
          </a:p>
        </p:txBody>
      </p:sp>
      <p:sp>
        <p:nvSpPr>
          <p:cNvPr id="73813" name="Text Box 85"/>
          <p:cNvSpPr txBox="1">
            <a:spLocks noChangeArrowheads="1"/>
          </p:cNvSpPr>
          <p:nvPr/>
        </p:nvSpPr>
        <p:spPr bwMode="auto">
          <a:xfrm>
            <a:off x="990600" y="5181600"/>
            <a:ext cx="2438400" cy="822325"/>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Multiply with these values</a:t>
            </a:r>
          </a:p>
        </p:txBody>
      </p:sp>
      <p:sp>
        <p:nvSpPr>
          <p:cNvPr id="73814" name="Text Box 86"/>
          <p:cNvSpPr txBox="1">
            <a:spLocks noChangeArrowheads="1"/>
          </p:cNvSpPr>
          <p:nvPr/>
        </p:nvSpPr>
        <p:spPr bwMode="auto">
          <a:xfrm>
            <a:off x="3352800" y="5257800"/>
            <a:ext cx="5486400" cy="1004888"/>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8 x 1 + 4 x 1 + 2 x 0 + 1x 1 = 8 + 4 + 0 + 1</a:t>
            </a:r>
          </a:p>
          <a:p>
            <a:pPr>
              <a:spcBef>
                <a:spcPct val="50000"/>
              </a:spcBef>
            </a:pPr>
            <a:r>
              <a:rPr lang="en-US" sz="2400">
                <a:latin typeface="Times New Roman" pitchFamily="18" charset="0"/>
              </a:rPr>
              <a:t>                                 =   13</a:t>
            </a:r>
          </a:p>
        </p:txBody>
      </p:sp>
      <p:sp>
        <p:nvSpPr>
          <p:cNvPr id="73815" name="Line 87"/>
          <p:cNvSpPr>
            <a:spLocks noChangeShapeType="1"/>
          </p:cNvSpPr>
          <p:nvPr/>
        </p:nvSpPr>
        <p:spPr bwMode="auto">
          <a:xfrm flipH="1">
            <a:off x="2438400" y="3733800"/>
            <a:ext cx="2667000" cy="15240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75780" name="Rectangle 4"/>
          <p:cNvSpPr>
            <a:spLocks noChangeArrowheads="1"/>
          </p:cNvSpPr>
          <p:nvPr/>
        </p:nvSpPr>
        <p:spPr bwMode="auto">
          <a:xfrm>
            <a:off x="228600" y="1905000"/>
            <a:ext cx="8153400" cy="2057400"/>
          </a:xfrm>
          <a:prstGeom prst="rect">
            <a:avLst/>
          </a:prstGeom>
          <a:noFill/>
          <a:ln w="9525">
            <a:noFill/>
            <a:miter lim="800000"/>
            <a:headEnd/>
            <a:tailEnd/>
          </a:ln>
          <a:effectLst/>
        </p:spPr>
        <p:txBody>
          <a:bodyPr/>
          <a:lstStyle/>
          <a:p>
            <a:pPr marL="742950" lvl="1" indent="-285750" algn="ctr">
              <a:spcBef>
                <a:spcPct val="20000"/>
              </a:spcBef>
            </a:pPr>
            <a:endParaRPr lang="en-US" sz="2800">
              <a:latin typeface="Times New Roman" pitchFamily="18" charset="0"/>
            </a:endParaRPr>
          </a:p>
          <a:p>
            <a:pPr marL="742950" lvl="1" indent="-285750" algn="ctr">
              <a:spcBef>
                <a:spcPct val="20000"/>
              </a:spcBef>
            </a:pPr>
            <a:r>
              <a:rPr lang="en-US" sz="3200" u="sng">
                <a:latin typeface="Times New Roman" pitchFamily="18" charset="0"/>
              </a:rPr>
              <a:t>Example</a:t>
            </a:r>
            <a:r>
              <a:rPr lang="en-US" sz="3200">
                <a:latin typeface="Times New Roman" pitchFamily="18" charset="0"/>
              </a:rPr>
              <a:t>:</a:t>
            </a:r>
          </a:p>
          <a:p>
            <a:pPr marL="1143000" lvl="2" indent="-228600" algn="ctr">
              <a:spcBef>
                <a:spcPct val="20000"/>
              </a:spcBef>
              <a:spcAft>
                <a:spcPct val="20000"/>
              </a:spcAft>
            </a:pPr>
            <a:r>
              <a:rPr lang="en-US" sz="3200">
                <a:solidFill>
                  <a:srgbClr val="00CC00"/>
                </a:solidFill>
                <a:latin typeface="Times New Roman" pitchFamily="18" charset="0"/>
              </a:rPr>
              <a:t>1011</a:t>
            </a:r>
            <a:r>
              <a:rPr lang="en-US" sz="3200" b="1" baseline="-25000">
                <a:latin typeface="Times New Roman" pitchFamily="18" charset="0"/>
              </a:rPr>
              <a:t>2</a:t>
            </a:r>
            <a:r>
              <a:rPr lang="en-US" sz="3200" baseline="-25000">
                <a:latin typeface="Times New Roman" pitchFamily="18" charset="0"/>
              </a:rPr>
              <a:t> </a:t>
            </a:r>
            <a:r>
              <a:rPr lang="en-US" sz="3200" i="1">
                <a:latin typeface="Times New Roman" pitchFamily="18" charset="0"/>
              </a:rPr>
              <a:t>or</a:t>
            </a:r>
            <a:r>
              <a:rPr lang="en-US" sz="3200">
                <a:latin typeface="Times New Roman" pitchFamily="18" charset="0"/>
              </a:rPr>
              <a:t> </a:t>
            </a:r>
            <a:r>
              <a:rPr lang="en-US" sz="3200">
                <a:solidFill>
                  <a:srgbClr val="00CC00"/>
                </a:solidFill>
                <a:latin typeface="Times New Roman" pitchFamily="18" charset="0"/>
              </a:rPr>
              <a:t>1011</a:t>
            </a:r>
            <a:r>
              <a:rPr lang="en-US" sz="3200" baseline="-25000">
                <a:solidFill>
                  <a:srgbClr val="00CC00"/>
                </a:solidFill>
                <a:latin typeface="Times New Roman" pitchFamily="18" charset="0"/>
              </a:rPr>
              <a:t> </a:t>
            </a:r>
            <a:r>
              <a:rPr lang="en-US" sz="3200" b="1" baseline="-25000">
                <a:latin typeface="Times New Roman" pitchFamily="18" charset="0"/>
              </a:rPr>
              <a:t>B</a:t>
            </a:r>
          </a:p>
          <a:p>
            <a:pPr marL="1143000" lvl="2" indent="-228600" algn="ctr">
              <a:spcBef>
                <a:spcPct val="20000"/>
              </a:spcBef>
              <a:spcAft>
                <a:spcPct val="20000"/>
              </a:spcAft>
            </a:pPr>
            <a:r>
              <a:rPr lang="en-US" sz="3200">
                <a:latin typeface="Times New Roman" pitchFamily="18" charset="0"/>
              </a:rPr>
              <a:t>= 1 x </a:t>
            </a:r>
            <a:r>
              <a:rPr lang="en-US" sz="3200">
                <a:solidFill>
                  <a:schemeClr val="accent2"/>
                </a:solidFill>
                <a:latin typeface="Times New Roman" pitchFamily="18" charset="0"/>
              </a:rPr>
              <a:t>2</a:t>
            </a:r>
            <a:r>
              <a:rPr lang="en-US" sz="3200" baseline="30000">
                <a:latin typeface="Times New Roman" pitchFamily="18" charset="0"/>
              </a:rPr>
              <a:t>3</a:t>
            </a:r>
            <a:r>
              <a:rPr lang="en-US" sz="3200">
                <a:latin typeface="Times New Roman" pitchFamily="18" charset="0"/>
              </a:rPr>
              <a:t> + 0 x </a:t>
            </a:r>
            <a:r>
              <a:rPr lang="en-US" sz="3200">
                <a:solidFill>
                  <a:schemeClr val="accent2"/>
                </a:solidFill>
                <a:latin typeface="Times New Roman" pitchFamily="18" charset="0"/>
              </a:rPr>
              <a:t>2</a:t>
            </a:r>
            <a:r>
              <a:rPr lang="en-US" sz="3200" baseline="30000">
                <a:latin typeface="Times New Roman" pitchFamily="18" charset="0"/>
              </a:rPr>
              <a:t>2</a:t>
            </a:r>
            <a:r>
              <a:rPr lang="en-US" sz="3200">
                <a:latin typeface="Times New Roman" pitchFamily="18" charset="0"/>
              </a:rPr>
              <a:t> + 1 x </a:t>
            </a:r>
            <a:r>
              <a:rPr lang="en-US" sz="3200">
                <a:solidFill>
                  <a:schemeClr val="accent2"/>
                </a:solidFill>
                <a:latin typeface="Times New Roman" pitchFamily="18" charset="0"/>
              </a:rPr>
              <a:t>2</a:t>
            </a:r>
            <a:r>
              <a:rPr lang="en-US" sz="3200" baseline="30000">
                <a:latin typeface="Times New Roman" pitchFamily="18" charset="0"/>
              </a:rPr>
              <a:t>1</a:t>
            </a:r>
            <a:r>
              <a:rPr lang="en-US" sz="3200">
                <a:latin typeface="Times New Roman" pitchFamily="18" charset="0"/>
              </a:rPr>
              <a:t> + 1 x </a:t>
            </a:r>
            <a:r>
              <a:rPr lang="en-US" sz="3200">
                <a:solidFill>
                  <a:schemeClr val="accent2"/>
                </a:solidFill>
                <a:latin typeface="Times New Roman" pitchFamily="18" charset="0"/>
              </a:rPr>
              <a:t>2</a:t>
            </a:r>
            <a:r>
              <a:rPr lang="en-US" sz="3200" baseline="30000">
                <a:latin typeface="Times New Roman" pitchFamily="18" charset="0"/>
              </a:rPr>
              <a:t>0 </a:t>
            </a:r>
          </a:p>
          <a:p>
            <a:pPr marL="1143000" lvl="2" indent="-228600" algn="ctr">
              <a:spcBef>
                <a:spcPct val="20000"/>
              </a:spcBef>
              <a:spcAft>
                <a:spcPct val="20000"/>
              </a:spcAft>
            </a:pPr>
            <a:r>
              <a:rPr lang="en-US" sz="3200">
                <a:latin typeface="Times New Roman" pitchFamily="18" charset="0"/>
              </a:rPr>
              <a:t>= 8 + 0 + 2 +1 </a:t>
            </a:r>
          </a:p>
          <a:p>
            <a:pPr marL="1143000" lvl="2" indent="-228600" algn="ctr">
              <a:spcBef>
                <a:spcPct val="20000"/>
              </a:spcBef>
              <a:spcAft>
                <a:spcPct val="20000"/>
              </a:spcAft>
            </a:pPr>
            <a:r>
              <a:rPr lang="en-US" sz="3200">
                <a:latin typeface="Times New Roman" pitchFamily="18" charset="0"/>
              </a:rPr>
              <a:t>= 11</a:t>
            </a:r>
            <a:r>
              <a:rPr lang="en-US" sz="3200" b="1" baseline="-25000">
                <a:latin typeface="Times New Roman" pitchFamily="18" charset="0"/>
              </a:rPr>
              <a:t>10</a:t>
            </a:r>
            <a:endParaRPr lang="en-US" sz="3200" baseline="-25000">
              <a:latin typeface="Times New Roman" pitchFamily="18" charset="0"/>
            </a:endParaRPr>
          </a:p>
          <a:p>
            <a:pPr marL="1143000" lvl="2" indent="-228600" algn="ctr">
              <a:spcBef>
                <a:spcPct val="20000"/>
              </a:spcBef>
              <a:spcAft>
                <a:spcPct val="20000"/>
              </a:spcAft>
            </a:pPr>
            <a:endParaRPr lang="en-US" sz="3200">
              <a:solidFill>
                <a:srgbClr val="539163"/>
              </a:solidFill>
              <a:latin typeface="Times New Roman" pitchFamily="18" charset="0"/>
            </a:endParaRPr>
          </a:p>
          <a:p>
            <a:pPr marL="342900" indent="-342900">
              <a:spcBef>
                <a:spcPct val="20000"/>
              </a:spcBef>
              <a:buFontTx/>
              <a:buChar char="•"/>
            </a:pPr>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76804" name="Rectangle 4"/>
          <p:cNvSpPr>
            <a:spLocks noChangeArrowheads="1"/>
          </p:cNvSpPr>
          <p:nvPr/>
        </p:nvSpPr>
        <p:spPr bwMode="auto">
          <a:xfrm>
            <a:off x="228600" y="1905000"/>
            <a:ext cx="8153400" cy="2057400"/>
          </a:xfrm>
          <a:prstGeom prst="rect">
            <a:avLst/>
          </a:prstGeom>
          <a:noFill/>
          <a:ln w="9525">
            <a:noFill/>
            <a:miter lim="800000"/>
            <a:headEnd/>
            <a:tailEnd/>
          </a:ln>
          <a:effectLst/>
        </p:spPr>
        <p:txBody>
          <a:bodyPr/>
          <a:lstStyle/>
          <a:p>
            <a:pPr marL="742950" lvl="1" indent="-285750" algn="ctr">
              <a:spcBef>
                <a:spcPct val="20000"/>
              </a:spcBef>
            </a:pPr>
            <a:r>
              <a:rPr lang="en-US" sz="3200">
                <a:latin typeface="Times New Roman" pitchFamily="18" charset="0"/>
              </a:rPr>
              <a:t>Example</a:t>
            </a:r>
            <a:r>
              <a:rPr lang="en-US" sz="2400"/>
              <a:t>:</a:t>
            </a:r>
          </a:p>
          <a:p>
            <a:pPr marL="1143000" lvl="2" indent="-228600" algn="ctr">
              <a:spcBef>
                <a:spcPct val="20000"/>
              </a:spcBef>
              <a:spcAft>
                <a:spcPct val="20000"/>
              </a:spcAft>
            </a:pPr>
            <a:r>
              <a:rPr lang="en-US" sz="3200">
                <a:solidFill>
                  <a:srgbClr val="00CC00"/>
                </a:solidFill>
                <a:latin typeface="Times New Roman" pitchFamily="18" charset="0"/>
              </a:rPr>
              <a:t>10110</a:t>
            </a:r>
            <a:r>
              <a:rPr lang="en-US" sz="3200" b="1" baseline="-25000">
                <a:latin typeface="Times New Roman" pitchFamily="18" charset="0"/>
              </a:rPr>
              <a:t>2</a:t>
            </a:r>
            <a:r>
              <a:rPr lang="en-US" sz="3200" baseline="-25000">
                <a:latin typeface="Times New Roman" pitchFamily="18" charset="0"/>
              </a:rPr>
              <a:t> </a:t>
            </a:r>
            <a:r>
              <a:rPr lang="en-US" sz="3200" i="1">
                <a:latin typeface="Times New Roman" pitchFamily="18" charset="0"/>
              </a:rPr>
              <a:t>or</a:t>
            </a:r>
            <a:r>
              <a:rPr lang="en-US" sz="3200">
                <a:latin typeface="Times New Roman" pitchFamily="18" charset="0"/>
              </a:rPr>
              <a:t> </a:t>
            </a:r>
            <a:r>
              <a:rPr lang="en-US" sz="3200">
                <a:solidFill>
                  <a:srgbClr val="00CC00"/>
                </a:solidFill>
                <a:latin typeface="Times New Roman" pitchFamily="18" charset="0"/>
              </a:rPr>
              <a:t>10110</a:t>
            </a:r>
            <a:r>
              <a:rPr lang="en-US" sz="3200" baseline="-25000">
                <a:solidFill>
                  <a:srgbClr val="00CC00"/>
                </a:solidFill>
                <a:latin typeface="Times New Roman" pitchFamily="18" charset="0"/>
              </a:rPr>
              <a:t> </a:t>
            </a:r>
            <a:r>
              <a:rPr lang="en-US" sz="3200" b="1" baseline="-25000">
                <a:latin typeface="Times New Roman" pitchFamily="18" charset="0"/>
              </a:rPr>
              <a:t>B</a:t>
            </a:r>
          </a:p>
          <a:p>
            <a:pPr marL="1143000" lvl="2" indent="-228600" algn="ctr">
              <a:spcBef>
                <a:spcPct val="20000"/>
              </a:spcBef>
              <a:spcAft>
                <a:spcPct val="20000"/>
              </a:spcAft>
            </a:pPr>
            <a:r>
              <a:rPr lang="en-US" sz="3200">
                <a:latin typeface="Times New Roman" pitchFamily="18" charset="0"/>
              </a:rPr>
              <a:t>1 x</a:t>
            </a:r>
            <a:r>
              <a:rPr lang="en-US" sz="3200">
                <a:solidFill>
                  <a:schemeClr val="accent2"/>
                </a:solidFill>
                <a:latin typeface="Times New Roman" pitchFamily="18" charset="0"/>
              </a:rPr>
              <a:t> 2</a:t>
            </a:r>
            <a:r>
              <a:rPr lang="en-US" sz="3200" baseline="30000">
                <a:latin typeface="Times New Roman" pitchFamily="18" charset="0"/>
              </a:rPr>
              <a:t>4</a:t>
            </a:r>
            <a:r>
              <a:rPr lang="en-US" sz="3200">
                <a:latin typeface="Times New Roman" pitchFamily="18" charset="0"/>
              </a:rPr>
              <a:t>+0 x </a:t>
            </a:r>
            <a:r>
              <a:rPr lang="en-US" sz="3200">
                <a:solidFill>
                  <a:schemeClr val="accent2"/>
                </a:solidFill>
                <a:latin typeface="Times New Roman" pitchFamily="18" charset="0"/>
              </a:rPr>
              <a:t>2</a:t>
            </a:r>
            <a:r>
              <a:rPr lang="en-US" sz="3200" baseline="30000">
                <a:latin typeface="Times New Roman" pitchFamily="18" charset="0"/>
              </a:rPr>
              <a:t>3</a:t>
            </a:r>
            <a:r>
              <a:rPr lang="en-US" sz="3200">
                <a:latin typeface="Times New Roman" pitchFamily="18" charset="0"/>
              </a:rPr>
              <a:t> + 1 x </a:t>
            </a:r>
            <a:r>
              <a:rPr lang="en-US" sz="3200">
                <a:solidFill>
                  <a:schemeClr val="accent2"/>
                </a:solidFill>
                <a:latin typeface="Times New Roman" pitchFamily="18" charset="0"/>
              </a:rPr>
              <a:t>2</a:t>
            </a:r>
            <a:r>
              <a:rPr lang="en-US" sz="3200" baseline="30000">
                <a:latin typeface="Times New Roman" pitchFamily="18" charset="0"/>
              </a:rPr>
              <a:t>2</a:t>
            </a:r>
            <a:r>
              <a:rPr lang="en-US" sz="3200">
                <a:latin typeface="Times New Roman" pitchFamily="18" charset="0"/>
              </a:rPr>
              <a:t> + 1 x </a:t>
            </a:r>
            <a:r>
              <a:rPr lang="en-US" sz="3200">
                <a:solidFill>
                  <a:schemeClr val="accent2"/>
                </a:solidFill>
                <a:latin typeface="Times New Roman" pitchFamily="18" charset="0"/>
              </a:rPr>
              <a:t>2</a:t>
            </a:r>
            <a:r>
              <a:rPr lang="en-US" sz="3200" baseline="30000">
                <a:latin typeface="Times New Roman" pitchFamily="18" charset="0"/>
              </a:rPr>
              <a:t>1</a:t>
            </a:r>
            <a:r>
              <a:rPr lang="en-US" sz="3200">
                <a:latin typeface="Times New Roman" pitchFamily="18" charset="0"/>
              </a:rPr>
              <a:t> + 0 x </a:t>
            </a:r>
            <a:r>
              <a:rPr lang="en-US" sz="3200">
                <a:solidFill>
                  <a:schemeClr val="accent2"/>
                </a:solidFill>
                <a:latin typeface="Times New Roman" pitchFamily="18" charset="0"/>
              </a:rPr>
              <a:t>2</a:t>
            </a:r>
            <a:r>
              <a:rPr lang="en-US" sz="3200" baseline="30000">
                <a:latin typeface="Times New Roman" pitchFamily="18" charset="0"/>
              </a:rPr>
              <a:t>0 </a:t>
            </a:r>
          </a:p>
          <a:p>
            <a:pPr marL="1143000" lvl="2" indent="-228600" algn="ctr">
              <a:spcBef>
                <a:spcPct val="20000"/>
              </a:spcBef>
              <a:spcAft>
                <a:spcPct val="20000"/>
              </a:spcAft>
            </a:pPr>
            <a:r>
              <a:rPr lang="en-US" sz="3200">
                <a:latin typeface="Times New Roman" pitchFamily="18" charset="0"/>
              </a:rPr>
              <a:t>= 16 + 0 + 4 +2+0 </a:t>
            </a:r>
          </a:p>
          <a:p>
            <a:pPr marL="1143000" lvl="2" indent="-228600" algn="ctr">
              <a:spcBef>
                <a:spcPct val="20000"/>
              </a:spcBef>
              <a:spcAft>
                <a:spcPct val="20000"/>
              </a:spcAft>
            </a:pPr>
            <a:r>
              <a:rPr lang="en-US" sz="3200">
                <a:latin typeface="Times New Roman" pitchFamily="18" charset="0"/>
              </a:rPr>
              <a:t>= 22</a:t>
            </a:r>
            <a:r>
              <a:rPr lang="en-US" sz="3200" b="1" baseline="-25000">
                <a:latin typeface="Times New Roman" pitchFamily="18" charset="0"/>
              </a:rPr>
              <a:t>10</a:t>
            </a:r>
            <a:endParaRPr lang="en-US" sz="3200" baseline="-25000">
              <a:latin typeface="Times New Roman" pitchFamily="18" charset="0"/>
            </a:endParaRPr>
          </a:p>
          <a:p>
            <a:pPr marL="1143000" lvl="2" indent="-228600" algn="ctr">
              <a:spcBef>
                <a:spcPct val="20000"/>
              </a:spcBef>
              <a:spcAft>
                <a:spcPct val="20000"/>
              </a:spcAft>
            </a:pPr>
            <a:endParaRPr lang="en-US" sz="3200">
              <a:solidFill>
                <a:srgbClr val="539163"/>
              </a:solidFill>
              <a:latin typeface="Times New Roman" pitchFamily="18" charset="0"/>
            </a:endParaRPr>
          </a:p>
          <a:p>
            <a:pPr marL="342900" indent="-342900">
              <a:spcBef>
                <a:spcPct val="20000"/>
              </a:spcBef>
              <a:buFontTx/>
              <a:buChar char="•"/>
            </a:pPr>
            <a:endParaRPr lang="en-US" sz="2800">
              <a:latin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Other Number Systems</a:t>
            </a:r>
          </a:p>
        </p:txBody>
      </p:sp>
      <p:sp>
        <p:nvSpPr>
          <p:cNvPr id="57348"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57350"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57351" name="Rectangle 7"/>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Octal and hex are a convenient way to represent binary numbers, as used by computers. </a:t>
            </a:r>
          </a:p>
          <a:p>
            <a:pPr marL="342900" indent="-342900">
              <a:spcBef>
                <a:spcPct val="20000"/>
              </a:spcBef>
              <a:buFontTx/>
              <a:buChar char="•"/>
            </a:pPr>
            <a:r>
              <a:rPr lang="en-US" sz="3200">
                <a:latin typeface="Times New Roman" pitchFamily="18" charset="0"/>
              </a:rPr>
              <a:t>Computer mechanics often need to write out binary quantities, but in practice writing out a binary number such as</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Other Number Systems</a:t>
            </a:r>
          </a:p>
        </p:txBody>
      </p:sp>
      <p:sp>
        <p:nvSpPr>
          <p:cNvPr id="93187"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3189"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3190" name="Rectangle 6"/>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1001001101010001 </a:t>
            </a:r>
          </a:p>
          <a:p>
            <a:pPr marL="342900" indent="-342900">
              <a:spcBef>
                <a:spcPct val="20000"/>
              </a:spcBef>
            </a:pPr>
            <a:r>
              <a:rPr lang="en-US" sz="3200">
                <a:latin typeface="Times New Roman" pitchFamily="18" charset="0"/>
              </a:rPr>
              <a:t>    is tedious, and prone to errors. </a:t>
            </a:r>
          </a:p>
          <a:p>
            <a:pPr marL="342900" indent="-342900">
              <a:spcBef>
                <a:spcPct val="20000"/>
              </a:spcBef>
              <a:buFontTx/>
              <a:buChar char="•"/>
            </a:pPr>
            <a:r>
              <a:rPr lang="en-US" sz="3200">
                <a:latin typeface="Times New Roman" pitchFamily="18" charset="0"/>
              </a:rPr>
              <a:t>Therefore, binary quantities are written in a base-8 ("octal") or, much more commonly, a base-16 ("hexadecimal" or "hex") number format.</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92163"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2165"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2166" name="Rectangle 6"/>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3200">
                <a:solidFill>
                  <a:srgbClr val="000000"/>
                </a:solidFill>
                <a:latin typeface="Times New Roman" pitchFamily="18" charset="0"/>
              </a:rPr>
              <a:t>Base = 8 or ‘o’ or ‘Oct’</a:t>
            </a:r>
          </a:p>
          <a:p>
            <a:pPr marL="342900" indent="-342900">
              <a:spcBef>
                <a:spcPct val="20000"/>
              </a:spcBef>
              <a:buFontTx/>
              <a:buChar char="•"/>
            </a:pPr>
            <a:r>
              <a:rPr lang="en-US" sz="3200">
                <a:solidFill>
                  <a:srgbClr val="000000"/>
                </a:solidFill>
                <a:latin typeface="Times New Roman" pitchFamily="18" charset="0"/>
              </a:rPr>
              <a:t>8 symbols: { 0, 1, 2, 3, 4, 5, 6, 7}</a:t>
            </a:r>
          </a:p>
          <a:p>
            <a:pPr marL="342900" indent="-342900">
              <a:spcBef>
                <a:spcPct val="20000"/>
              </a:spcBef>
              <a:buFontTx/>
              <a:buChar char="•"/>
            </a:pPr>
            <a:r>
              <a:rPr lang="en-US" sz="3200">
                <a:solidFill>
                  <a:srgbClr val="000000"/>
                </a:solidFill>
                <a:latin typeface="Times New Roman" pitchFamily="18" charset="0"/>
              </a:rPr>
              <a:t>Example    123, 567, 7654 etc</a:t>
            </a:r>
          </a:p>
          <a:p>
            <a:pPr marL="342900" indent="-342900">
              <a:spcBef>
                <a:spcPct val="20000"/>
              </a:spcBef>
            </a:pPr>
            <a:r>
              <a:rPr lang="en-US" sz="3200">
                <a:solidFill>
                  <a:srgbClr val="000000"/>
                </a:solidFill>
                <a:latin typeface="Times New Roman" pitchFamily="18" charset="0"/>
              </a:rPr>
              <a:t>                   987  </a:t>
            </a:r>
            <a:r>
              <a:rPr lang="en-US" sz="3200">
                <a:solidFill>
                  <a:srgbClr val="FF0000"/>
                </a:solidFill>
                <a:latin typeface="Times New Roman" pitchFamily="18" charset="0"/>
              </a:rPr>
              <a:t>This is incorrect why?</a:t>
            </a:r>
          </a:p>
          <a:p>
            <a:pPr marL="342900" indent="-342900">
              <a:spcBef>
                <a:spcPct val="20000"/>
              </a:spcBef>
              <a:buFontTx/>
              <a:buChar char="•"/>
            </a:pPr>
            <a:r>
              <a:rPr lang="en-US" sz="3200">
                <a:solidFill>
                  <a:srgbClr val="000000"/>
                </a:solidFill>
                <a:latin typeface="Times New Roman" pitchFamily="18" charset="0"/>
              </a:rPr>
              <a:t>How to represent a Decimal Number using a Octal Number System ?</a:t>
            </a:r>
          </a:p>
          <a:p>
            <a:pPr marL="342900" indent="-342900">
              <a:spcBef>
                <a:spcPct val="20000"/>
              </a:spcBef>
            </a:pPr>
            <a:endParaRPr lang="en-US" sz="3200">
              <a:solidFill>
                <a:srgbClr val="FF0000"/>
              </a:solidFill>
              <a:latin typeface="Times New Roman" pitchFamily="18" charset="0"/>
            </a:endParaRPr>
          </a:p>
          <a:p>
            <a:pPr marL="742950" lvl="1" indent="-285750" algn="ctr">
              <a:spcBef>
                <a:spcPct val="20000"/>
              </a:spcBef>
            </a:pPr>
            <a:endParaRPr lang="en-US" sz="3200">
              <a:solidFill>
                <a:srgbClr val="FF0000"/>
              </a:solidFill>
              <a:latin typeface="Times New Roman" pitchFamily="18" charset="0"/>
            </a:endParaRPr>
          </a:p>
          <a:p>
            <a:pPr marL="342900" indent="-342900">
              <a:spcBef>
                <a:spcPct val="20000"/>
              </a:spcBef>
              <a:buFontTx/>
              <a:buChar char="•"/>
            </a:pPr>
            <a:endParaRPr lang="en-US" sz="3200">
              <a:latin typeface="Times New Roman" pitchFamily="18" charset="0"/>
            </a:endParaRPr>
          </a:p>
        </p:txBody>
      </p:sp>
      <p:sp>
        <p:nvSpPr>
          <p:cNvPr id="92167" name="Line 7"/>
          <p:cNvSpPr>
            <a:spLocks noChangeShapeType="1"/>
          </p:cNvSpPr>
          <p:nvPr/>
        </p:nvSpPr>
        <p:spPr bwMode="auto">
          <a:xfrm flipH="1">
            <a:off x="1981200" y="4419600"/>
            <a:ext cx="1219200" cy="381000"/>
          </a:xfrm>
          <a:prstGeom prst="line">
            <a:avLst/>
          </a:prstGeom>
          <a:noFill/>
          <a:ln w="9525">
            <a:solidFill>
              <a:schemeClr val="tx1"/>
            </a:solidFill>
            <a:round/>
            <a:headEnd/>
            <a:tailEnd/>
          </a:ln>
          <a:effectLst/>
        </p:spPr>
        <p:txBody>
          <a:bodyPr/>
          <a:lstStyle/>
          <a:p>
            <a:endParaRPr lang="en-US"/>
          </a:p>
        </p:txBody>
      </p:sp>
      <p:sp>
        <p:nvSpPr>
          <p:cNvPr id="92168" name="Line 8"/>
          <p:cNvSpPr>
            <a:spLocks noChangeShapeType="1"/>
          </p:cNvSpPr>
          <p:nvPr/>
        </p:nvSpPr>
        <p:spPr bwMode="auto">
          <a:xfrm>
            <a:off x="2133600" y="4343400"/>
            <a:ext cx="1143000" cy="45720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UNIT-4</a:t>
            </a:r>
            <a:endParaRPr lang="en-US" dirty="0"/>
          </a:p>
        </p:txBody>
      </p:sp>
      <p:graphicFrame>
        <p:nvGraphicFramePr>
          <p:cNvPr id="4" name="Table 3"/>
          <p:cNvGraphicFramePr>
            <a:graphicFrameLocks noGrp="1"/>
          </p:cNvGraphicFramePr>
          <p:nvPr/>
        </p:nvGraphicFramePr>
        <p:xfrm>
          <a:off x="762000" y="1676400"/>
          <a:ext cx="8001000" cy="3886200"/>
        </p:xfrm>
        <a:graphic>
          <a:graphicData uri="http://schemas.openxmlformats.org/drawingml/2006/table">
            <a:tbl>
              <a:tblPr>
                <a:tableStyleId>{2D5ABB26-0587-4C30-8999-92F81FD0307C}</a:tableStyleId>
              </a:tblPr>
              <a:tblGrid>
                <a:gridCol w="8001000"/>
              </a:tblGrid>
              <a:tr h="3886200">
                <a:tc>
                  <a:txBody>
                    <a:bodyPr/>
                    <a:lstStyle/>
                    <a:p>
                      <a:pPr marL="342900" marR="38735" lvl="0" indent="-342900" algn="just">
                        <a:lnSpc>
                          <a:spcPct val="150000"/>
                        </a:lnSpc>
                        <a:spcBef>
                          <a:spcPts val="0"/>
                        </a:spcBef>
                        <a:spcAft>
                          <a:spcPts val="0"/>
                        </a:spcAft>
                        <a:buSzPts val="1000"/>
                        <a:buFont typeface="Symbol"/>
                        <a:buNone/>
                        <a:tabLst>
                          <a:tab pos="457200" algn="l"/>
                        </a:tabLst>
                      </a:pPr>
                      <a:r>
                        <a:rPr lang="en-IN" sz="2000" b="1" dirty="0"/>
                        <a:t>Problem Solving methods: </a:t>
                      </a:r>
                      <a:endParaRPr lang="en-IN" sz="2000" b="1" dirty="0" smtClean="0"/>
                    </a:p>
                    <a:p>
                      <a:pPr marL="342900" marR="38735" lvl="0" indent="-342900" algn="just">
                        <a:lnSpc>
                          <a:spcPct val="150000"/>
                        </a:lnSpc>
                        <a:spcBef>
                          <a:spcPts val="0"/>
                        </a:spcBef>
                        <a:spcAft>
                          <a:spcPts val="0"/>
                        </a:spcAft>
                        <a:buSzPts val="1000"/>
                        <a:buFont typeface="Symbol"/>
                        <a:buNone/>
                        <a:tabLst>
                          <a:tab pos="457200" algn="l"/>
                        </a:tabLst>
                      </a:pPr>
                      <a:r>
                        <a:rPr lang="en-IN" sz="2000" b="1" spc="-5" dirty="0" smtClean="0"/>
                        <a:t>Factoring </a:t>
                      </a:r>
                      <a:r>
                        <a:rPr lang="en-IN" sz="2000" b="1" spc="-5" dirty="0"/>
                        <a:t>Methods: </a:t>
                      </a:r>
                      <a:r>
                        <a:rPr lang="en-IN" sz="2000" b="1" dirty="0" smtClean="0"/>
                        <a:t>Factoring </a:t>
                      </a:r>
                      <a:r>
                        <a:rPr lang="en-IN" sz="2000" b="1" dirty="0"/>
                        <a:t>Methods </a:t>
                      </a:r>
                      <a:r>
                        <a:rPr lang="en-IN" sz="2000" b="1" dirty="0" smtClean="0"/>
                        <a:t>, Finding </a:t>
                      </a:r>
                      <a:r>
                        <a:rPr lang="en-IN" sz="2000" b="1" dirty="0"/>
                        <a:t>the square </a:t>
                      </a:r>
                      <a:r>
                        <a:rPr lang="en-IN" sz="2000" b="1" kern="1200" dirty="0"/>
                        <a:t>root</a:t>
                      </a:r>
                      <a:r>
                        <a:rPr lang="en-IN" sz="2000" b="1" dirty="0"/>
                        <a:t> of a </a:t>
                      </a:r>
                      <a:r>
                        <a:rPr lang="en-IN" sz="2000" b="1" dirty="0" smtClean="0"/>
                        <a:t>number,</a:t>
                      </a:r>
                      <a:r>
                        <a:rPr lang="en-IN" sz="2000" b="1" baseline="0" dirty="0" smtClean="0"/>
                        <a:t> </a:t>
                      </a:r>
                      <a:r>
                        <a:rPr lang="en-IN" sz="2000" b="1" dirty="0" smtClean="0"/>
                        <a:t>Generating </a:t>
                      </a:r>
                      <a:r>
                        <a:rPr lang="en-IN" sz="2000" b="1" dirty="0"/>
                        <a:t>prime numbers.  </a:t>
                      </a:r>
                      <a:endParaRPr lang="en-IN" sz="2000" b="1" dirty="0" smtClean="0"/>
                    </a:p>
                    <a:p>
                      <a:pPr marL="342900" marR="38735" lvl="0" indent="-342900" algn="just">
                        <a:lnSpc>
                          <a:spcPct val="150000"/>
                        </a:lnSpc>
                        <a:spcBef>
                          <a:spcPts val="0"/>
                        </a:spcBef>
                        <a:spcAft>
                          <a:spcPts val="0"/>
                        </a:spcAft>
                        <a:buSzPts val="1000"/>
                        <a:buFont typeface="Symbol"/>
                        <a:buNone/>
                        <a:tabLst>
                          <a:tab pos="457200" algn="l"/>
                        </a:tabLst>
                      </a:pPr>
                      <a:endParaRPr lang="en-IN" sz="2000" b="1" dirty="0" smtClean="0"/>
                    </a:p>
                    <a:p>
                      <a:pPr marL="342900" marR="38735" lvl="0" indent="-342900" algn="just">
                        <a:lnSpc>
                          <a:spcPct val="150000"/>
                        </a:lnSpc>
                        <a:spcBef>
                          <a:spcPts val="0"/>
                        </a:spcBef>
                        <a:spcAft>
                          <a:spcPts val="0"/>
                        </a:spcAft>
                        <a:buSzPts val="1000"/>
                        <a:buFont typeface="Symbol"/>
                        <a:buNone/>
                        <a:tabLst>
                          <a:tab pos="457200" algn="l"/>
                        </a:tabLst>
                      </a:pPr>
                      <a:r>
                        <a:rPr lang="en-IN" sz="2000" b="1" dirty="0" smtClean="0"/>
                        <a:t>Array </a:t>
                      </a:r>
                      <a:r>
                        <a:rPr lang="en-IN" sz="2000" b="1" dirty="0"/>
                        <a:t>techniques: Array order </a:t>
                      </a:r>
                      <a:r>
                        <a:rPr lang="en-IN" sz="2000" b="1" dirty="0" smtClean="0"/>
                        <a:t>reversal, Finding </a:t>
                      </a:r>
                      <a:r>
                        <a:rPr lang="en-IN" sz="2000" b="1" dirty="0"/>
                        <a:t>the maximum number in a </a:t>
                      </a:r>
                      <a:r>
                        <a:rPr lang="en-IN" sz="2000" b="1" dirty="0" smtClean="0"/>
                        <a:t>set,</a:t>
                      </a:r>
                      <a:r>
                        <a:rPr lang="en-IN" sz="2000" b="1" baseline="0" dirty="0" smtClean="0"/>
                        <a:t> </a:t>
                      </a:r>
                      <a:r>
                        <a:rPr lang="en-IN" sz="2000" b="1" dirty="0" smtClean="0"/>
                        <a:t>Removal </a:t>
                      </a:r>
                      <a:r>
                        <a:rPr lang="en-IN" sz="2000" b="1" dirty="0"/>
                        <a:t>of duplicates from an ordered </a:t>
                      </a:r>
                      <a:r>
                        <a:rPr lang="en-IN" sz="2000" b="1" dirty="0" smtClean="0"/>
                        <a:t>array,</a:t>
                      </a:r>
                      <a:r>
                        <a:rPr lang="en-IN" sz="2000" b="1" baseline="0" dirty="0" smtClean="0"/>
                        <a:t> </a:t>
                      </a:r>
                      <a:r>
                        <a:rPr lang="en-IN" sz="2000" b="1" dirty="0" smtClean="0"/>
                        <a:t>Finding </a:t>
                      </a:r>
                      <a:r>
                        <a:rPr lang="en-IN" sz="2000" b="1" dirty="0"/>
                        <a:t>the </a:t>
                      </a:r>
                      <a:r>
                        <a:rPr lang="en-IN" sz="2000" b="1" dirty="0" err="1"/>
                        <a:t>k</a:t>
                      </a:r>
                      <a:r>
                        <a:rPr lang="en-IN" sz="2000" b="1" baseline="30000" dirty="0" err="1"/>
                        <a:t>th</a:t>
                      </a:r>
                      <a:r>
                        <a:rPr lang="en-IN" sz="2000" b="1" dirty="0"/>
                        <a:t> smallest element. Strings and Pointers.  </a:t>
                      </a:r>
                      <a:endParaRPr lang="en-US" sz="2000" b="1" dirty="0">
                        <a:latin typeface="Calibri"/>
                        <a:ea typeface="Calibri"/>
                        <a:cs typeface="Times New Roman"/>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60420"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0422"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0423"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Repeated Division by 8</a:t>
            </a:r>
          </a:p>
          <a:p>
            <a:pPr marL="342900" indent="-342900">
              <a:spcBef>
                <a:spcPct val="20000"/>
              </a:spcBef>
              <a:buFontTx/>
              <a:buChar char="•"/>
            </a:pPr>
            <a:r>
              <a:rPr lang="en-US" sz="2800">
                <a:solidFill>
                  <a:srgbClr val="000000"/>
                </a:solidFill>
                <a:latin typeface="Times New Roman" pitchFamily="18" charset="0"/>
              </a:rPr>
              <a:t>Example </a:t>
            </a:r>
          </a:p>
          <a:p>
            <a:pPr marL="342900" indent="-342900">
              <a:spcBef>
                <a:spcPct val="20000"/>
              </a:spcBef>
            </a:pPr>
            <a:r>
              <a:rPr lang="en-US" sz="2800">
                <a:solidFill>
                  <a:srgbClr val="000000"/>
                </a:solidFill>
                <a:latin typeface="Times New Roman" pitchFamily="18" charset="0"/>
              </a:rPr>
              <a:t>        213</a:t>
            </a:r>
            <a:r>
              <a:rPr lang="en-US" sz="2800" baseline="-25000">
                <a:solidFill>
                  <a:srgbClr val="000000"/>
                </a:solidFill>
                <a:latin typeface="Times New Roman" pitchFamily="18" charset="0"/>
              </a:rPr>
              <a:t>10 </a:t>
            </a:r>
            <a:r>
              <a:rPr lang="en-US" sz="2800">
                <a:solidFill>
                  <a:srgbClr val="000000"/>
                </a:solidFill>
                <a:latin typeface="Times New Roman" pitchFamily="18" charset="0"/>
              </a:rPr>
              <a:t>= ( )</a:t>
            </a:r>
            <a:r>
              <a:rPr lang="en-US" sz="2800" baseline="-25000">
                <a:solidFill>
                  <a:srgbClr val="000000"/>
                </a:solidFill>
                <a:latin typeface="Times New Roman" pitchFamily="18" charset="0"/>
              </a:rPr>
              <a:t>8 </a:t>
            </a:r>
            <a:r>
              <a:rPr lang="en-US" sz="2800">
                <a:solidFill>
                  <a:srgbClr val="000000"/>
                </a:solidFill>
                <a:latin typeface="Times New Roman" pitchFamily="18" charset="0"/>
              </a:rPr>
              <a:t> ?</a:t>
            </a:r>
          </a:p>
          <a:p>
            <a:pPr marL="342900" indent="-342900">
              <a:spcBef>
                <a:spcPct val="20000"/>
              </a:spcBef>
            </a:pPr>
            <a:endParaRPr lang="en-US" sz="2800">
              <a:solidFill>
                <a:srgbClr val="000000"/>
              </a:solidFill>
              <a:latin typeface="Times New Roman" pitchFamily="18" charset="0"/>
            </a:endParaRPr>
          </a:p>
          <a:p>
            <a:pPr marL="342900" indent="-342900">
              <a:spcBef>
                <a:spcPct val="20000"/>
              </a:spcBef>
            </a:pPr>
            <a:endParaRPr lang="en-US" sz="3200" baseline="-25000">
              <a:solidFill>
                <a:srgbClr val="000000"/>
              </a:solidFill>
              <a:latin typeface="Times New Roman" pitchFamily="18" charset="0"/>
            </a:endParaRPr>
          </a:p>
          <a:p>
            <a:pPr marL="342900" indent="-342900">
              <a:spcBef>
                <a:spcPct val="20000"/>
              </a:spcBef>
            </a:pPr>
            <a:endParaRPr lang="en-US" sz="3200">
              <a:solidFill>
                <a:srgbClr val="000000"/>
              </a:solidFill>
              <a:latin typeface="Times New Roman" pitchFamily="18" charset="0"/>
            </a:endParaRPr>
          </a:p>
          <a:p>
            <a:pPr marL="742950" lvl="1" indent="-285750" algn="ctr">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graphicFrame>
        <p:nvGraphicFramePr>
          <p:cNvPr id="60445" name="Group 29"/>
          <p:cNvGraphicFramePr>
            <a:graphicFrameLocks noGrp="1"/>
          </p:cNvGraphicFramePr>
          <p:nvPr/>
        </p:nvGraphicFramePr>
        <p:xfrm>
          <a:off x="304800" y="3810000"/>
          <a:ext cx="8229600" cy="1792224"/>
        </p:xfrm>
        <a:graphic>
          <a:graphicData uri="http://schemas.openxmlformats.org/drawingml/2006/table">
            <a:tbl>
              <a:tblPr/>
              <a:tblGrid>
                <a:gridCol w="1958975"/>
                <a:gridCol w="1568450"/>
                <a:gridCol w="1828800"/>
                <a:gridCol w="2873375"/>
              </a:tblGrid>
              <a:tr h="417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Divide-by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Quotient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Remainder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Octal digit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17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213 / 8</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26 / 8</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 /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26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Lower digit = 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Second digit =2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Third digit =3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44" name="Text Box 28"/>
          <p:cNvSpPr txBox="1">
            <a:spLocks noChangeArrowheads="1"/>
          </p:cNvSpPr>
          <p:nvPr/>
        </p:nvSpPr>
        <p:spPr bwMode="auto">
          <a:xfrm>
            <a:off x="609600" y="5638800"/>
            <a:ext cx="6400800" cy="519113"/>
          </a:xfrm>
          <a:prstGeom prst="rect">
            <a:avLst/>
          </a:prstGeom>
          <a:noFill/>
          <a:ln w="9525">
            <a:noFill/>
            <a:miter lim="800000"/>
            <a:headEnd/>
            <a:tailEnd/>
          </a:ln>
          <a:effectLst/>
        </p:spPr>
        <p:txBody>
          <a:bodyPr>
            <a:spAutoFit/>
          </a:bodyPr>
          <a:lstStyle/>
          <a:p>
            <a:pPr>
              <a:spcBef>
                <a:spcPct val="50000"/>
              </a:spcBef>
            </a:pPr>
            <a:r>
              <a:rPr lang="en-US" sz="2800">
                <a:solidFill>
                  <a:srgbClr val="FF0000"/>
                </a:solidFill>
                <a:latin typeface="Times New Roman" pitchFamily="18" charset="0"/>
              </a:rPr>
              <a:t>Answer   =   325</a:t>
            </a:r>
            <a:r>
              <a:rPr lang="en-US" sz="2800" baseline="-25000">
                <a:solidFill>
                  <a:srgbClr val="FF0000"/>
                </a:solidFill>
                <a:latin typeface="Times New Roman" pitchFamily="18" charset="0"/>
              </a:rPr>
              <a:t>8</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61444"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1446"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1447"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How to convert  325</a:t>
            </a:r>
            <a:r>
              <a:rPr lang="en-US" sz="2800" baseline="-25000">
                <a:solidFill>
                  <a:srgbClr val="000000"/>
                </a:solidFill>
                <a:latin typeface="Times New Roman" pitchFamily="18" charset="0"/>
              </a:rPr>
              <a:t>8  </a:t>
            </a:r>
            <a:r>
              <a:rPr lang="en-US" sz="2800">
                <a:solidFill>
                  <a:srgbClr val="000000"/>
                </a:solidFill>
                <a:latin typeface="Times New Roman" pitchFamily="18" charset="0"/>
              </a:rPr>
              <a:t>back to Decimal ?</a:t>
            </a:r>
            <a:endParaRPr lang="en-US" sz="2800" baseline="-25000">
              <a:solidFill>
                <a:srgbClr val="000000"/>
              </a:solidFill>
              <a:latin typeface="Times New Roman" pitchFamily="18" charset="0"/>
            </a:endParaRPr>
          </a:p>
          <a:p>
            <a:pPr marL="342900" indent="-342900">
              <a:spcBef>
                <a:spcPct val="20000"/>
              </a:spcBef>
              <a:buFontTx/>
              <a:buChar char="•"/>
            </a:pPr>
            <a:r>
              <a:rPr lang="en-US" sz="2800">
                <a:solidFill>
                  <a:srgbClr val="000000"/>
                </a:solidFill>
                <a:latin typeface="Times New Roman" pitchFamily="18" charset="0"/>
              </a:rPr>
              <a:t>Use this table and multiply the digits with the position values</a:t>
            </a:r>
          </a:p>
          <a:p>
            <a:pPr marL="342900" indent="-342900">
              <a:spcBef>
                <a:spcPct val="20000"/>
              </a:spcBef>
            </a:pPr>
            <a:endParaRPr lang="en-US" sz="3200" baseline="-25000">
              <a:solidFill>
                <a:srgbClr val="000000"/>
              </a:solidFill>
              <a:latin typeface="Times New Roman" pitchFamily="18" charset="0"/>
            </a:endParaRPr>
          </a:p>
          <a:p>
            <a:pPr marL="342900" indent="-342900">
              <a:spcBef>
                <a:spcPct val="20000"/>
              </a:spcBef>
            </a:pPr>
            <a:endParaRPr lang="en-US" sz="3200">
              <a:solidFill>
                <a:srgbClr val="000000"/>
              </a:solidFill>
              <a:latin typeface="Times New Roman" pitchFamily="18" charset="0"/>
            </a:endParaRPr>
          </a:p>
          <a:p>
            <a:pPr marL="742950" lvl="1" indent="-285750" algn="ctr">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graphicFrame>
        <p:nvGraphicFramePr>
          <p:cNvPr id="61506" name="Group 66"/>
          <p:cNvGraphicFramePr>
            <a:graphicFrameLocks noGrp="1"/>
          </p:cNvGraphicFramePr>
          <p:nvPr/>
        </p:nvGraphicFramePr>
        <p:xfrm>
          <a:off x="533400" y="3657600"/>
          <a:ext cx="8229600" cy="2448560"/>
        </p:xfrm>
        <a:graphic>
          <a:graphicData uri="http://schemas.openxmlformats.org/drawingml/2006/table">
            <a:tbl>
              <a:tblPr/>
              <a:tblGrid>
                <a:gridCol w="1028700"/>
                <a:gridCol w="1028700"/>
                <a:gridCol w="1028700"/>
                <a:gridCol w="1028700"/>
                <a:gridCol w="1028700"/>
                <a:gridCol w="1028700"/>
                <a:gridCol w="1028700"/>
                <a:gridCol w="1028700"/>
              </a:tblGrid>
              <a:tr h="81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32768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4096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512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62468"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2470"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2471"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How to convert  325</a:t>
            </a:r>
            <a:r>
              <a:rPr lang="en-US" sz="2800" baseline="-25000">
                <a:solidFill>
                  <a:srgbClr val="000000"/>
                </a:solidFill>
                <a:latin typeface="Times New Roman" pitchFamily="18" charset="0"/>
              </a:rPr>
              <a:t>8  </a:t>
            </a:r>
            <a:r>
              <a:rPr lang="en-US" sz="2800">
                <a:solidFill>
                  <a:srgbClr val="000000"/>
                </a:solidFill>
                <a:latin typeface="Times New Roman" pitchFamily="18" charset="0"/>
              </a:rPr>
              <a:t>back to Decimal ?</a:t>
            </a:r>
            <a:endParaRPr lang="en-US" sz="2800" baseline="-25000">
              <a:solidFill>
                <a:srgbClr val="000000"/>
              </a:solidFill>
              <a:latin typeface="Times New Roman" pitchFamily="18" charset="0"/>
            </a:endParaRPr>
          </a:p>
          <a:p>
            <a:pPr marL="342900" indent="-342900">
              <a:spcBef>
                <a:spcPct val="20000"/>
              </a:spcBef>
              <a:buFontTx/>
              <a:buChar char="•"/>
            </a:pPr>
            <a:r>
              <a:rPr lang="en-US" sz="2800">
                <a:solidFill>
                  <a:srgbClr val="000000"/>
                </a:solidFill>
                <a:latin typeface="Times New Roman" pitchFamily="18" charset="0"/>
              </a:rPr>
              <a:t>Consider the above number</a:t>
            </a:r>
          </a:p>
          <a:p>
            <a:pPr marL="342900" indent="-342900">
              <a:spcBef>
                <a:spcPct val="20000"/>
              </a:spcBef>
            </a:pPr>
            <a:r>
              <a:rPr lang="en-US" sz="2800">
                <a:solidFill>
                  <a:srgbClr val="000000"/>
                </a:solidFill>
                <a:latin typeface="Times New Roman" pitchFamily="18" charset="0"/>
              </a:rPr>
              <a:t>         3  2  5</a:t>
            </a:r>
            <a:r>
              <a:rPr lang="en-US" sz="2800" baseline="-25000">
                <a:solidFill>
                  <a:srgbClr val="000000"/>
                </a:solidFill>
                <a:latin typeface="Times New Roman" pitchFamily="18" charset="0"/>
              </a:rPr>
              <a:t> (8)</a:t>
            </a:r>
          </a:p>
          <a:p>
            <a:pPr marL="342900" indent="-342900">
              <a:spcBef>
                <a:spcPct val="20000"/>
              </a:spcBef>
            </a:pPr>
            <a:endParaRPr lang="en-US" sz="2800" baseline="-25000">
              <a:solidFill>
                <a:srgbClr val="000000"/>
              </a:solidFill>
              <a:latin typeface="Times New Roman" pitchFamily="18" charset="0"/>
            </a:endParaRPr>
          </a:p>
          <a:p>
            <a:pPr marL="742950" lvl="1" indent="-285750" algn="ctr">
              <a:spcBef>
                <a:spcPct val="20000"/>
              </a:spcBef>
            </a:pPr>
            <a:endParaRPr lang="en-US" sz="2800" baseline="-25000">
              <a:solidFill>
                <a:srgbClr val="000000"/>
              </a:solidFill>
              <a:latin typeface="Times New Roman" pitchFamily="18" charset="0"/>
            </a:endParaRPr>
          </a:p>
          <a:p>
            <a:pPr marL="342900" indent="-342900">
              <a:spcBef>
                <a:spcPct val="20000"/>
              </a:spcBef>
            </a:pPr>
            <a:endParaRPr lang="en-US" sz="2400">
              <a:latin typeface="Times New Roman" pitchFamily="18" charset="0"/>
            </a:endParaRPr>
          </a:p>
          <a:p>
            <a:pPr marL="342900" indent="-342900">
              <a:spcBef>
                <a:spcPct val="20000"/>
              </a:spcBef>
            </a:pPr>
            <a:r>
              <a:rPr lang="en-US" sz="2400">
                <a:latin typeface="Times New Roman" pitchFamily="18" charset="0"/>
              </a:rPr>
              <a:t>3 x 8</a:t>
            </a:r>
            <a:r>
              <a:rPr lang="en-US" sz="2400" baseline="30000">
                <a:latin typeface="Times New Roman" pitchFamily="18" charset="0"/>
              </a:rPr>
              <a:t>2</a:t>
            </a:r>
            <a:r>
              <a:rPr lang="en-US" sz="2400">
                <a:latin typeface="Times New Roman" pitchFamily="18" charset="0"/>
              </a:rPr>
              <a:t> + 2 x 8</a:t>
            </a:r>
            <a:r>
              <a:rPr lang="en-US" sz="2400" baseline="30000">
                <a:latin typeface="Times New Roman" pitchFamily="18" charset="0"/>
              </a:rPr>
              <a:t>1</a:t>
            </a:r>
            <a:r>
              <a:rPr lang="en-US" sz="2400">
                <a:latin typeface="Times New Roman" pitchFamily="18" charset="0"/>
              </a:rPr>
              <a:t> + 5 x 8</a:t>
            </a:r>
            <a:r>
              <a:rPr lang="en-US" sz="2400" baseline="30000">
                <a:latin typeface="Times New Roman" pitchFamily="18" charset="0"/>
              </a:rPr>
              <a:t>0 </a:t>
            </a:r>
            <a:r>
              <a:rPr lang="en-US" sz="2400">
                <a:latin typeface="Times New Roman" pitchFamily="18" charset="0"/>
              </a:rPr>
              <a:t> = 3 x 64 + 2 x 8 + 5 x 1</a:t>
            </a:r>
          </a:p>
          <a:p>
            <a:pPr marL="342900" indent="-342900">
              <a:spcBef>
                <a:spcPct val="20000"/>
              </a:spcBef>
            </a:pPr>
            <a:r>
              <a:rPr lang="en-US" sz="2400">
                <a:latin typeface="Times New Roman" pitchFamily="18" charset="0"/>
              </a:rPr>
              <a:t>                                      = 192  +16 + 5</a:t>
            </a:r>
          </a:p>
          <a:p>
            <a:pPr marL="342900" indent="-342900">
              <a:spcBef>
                <a:spcPct val="20000"/>
              </a:spcBef>
            </a:pPr>
            <a:r>
              <a:rPr lang="en-US" sz="2400">
                <a:latin typeface="Times New Roman" pitchFamily="18" charset="0"/>
              </a:rPr>
              <a:t>                                      = 213</a:t>
            </a:r>
          </a:p>
        </p:txBody>
      </p:sp>
      <p:sp>
        <p:nvSpPr>
          <p:cNvPr id="62510" name="Line 46"/>
          <p:cNvSpPr>
            <a:spLocks noChangeShapeType="1"/>
          </p:cNvSpPr>
          <p:nvPr/>
        </p:nvSpPr>
        <p:spPr bwMode="auto">
          <a:xfrm flipH="1">
            <a:off x="457200" y="3581400"/>
            <a:ext cx="762000" cy="533400"/>
          </a:xfrm>
          <a:prstGeom prst="line">
            <a:avLst/>
          </a:prstGeom>
          <a:noFill/>
          <a:ln w="9525">
            <a:solidFill>
              <a:schemeClr val="tx1"/>
            </a:solidFill>
            <a:round/>
            <a:headEnd/>
            <a:tailEnd type="triangle" w="med" len="med"/>
          </a:ln>
          <a:effectLst/>
        </p:spPr>
        <p:txBody>
          <a:bodyPr/>
          <a:lstStyle/>
          <a:p>
            <a:endParaRPr lang="en-US"/>
          </a:p>
        </p:txBody>
      </p:sp>
      <p:sp>
        <p:nvSpPr>
          <p:cNvPr id="62511" name="Line 47"/>
          <p:cNvSpPr>
            <a:spLocks noChangeShapeType="1"/>
          </p:cNvSpPr>
          <p:nvPr/>
        </p:nvSpPr>
        <p:spPr bwMode="auto">
          <a:xfrm>
            <a:off x="1676400" y="3581400"/>
            <a:ext cx="1143000" cy="838200"/>
          </a:xfrm>
          <a:prstGeom prst="line">
            <a:avLst/>
          </a:prstGeom>
          <a:noFill/>
          <a:ln w="9525">
            <a:solidFill>
              <a:schemeClr val="tx1"/>
            </a:solidFill>
            <a:round/>
            <a:headEnd/>
            <a:tailEnd type="triangle" w="med" len="med"/>
          </a:ln>
          <a:effectLst/>
        </p:spPr>
        <p:txBody>
          <a:bodyPr/>
          <a:lstStyle/>
          <a:p>
            <a:endParaRPr lang="en-US"/>
          </a:p>
        </p:txBody>
      </p:sp>
      <p:sp>
        <p:nvSpPr>
          <p:cNvPr id="62512" name="Line 48"/>
          <p:cNvSpPr>
            <a:spLocks noChangeShapeType="1"/>
          </p:cNvSpPr>
          <p:nvPr/>
        </p:nvSpPr>
        <p:spPr bwMode="auto">
          <a:xfrm>
            <a:off x="2133600" y="3352800"/>
            <a:ext cx="1752600" cy="0"/>
          </a:xfrm>
          <a:prstGeom prst="line">
            <a:avLst/>
          </a:prstGeom>
          <a:noFill/>
          <a:ln w="9525">
            <a:solidFill>
              <a:schemeClr val="tx1"/>
            </a:solidFill>
            <a:round/>
            <a:headEnd/>
            <a:tailEnd type="triangle" w="med" len="med"/>
          </a:ln>
          <a:effectLst/>
        </p:spPr>
        <p:txBody>
          <a:bodyPr/>
          <a:lstStyle/>
          <a:p>
            <a:endParaRPr lang="en-US"/>
          </a:p>
        </p:txBody>
      </p:sp>
      <p:sp>
        <p:nvSpPr>
          <p:cNvPr id="62513" name="Text Box 49"/>
          <p:cNvSpPr txBox="1">
            <a:spLocks noChangeArrowheads="1"/>
          </p:cNvSpPr>
          <p:nvPr/>
        </p:nvSpPr>
        <p:spPr bwMode="auto">
          <a:xfrm>
            <a:off x="3886200" y="31242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1</a:t>
            </a:r>
          </a:p>
        </p:txBody>
      </p:sp>
      <p:sp>
        <p:nvSpPr>
          <p:cNvPr id="62514" name="Text Box 50"/>
          <p:cNvSpPr txBox="1">
            <a:spLocks noChangeArrowheads="1"/>
          </p:cNvSpPr>
          <p:nvPr/>
        </p:nvSpPr>
        <p:spPr bwMode="auto">
          <a:xfrm>
            <a:off x="2819400" y="41148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2</a:t>
            </a:r>
          </a:p>
        </p:txBody>
      </p:sp>
      <p:sp>
        <p:nvSpPr>
          <p:cNvPr id="62515" name="Text Box 51"/>
          <p:cNvSpPr txBox="1">
            <a:spLocks noChangeArrowheads="1"/>
          </p:cNvSpPr>
          <p:nvPr/>
        </p:nvSpPr>
        <p:spPr bwMode="auto">
          <a:xfrm>
            <a:off x="0" y="40386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3</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63492"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3494"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3495"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Example </a:t>
            </a:r>
            <a:r>
              <a:rPr lang="en-US" sz="2800">
                <a:solidFill>
                  <a:srgbClr val="000000"/>
                </a:solidFill>
                <a:latin typeface="Times New Roman" pitchFamily="18" charset="0"/>
              </a:rPr>
              <a:t> Convert 611</a:t>
            </a:r>
            <a:r>
              <a:rPr lang="en-US" sz="2800" baseline="-25000">
                <a:solidFill>
                  <a:srgbClr val="000000"/>
                </a:solidFill>
                <a:latin typeface="Times New Roman" pitchFamily="18" charset="0"/>
              </a:rPr>
              <a:t>8  </a:t>
            </a:r>
          </a:p>
          <a:p>
            <a:pPr marL="342900" indent="-342900">
              <a:spcBef>
                <a:spcPct val="20000"/>
              </a:spcBef>
              <a:buFontTx/>
              <a:buChar char="•"/>
            </a:pPr>
            <a:r>
              <a:rPr lang="en-US" sz="2800">
                <a:solidFill>
                  <a:srgbClr val="000000"/>
                </a:solidFill>
                <a:latin typeface="Times New Roman" pitchFamily="18" charset="0"/>
              </a:rPr>
              <a:t>Consider the above number</a:t>
            </a:r>
          </a:p>
          <a:p>
            <a:pPr marL="342900" indent="-342900">
              <a:spcBef>
                <a:spcPct val="20000"/>
              </a:spcBef>
            </a:pPr>
            <a:r>
              <a:rPr lang="en-US" sz="2800">
                <a:solidFill>
                  <a:srgbClr val="000000"/>
                </a:solidFill>
                <a:latin typeface="Times New Roman" pitchFamily="18" charset="0"/>
              </a:rPr>
              <a:t>         6  1  1</a:t>
            </a:r>
            <a:r>
              <a:rPr lang="en-US" sz="2800" baseline="-25000">
                <a:solidFill>
                  <a:srgbClr val="000000"/>
                </a:solidFill>
                <a:latin typeface="Times New Roman" pitchFamily="18" charset="0"/>
              </a:rPr>
              <a:t> (8)</a:t>
            </a:r>
          </a:p>
          <a:p>
            <a:pPr marL="342900" indent="-342900">
              <a:spcBef>
                <a:spcPct val="20000"/>
              </a:spcBef>
            </a:pPr>
            <a:endParaRPr lang="en-US" sz="2800" baseline="-25000">
              <a:solidFill>
                <a:srgbClr val="000000"/>
              </a:solidFill>
              <a:latin typeface="Times New Roman" pitchFamily="18" charset="0"/>
            </a:endParaRPr>
          </a:p>
          <a:p>
            <a:pPr marL="742950" lvl="1" indent="-285750" algn="ctr">
              <a:spcBef>
                <a:spcPct val="20000"/>
              </a:spcBef>
            </a:pPr>
            <a:endParaRPr lang="en-US" sz="2800" baseline="-25000">
              <a:solidFill>
                <a:srgbClr val="000000"/>
              </a:solidFill>
              <a:latin typeface="Times New Roman" pitchFamily="18" charset="0"/>
            </a:endParaRPr>
          </a:p>
          <a:p>
            <a:pPr marL="342900" indent="-342900">
              <a:spcBef>
                <a:spcPct val="20000"/>
              </a:spcBef>
            </a:pPr>
            <a:endParaRPr lang="en-US" sz="2400">
              <a:latin typeface="Times New Roman" pitchFamily="18" charset="0"/>
            </a:endParaRPr>
          </a:p>
          <a:p>
            <a:pPr marL="342900" indent="-342900">
              <a:spcBef>
                <a:spcPct val="20000"/>
              </a:spcBef>
            </a:pPr>
            <a:r>
              <a:rPr lang="en-US" sz="2400">
                <a:latin typeface="Times New Roman" pitchFamily="18" charset="0"/>
              </a:rPr>
              <a:t>6 x 8</a:t>
            </a:r>
            <a:r>
              <a:rPr lang="en-US" sz="2400" baseline="30000">
                <a:latin typeface="Times New Roman" pitchFamily="18" charset="0"/>
              </a:rPr>
              <a:t>2</a:t>
            </a:r>
            <a:r>
              <a:rPr lang="en-US" sz="2400">
                <a:latin typeface="Times New Roman" pitchFamily="18" charset="0"/>
              </a:rPr>
              <a:t> + 1 x 8</a:t>
            </a:r>
            <a:r>
              <a:rPr lang="en-US" sz="2400" baseline="30000">
                <a:latin typeface="Times New Roman" pitchFamily="18" charset="0"/>
              </a:rPr>
              <a:t>1</a:t>
            </a:r>
            <a:r>
              <a:rPr lang="en-US" sz="2400">
                <a:latin typeface="Times New Roman" pitchFamily="18" charset="0"/>
              </a:rPr>
              <a:t> + 1 x 8</a:t>
            </a:r>
            <a:r>
              <a:rPr lang="en-US" sz="2400" baseline="30000">
                <a:latin typeface="Times New Roman" pitchFamily="18" charset="0"/>
              </a:rPr>
              <a:t>0 </a:t>
            </a:r>
            <a:r>
              <a:rPr lang="en-US" sz="2400">
                <a:latin typeface="Times New Roman" pitchFamily="18" charset="0"/>
              </a:rPr>
              <a:t> = 6 x 64 + 1 x 8 + 1 x 1</a:t>
            </a:r>
          </a:p>
          <a:p>
            <a:pPr marL="342900" indent="-342900">
              <a:spcBef>
                <a:spcPct val="20000"/>
              </a:spcBef>
            </a:pPr>
            <a:r>
              <a:rPr lang="en-US" sz="2400">
                <a:latin typeface="Times New Roman" pitchFamily="18" charset="0"/>
              </a:rPr>
              <a:t>                                      = 384 + 8 + 1</a:t>
            </a:r>
          </a:p>
          <a:p>
            <a:pPr marL="342900" indent="-342900">
              <a:spcBef>
                <a:spcPct val="20000"/>
              </a:spcBef>
            </a:pPr>
            <a:r>
              <a:rPr lang="en-US" sz="2400">
                <a:latin typeface="Times New Roman" pitchFamily="18" charset="0"/>
              </a:rPr>
              <a:t>                                      = 393</a:t>
            </a:r>
          </a:p>
        </p:txBody>
      </p:sp>
      <p:sp>
        <p:nvSpPr>
          <p:cNvPr id="63496" name="Line 8"/>
          <p:cNvSpPr>
            <a:spLocks noChangeShapeType="1"/>
          </p:cNvSpPr>
          <p:nvPr/>
        </p:nvSpPr>
        <p:spPr bwMode="auto">
          <a:xfrm flipH="1">
            <a:off x="457200" y="3581400"/>
            <a:ext cx="762000" cy="533400"/>
          </a:xfrm>
          <a:prstGeom prst="line">
            <a:avLst/>
          </a:prstGeom>
          <a:noFill/>
          <a:ln w="9525">
            <a:solidFill>
              <a:schemeClr val="tx1"/>
            </a:solidFill>
            <a:round/>
            <a:headEnd/>
            <a:tailEnd type="triangle" w="med" len="med"/>
          </a:ln>
          <a:effectLst/>
        </p:spPr>
        <p:txBody>
          <a:bodyPr/>
          <a:lstStyle/>
          <a:p>
            <a:endParaRPr lang="en-US"/>
          </a:p>
        </p:txBody>
      </p:sp>
      <p:sp>
        <p:nvSpPr>
          <p:cNvPr id="63497" name="Line 9"/>
          <p:cNvSpPr>
            <a:spLocks noChangeShapeType="1"/>
          </p:cNvSpPr>
          <p:nvPr/>
        </p:nvSpPr>
        <p:spPr bwMode="auto">
          <a:xfrm>
            <a:off x="1676400" y="3581400"/>
            <a:ext cx="1143000" cy="838200"/>
          </a:xfrm>
          <a:prstGeom prst="line">
            <a:avLst/>
          </a:prstGeom>
          <a:noFill/>
          <a:ln w="9525">
            <a:solidFill>
              <a:schemeClr val="tx1"/>
            </a:solidFill>
            <a:round/>
            <a:headEnd/>
            <a:tailEnd type="triangle" w="med" len="med"/>
          </a:ln>
          <a:effectLst/>
        </p:spPr>
        <p:txBody>
          <a:bodyPr/>
          <a:lstStyle/>
          <a:p>
            <a:endParaRPr lang="en-US"/>
          </a:p>
        </p:txBody>
      </p:sp>
      <p:sp>
        <p:nvSpPr>
          <p:cNvPr id="63498" name="Line 10"/>
          <p:cNvSpPr>
            <a:spLocks noChangeShapeType="1"/>
          </p:cNvSpPr>
          <p:nvPr/>
        </p:nvSpPr>
        <p:spPr bwMode="auto">
          <a:xfrm>
            <a:off x="2133600" y="3352800"/>
            <a:ext cx="1752600" cy="0"/>
          </a:xfrm>
          <a:prstGeom prst="line">
            <a:avLst/>
          </a:prstGeom>
          <a:noFill/>
          <a:ln w="9525">
            <a:solidFill>
              <a:schemeClr val="tx1"/>
            </a:solidFill>
            <a:round/>
            <a:headEnd/>
            <a:tailEnd type="triangle" w="med" len="med"/>
          </a:ln>
          <a:effectLst/>
        </p:spPr>
        <p:txBody>
          <a:bodyPr/>
          <a:lstStyle/>
          <a:p>
            <a:endParaRPr lang="en-US"/>
          </a:p>
        </p:txBody>
      </p:sp>
      <p:sp>
        <p:nvSpPr>
          <p:cNvPr id="63499" name="Text Box 11"/>
          <p:cNvSpPr txBox="1">
            <a:spLocks noChangeArrowheads="1"/>
          </p:cNvSpPr>
          <p:nvPr/>
        </p:nvSpPr>
        <p:spPr bwMode="auto">
          <a:xfrm>
            <a:off x="3886200" y="31242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1</a:t>
            </a:r>
          </a:p>
        </p:txBody>
      </p:sp>
      <p:sp>
        <p:nvSpPr>
          <p:cNvPr id="63500" name="Text Box 12"/>
          <p:cNvSpPr txBox="1">
            <a:spLocks noChangeArrowheads="1"/>
          </p:cNvSpPr>
          <p:nvPr/>
        </p:nvSpPr>
        <p:spPr bwMode="auto">
          <a:xfrm>
            <a:off x="2819400" y="41148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2</a:t>
            </a:r>
          </a:p>
        </p:txBody>
      </p:sp>
      <p:sp>
        <p:nvSpPr>
          <p:cNvPr id="63501" name="Text Box 13"/>
          <p:cNvSpPr txBox="1">
            <a:spLocks noChangeArrowheads="1"/>
          </p:cNvSpPr>
          <p:nvPr/>
        </p:nvSpPr>
        <p:spPr bwMode="auto">
          <a:xfrm>
            <a:off x="0" y="40386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3</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64516"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4518"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4519"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Convert 393 to octal</a:t>
            </a:r>
          </a:p>
          <a:p>
            <a:pPr marL="342900" indent="-342900">
              <a:spcBef>
                <a:spcPct val="20000"/>
              </a:spcBef>
            </a:pPr>
            <a:endParaRPr lang="en-US" sz="2800">
              <a:solidFill>
                <a:srgbClr val="000000"/>
              </a:solidFill>
              <a:latin typeface="Times New Roman" pitchFamily="18" charset="0"/>
            </a:endParaRPr>
          </a:p>
          <a:p>
            <a:pPr marL="342900" indent="-342900">
              <a:spcBef>
                <a:spcPct val="20000"/>
              </a:spcBef>
            </a:pPr>
            <a:endParaRPr lang="en-US" sz="3200" baseline="-25000">
              <a:solidFill>
                <a:srgbClr val="000000"/>
              </a:solidFill>
              <a:latin typeface="Times New Roman" pitchFamily="18" charset="0"/>
            </a:endParaRPr>
          </a:p>
          <a:p>
            <a:pPr marL="342900" indent="-342900">
              <a:spcBef>
                <a:spcPct val="20000"/>
              </a:spcBef>
            </a:pPr>
            <a:endParaRPr lang="en-US" sz="3200">
              <a:solidFill>
                <a:srgbClr val="000000"/>
              </a:solidFill>
              <a:latin typeface="Times New Roman" pitchFamily="18" charset="0"/>
            </a:endParaRPr>
          </a:p>
          <a:p>
            <a:pPr marL="742950" lvl="1" indent="-285750" algn="ctr">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graphicFrame>
        <p:nvGraphicFramePr>
          <p:cNvPr id="64538" name="Group 26"/>
          <p:cNvGraphicFramePr>
            <a:graphicFrameLocks noGrp="1"/>
          </p:cNvGraphicFramePr>
          <p:nvPr/>
        </p:nvGraphicFramePr>
        <p:xfrm>
          <a:off x="304800" y="3048000"/>
          <a:ext cx="8229600" cy="1792224"/>
        </p:xfrm>
        <a:graphic>
          <a:graphicData uri="http://schemas.openxmlformats.org/drawingml/2006/table">
            <a:tbl>
              <a:tblPr/>
              <a:tblGrid>
                <a:gridCol w="1958975"/>
                <a:gridCol w="1568450"/>
                <a:gridCol w="1828800"/>
                <a:gridCol w="2873375"/>
              </a:tblGrid>
              <a:tr h="427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Divide-by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Quotient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Remainder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Octal digit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49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393 / 8</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49 / 8</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6 /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49</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Lower digit = 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Second digit =1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Third digit =6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37" name="Text Box 25"/>
          <p:cNvSpPr txBox="1">
            <a:spLocks noChangeArrowheads="1"/>
          </p:cNvSpPr>
          <p:nvPr/>
        </p:nvSpPr>
        <p:spPr bwMode="auto">
          <a:xfrm>
            <a:off x="609600" y="5638800"/>
            <a:ext cx="6400800" cy="519113"/>
          </a:xfrm>
          <a:prstGeom prst="rect">
            <a:avLst/>
          </a:prstGeom>
          <a:noFill/>
          <a:ln w="9525">
            <a:noFill/>
            <a:miter lim="800000"/>
            <a:headEnd/>
            <a:tailEnd/>
          </a:ln>
          <a:effectLst/>
        </p:spPr>
        <p:txBody>
          <a:bodyPr>
            <a:spAutoFit/>
          </a:bodyPr>
          <a:lstStyle/>
          <a:p>
            <a:pPr>
              <a:spcBef>
                <a:spcPct val="50000"/>
              </a:spcBef>
            </a:pPr>
            <a:r>
              <a:rPr lang="en-US" sz="2800">
                <a:solidFill>
                  <a:srgbClr val="FF0000"/>
                </a:solidFill>
                <a:latin typeface="Times New Roman" pitchFamily="18" charset="0"/>
              </a:rPr>
              <a:t>Answer   =   611</a:t>
            </a:r>
            <a:r>
              <a:rPr lang="en-US" sz="2800" baseline="-25000">
                <a:solidFill>
                  <a:srgbClr val="FF0000"/>
                </a:solidFill>
                <a:latin typeface="Times New Roman" pitchFamily="18" charset="0"/>
              </a:rPr>
              <a:t>8</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Hexadecimal Number Systems</a:t>
            </a:r>
          </a:p>
        </p:txBody>
      </p:sp>
      <p:sp>
        <p:nvSpPr>
          <p:cNvPr id="66564"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6566"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6567" name="Rectangle 7"/>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3200">
                <a:solidFill>
                  <a:srgbClr val="000000"/>
                </a:solidFill>
                <a:latin typeface="Times New Roman" pitchFamily="18" charset="0"/>
              </a:rPr>
              <a:t>Base = 16 or ‘H’ or ‘Hex’</a:t>
            </a:r>
          </a:p>
          <a:p>
            <a:pPr marL="342900" indent="-342900">
              <a:spcBef>
                <a:spcPct val="20000"/>
              </a:spcBef>
            </a:pPr>
            <a:endParaRPr lang="en-US" sz="3200">
              <a:solidFill>
                <a:srgbClr val="000000"/>
              </a:solidFill>
              <a:latin typeface="Times New Roman" pitchFamily="18" charset="0"/>
            </a:endParaRPr>
          </a:p>
          <a:p>
            <a:pPr marL="342900" indent="-342900">
              <a:spcBef>
                <a:spcPct val="20000"/>
              </a:spcBef>
            </a:pPr>
            <a:r>
              <a:rPr lang="en-US" sz="3200">
                <a:solidFill>
                  <a:srgbClr val="000000"/>
                </a:solidFill>
                <a:latin typeface="Times New Roman" pitchFamily="18" charset="0"/>
              </a:rPr>
              <a:t>    16 symbols: { 0, 1, 2, 3, 4, 5, 6, 7,8,9 }</a:t>
            </a:r>
          </a:p>
          <a:p>
            <a:pPr marL="342900" indent="-342900">
              <a:spcBef>
                <a:spcPct val="20000"/>
              </a:spcBef>
            </a:pPr>
            <a:endParaRPr lang="en-US" sz="3200">
              <a:solidFill>
                <a:srgbClr val="000000"/>
              </a:solidFill>
              <a:latin typeface="Times New Roman" pitchFamily="18" charset="0"/>
            </a:endParaRPr>
          </a:p>
          <a:p>
            <a:pPr marL="342900" indent="-342900">
              <a:spcBef>
                <a:spcPct val="20000"/>
              </a:spcBef>
            </a:pPr>
            <a:r>
              <a:rPr lang="en-US" sz="3200">
                <a:solidFill>
                  <a:srgbClr val="000000"/>
                </a:solidFill>
                <a:latin typeface="Times New Roman" pitchFamily="18" charset="0"/>
              </a:rPr>
              <a:t>    { 10=A, 11=B, 12=C, 13=D, 14=E, 15= F}</a:t>
            </a:r>
          </a:p>
          <a:p>
            <a:pPr marL="342900" indent="-342900">
              <a:spcBef>
                <a:spcPct val="20000"/>
              </a:spcBef>
            </a:pPr>
            <a:r>
              <a:rPr lang="en-US" sz="3200">
                <a:solidFill>
                  <a:srgbClr val="000000"/>
                </a:solidFill>
                <a:latin typeface="Times New Roman" pitchFamily="18" charset="0"/>
              </a:rPr>
              <a:t>    </a:t>
            </a:r>
            <a:endParaRPr lang="en-US" sz="3600">
              <a:latin typeface="Times New Roman" pitchFamily="18" charset="0"/>
            </a:endParaRPr>
          </a:p>
          <a:p>
            <a:pPr marL="342900" indent="-342900">
              <a:spcBef>
                <a:spcPct val="20000"/>
              </a:spcBef>
              <a:buFontTx/>
              <a:buChar char="•"/>
            </a:pPr>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Hexadecimal Number Systems</a:t>
            </a:r>
          </a:p>
        </p:txBody>
      </p:sp>
      <p:sp>
        <p:nvSpPr>
          <p:cNvPr id="94211"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4213"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4214" name="Rectangle 6"/>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3200">
                <a:solidFill>
                  <a:srgbClr val="000000"/>
                </a:solidFill>
                <a:latin typeface="Times New Roman" pitchFamily="18" charset="0"/>
              </a:rPr>
              <a:t>    {</a:t>
            </a:r>
            <a:r>
              <a:rPr lang="en-US" sz="3200">
                <a:solidFill>
                  <a:srgbClr val="FF0000"/>
                </a:solidFill>
                <a:latin typeface="Times New Roman" pitchFamily="18" charset="0"/>
              </a:rPr>
              <a:t>0,1,2,3,4,5,6,7,8,9,A,B,C,D,E,F</a:t>
            </a:r>
            <a:r>
              <a:rPr lang="en-US" sz="3200">
                <a:solidFill>
                  <a:srgbClr val="000000"/>
                </a:solidFill>
                <a:latin typeface="Times New Roman" pitchFamily="18" charset="0"/>
              </a:rPr>
              <a:t>} It uses 6 Letters !</a:t>
            </a:r>
          </a:p>
          <a:p>
            <a:pPr marL="342900" indent="-342900">
              <a:spcBef>
                <a:spcPct val="20000"/>
              </a:spcBef>
              <a:buFontTx/>
              <a:buChar char="•"/>
            </a:pPr>
            <a:r>
              <a:rPr lang="en-US" sz="3200">
                <a:solidFill>
                  <a:srgbClr val="000000"/>
                </a:solidFill>
                <a:latin typeface="Times New Roman" pitchFamily="18" charset="0"/>
              </a:rPr>
              <a:t>Example    AB12, 876F, FFFF etc</a:t>
            </a:r>
          </a:p>
          <a:p>
            <a:pPr marL="342900" indent="-342900">
              <a:spcBef>
                <a:spcPct val="20000"/>
              </a:spcBef>
            </a:pPr>
            <a:endParaRPr lang="en-US" sz="3200">
              <a:solidFill>
                <a:srgbClr val="000000"/>
              </a:solidFill>
              <a:latin typeface="Times New Roman" pitchFamily="18" charset="0"/>
            </a:endParaRPr>
          </a:p>
          <a:p>
            <a:pPr marL="342900" indent="-342900">
              <a:spcBef>
                <a:spcPct val="20000"/>
              </a:spcBef>
              <a:buFontTx/>
              <a:buChar char="•"/>
            </a:pPr>
            <a:r>
              <a:rPr lang="en-US" sz="3200">
                <a:solidFill>
                  <a:srgbClr val="000000"/>
                </a:solidFill>
                <a:latin typeface="Times New Roman" pitchFamily="18" charset="0"/>
              </a:rPr>
              <a:t>How to represent a Decimal Number using a Hexadecimal Number System ?</a:t>
            </a:r>
          </a:p>
          <a:p>
            <a:pPr marL="742950" lvl="1" indent="-285750" algn="ctr">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Hex Number Systems</a:t>
            </a:r>
          </a:p>
        </p:txBody>
      </p:sp>
      <p:sp>
        <p:nvSpPr>
          <p:cNvPr id="67588"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7590"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7591"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Repeated Division by 16</a:t>
            </a:r>
          </a:p>
          <a:p>
            <a:pPr marL="342900" indent="-342900">
              <a:spcBef>
                <a:spcPct val="20000"/>
              </a:spcBef>
              <a:buFontTx/>
              <a:buChar char="•"/>
            </a:pPr>
            <a:r>
              <a:rPr lang="en-US" sz="2800">
                <a:solidFill>
                  <a:srgbClr val="000000"/>
                </a:solidFill>
                <a:latin typeface="Times New Roman" pitchFamily="18" charset="0"/>
              </a:rPr>
              <a:t>Example </a:t>
            </a:r>
          </a:p>
          <a:p>
            <a:pPr marL="342900" indent="-342900">
              <a:spcBef>
                <a:spcPct val="20000"/>
              </a:spcBef>
            </a:pPr>
            <a:r>
              <a:rPr lang="en-US" sz="2800">
                <a:solidFill>
                  <a:srgbClr val="000000"/>
                </a:solidFill>
                <a:latin typeface="Times New Roman" pitchFamily="18" charset="0"/>
              </a:rPr>
              <a:t>        213</a:t>
            </a:r>
            <a:r>
              <a:rPr lang="en-US" sz="2800" baseline="-25000">
                <a:solidFill>
                  <a:srgbClr val="000000"/>
                </a:solidFill>
                <a:latin typeface="Times New Roman" pitchFamily="18" charset="0"/>
              </a:rPr>
              <a:t>10 </a:t>
            </a:r>
            <a:r>
              <a:rPr lang="en-US" sz="2800">
                <a:solidFill>
                  <a:srgbClr val="000000"/>
                </a:solidFill>
                <a:latin typeface="Times New Roman" pitchFamily="18" charset="0"/>
              </a:rPr>
              <a:t>= ( )</a:t>
            </a:r>
            <a:r>
              <a:rPr lang="en-US" sz="2800" baseline="-25000">
                <a:solidFill>
                  <a:srgbClr val="000000"/>
                </a:solidFill>
                <a:latin typeface="Times New Roman" pitchFamily="18" charset="0"/>
              </a:rPr>
              <a:t>16 </a:t>
            </a:r>
            <a:r>
              <a:rPr lang="en-US" sz="2800">
                <a:solidFill>
                  <a:srgbClr val="000000"/>
                </a:solidFill>
                <a:latin typeface="Times New Roman" pitchFamily="18" charset="0"/>
              </a:rPr>
              <a:t> ?</a:t>
            </a:r>
          </a:p>
          <a:p>
            <a:pPr marL="342900" indent="-342900">
              <a:spcBef>
                <a:spcPct val="20000"/>
              </a:spcBef>
            </a:pPr>
            <a:endParaRPr lang="en-US" sz="2800">
              <a:solidFill>
                <a:srgbClr val="000000"/>
              </a:solidFill>
              <a:latin typeface="Times New Roman" pitchFamily="18" charset="0"/>
            </a:endParaRPr>
          </a:p>
          <a:p>
            <a:pPr marL="342900" indent="-342900">
              <a:spcBef>
                <a:spcPct val="20000"/>
              </a:spcBef>
            </a:pPr>
            <a:endParaRPr lang="en-US" sz="3200" baseline="-25000">
              <a:solidFill>
                <a:srgbClr val="000000"/>
              </a:solidFill>
              <a:latin typeface="Times New Roman" pitchFamily="18" charset="0"/>
            </a:endParaRPr>
          </a:p>
          <a:p>
            <a:pPr marL="342900" indent="-342900">
              <a:spcBef>
                <a:spcPct val="20000"/>
              </a:spcBef>
            </a:pPr>
            <a:endParaRPr lang="en-US" sz="3200">
              <a:solidFill>
                <a:srgbClr val="000000"/>
              </a:solidFill>
              <a:latin typeface="Times New Roman" pitchFamily="18" charset="0"/>
            </a:endParaRPr>
          </a:p>
          <a:p>
            <a:pPr marL="742950" lvl="1" indent="-285750" algn="ctr">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graphicFrame>
        <p:nvGraphicFramePr>
          <p:cNvPr id="67610" name="Group 26"/>
          <p:cNvGraphicFramePr>
            <a:graphicFrameLocks noGrp="1"/>
          </p:cNvGraphicFramePr>
          <p:nvPr/>
        </p:nvGraphicFramePr>
        <p:xfrm>
          <a:off x="304800" y="3733800"/>
          <a:ext cx="8229600" cy="1792224"/>
        </p:xfrm>
        <a:graphic>
          <a:graphicData uri="http://schemas.openxmlformats.org/drawingml/2006/table">
            <a:tbl>
              <a:tblPr/>
              <a:tblGrid>
                <a:gridCol w="1958975"/>
                <a:gridCol w="1568450"/>
                <a:gridCol w="1828800"/>
                <a:gridCol w="2873375"/>
              </a:tblGrid>
              <a:tr h="4365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Divide-by -16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Quotient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Remainder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Hex digit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74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213 / 16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13 / 16</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13</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accent2"/>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13</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rgbClr val="FF3300"/>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Lower digit = 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Second digit =D</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7609" name="Text Box 25"/>
          <p:cNvSpPr txBox="1">
            <a:spLocks noChangeArrowheads="1"/>
          </p:cNvSpPr>
          <p:nvPr/>
        </p:nvSpPr>
        <p:spPr bwMode="auto">
          <a:xfrm>
            <a:off x="609600" y="5638800"/>
            <a:ext cx="6400800" cy="519113"/>
          </a:xfrm>
          <a:prstGeom prst="rect">
            <a:avLst/>
          </a:prstGeom>
          <a:noFill/>
          <a:ln w="9525">
            <a:noFill/>
            <a:miter lim="800000"/>
            <a:headEnd/>
            <a:tailEnd/>
          </a:ln>
          <a:effectLst/>
        </p:spPr>
        <p:txBody>
          <a:bodyPr>
            <a:spAutoFit/>
          </a:bodyPr>
          <a:lstStyle/>
          <a:p>
            <a:pPr>
              <a:spcBef>
                <a:spcPct val="50000"/>
              </a:spcBef>
            </a:pPr>
            <a:r>
              <a:rPr lang="en-US" sz="2800">
                <a:solidFill>
                  <a:srgbClr val="FF0000"/>
                </a:solidFill>
                <a:latin typeface="Times New Roman" pitchFamily="18" charset="0"/>
              </a:rPr>
              <a:t>Answer   =   D5</a:t>
            </a:r>
            <a:r>
              <a:rPr lang="en-US" sz="2800" baseline="-25000">
                <a:solidFill>
                  <a:srgbClr val="FF0000"/>
                </a:solidFill>
                <a:latin typeface="Times New Roman" pitchFamily="18" charset="0"/>
              </a:rPr>
              <a:t>16</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Hex Number Systems</a:t>
            </a:r>
          </a:p>
        </p:txBody>
      </p:sp>
      <p:sp>
        <p:nvSpPr>
          <p:cNvPr id="68612"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8614"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8615"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How to convert  D5</a:t>
            </a:r>
            <a:r>
              <a:rPr lang="en-US" sz="2800" baseline="-25000">
                <a:solidFill>
                  <a:srgbClr val="000000"/>
                </a:solidFill>
                <a:latin typeface="Times New Roman" pitchFamily="18" charset="0"/>
              </a:rPr>
              <a:t>16  </a:t>
            </a:r>
            <a:r>
              <a:rPr lang="en-US" sz="2800">
                <a:solidFill>
                  <a:srgbClr val="000000"/>
                </a:solidFill>
                <a:latin typeface="Times New Roman" pitchFamily="18" charset="0"/>
              </a:rPr>
              <a:t>back to Decimal ?</a:t>
            </a:r>
            <a:endParaRPr lang="en-US" sz="2800" baseline="-25000">
              <a:solidFill>
                <a:srgbClr val="000000"/>
              </a:solidFill>
              <a:latin typeface="Times New Roman" pitchFamily="18" charset="0"/>
            </a:endParaRPr>
          </a:p>
          <a:p>
            <a:pPr marL="342900" indent="-342900">
              <a:spcBef>
                <a:spcPct val="20000"/>
              </a:spcBef>
              <a:buFontTx/>
              <a:buChar char="•"/>
            </a:pPr>
            <a:r>
              <a:rPr lang="en-US" sz="2800">
                <a:solidFill>
                  <a:srgbClr val="000000"/>
                </a:solidFill>
                <a:latin typeface="Times New Roman" pitchFamily="18" charset="0"/>
              </a:rPr>
              <a:t>Use this table and multiply the digits with the position values</a:t>
            </a:r>
          </a:p>
          <a:p>
            <a:pPr marL="342900" indent="-342900">
              <a:spcBef>
                <a:spcPct val="20000"/>
              </a:spcBef>
            </a:pPr>
            <a:endParaRPr lang="en-US" sz="3200" baseline="-25000">
              <a:solidFill>
                <a:srgbClr val="000000"/>
              </a:solidFill>
              <a:latin typeface="Times New Roman" pitchFamily="18" charset="0"/>
            </a:endParaRPr>
          </a:p>
          <a:p>
            <a:pPr marL="342900" indent="-342900">
              <a:spcBef>
                <a:spcPct val="20000"/>
              </a:spcBef>
            </a:pPr>
            <a:endParaRPr lang="en-US" sz="3200">
              <a:solidFill>
                <a:srgbClr val="000000"/>
              </a:solidFill>
              <a:latin typeface="Times New Roman" pitchFamily="18" charset="0"/>
            </a:endParaRPr>
          </a:p>
          <a:p>
            <a:pPr marL="742950" lvl="1" indent="-285750" algn="ctr">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graphicFrame>
        <p:nvGraphicFramePr>
          <p:cNvPr id="68616" name="Group 8"/>
          <p:cNvGraphicFramePr>
            <a:graphicFrameLocks noGrp="1"/>
          </p:cNvGraphicFramePr>
          <p:nvPr/>
        </p:nvGraphicFramePr>
        <p:xfrm>
          <a:off x="533400" y="3657600"/>
          <a:ext cx="8229600" cy="2448560"/>
        </p:xfrm>
        <a:graphic>
          <a:graphicData uri="http://schemas.openxmlformats.org/drawingml/2006/table">
            <a:tbl>
              <a:tblPr/>
              <a:tblGrid>
                <a:gridCol w="1028700"/>
                <a:gridCol w="1028700"/>
                <a:gridCol w="1028700"/>
                <a:gridCol w="1028700"/>
                <a:gridCol w="1028700"/>
                <a:gridCol w="1028700"/>
                <a:gridCol w="1028700"/>
                <a:gridCol w="1028700"/>
              </a:tblGrid>
              <a:tr h="81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4096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Hex Number Systems</a:t>
            </a:r>
          </a:p>
        </p:txBody>
      </p:sp>
      <p:sp>
        <p:nvSpPr>
          <p:cNvPr id="69636"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9638"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9639"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How to convert  D5</a:t>
            </a:r>
            <a:r>
              <a:rPr lang="en-US" sz="2800" baseline="-25000">
                <a:solidFill>
                  <a:srgbClr val="000000"/>
                </a:solidFill>
                <a:latin typeface="Times New Roman" pitchFamily="18" charset="0"/>
              </a:rPr>
              <a:t>16  </a:t>
            </a:r>
            <a:r>
              <a:rPr lang="en-US" sz="2800">
                <a:solidFill>
                  <a:srgbClr val="000000"/>
                </a:solidFill>
                <a:latin typeface="Times New Roman" pitchFamily="18" charset="0"/>
              </a:rPr>
              <a:t>back to Decimal ?</a:t>
            </a:r>
            <a:endParaRPr lang="en-US" sz="2800" baseline="-25000">
              <a:solidFill>
                <a:srgbClr val="000000"/>
              </a:solidFill>
              <a:latin typeface="Times New Roman" pitchFamily="18" charset="0"/>
            </a:endParaRPr>
          </a:p>
          <a:p>
            <a:pPr marL="342900" indent="-342900">
              <a:spcBef>
                <a:spcPct val="20000"/>
              </a:spcBef>
              <a:buFontTx/>
              <a:buChar char="•"/>
            </a:pPr>
            <a:r>
              <a:rPr lang="en-US" sz="2800">
                <a:solidFill>
                  <a:srgbClr val="000000"/>
                </a:solidFill>
                <a:latin typeface="Times New Roman" pitchFamily="18" charset="0"/>
              </a:rPr>
              <a:t>Consider the above number</a:t>
            </a:r>
          </a:p>
          <a:p>
            <a:pPr marL="342900" indent="-342900">
              <a:spcBef>
                <a:spcPct val="20000"/>
              </a:spcBef>
            </a:pPr>
            <a:r>
              <a:rPr lang="en-US" sz="2800">
                <a:solidFill>
                  <a:srgbClr val="000000"/>
                </a:solidFill>
                <a:latin typeface="Times New Roman" pitchFamily="18" charset="0"/>
              </a:rPr>
              <a:t>           D  5</a:t>
            </a:r>
            <a:r>
              <a:rPr lang="en-US" sz="2800" baseline="-25000">
                <a:solidFill>
                  <a:srgbClr val="000000"/>
                </a:solidFill>
                <a:latin typeface="Times New Roman" pitchFamily="18" charset="0"/>
              </a:rPr>
              <a:t> (16)</a:t>
            </a:r>
          </a:p>
          <a:p>
            <a:pPr marL="342900" indent="-342900">
              <a:spcBef>
                <a:spcPct val="20000"/>
              </a:spcBef>
            </a:pPr>
            <a:endParaRPr lang="en-US" sz="2800" baseline="-25000">
              <a:solidFill>
                <a:srgbClr val="000000"/>
              </a:solidFill>
              <a:latin typeface="Times New Roman" pitchFamily="18" charset="0"/>
            </a:endParaRPr>
          </a:p>
          <a:p>
            <a:pPr marL="742950" lvl="1" indent="-285750" algn="ctr">
              <a:spcBef>
                <a:spcPct val="20000"/>
              </a:spcBef>
            </a:pPr>
            <a:endParaRPr lang="en-US" sz="2800" baseline="-25000">
              <a:solidFill>
                <a:srgbClr val="000000"/>
              </a:solidFill>
              <a:latin typeface="Times New Roman" pitchFamily="18" charset="0"/>
            </a:endParaRPr>
          </a:p>
          <a:p>
            <a:pPr marL="342900" indent="-342900">
              <a:spcBef>
                <a:spcPct val="20000"/>
              </a:spcBef>
            </a:pPr>
            <a:endParaRPr lang="en-US" sz="2400">
              <a:latin typeface="Times New Roman" pitchFamily="18" charset="0"/>
            </a:endParaRPr>
          </a:p>
          <a:p>
            <a:pPr marL="342900" indent="-342900">
              <a:spcBef>
                <a:spcPct val="20000"/>
              </a:spcBef>
            </a:pPr>
            <a:r>
              <a:rPr lang="en-US" sz="2400">
                <a:latin typeface="Times New Roman" pitchFamily="18" charset="0"/>
              </a:rPr>
              <a:t>            D x 16</a:t>
            </a:r>
            <a:r>
              <a:rPr lang="en-US" sz="2400" baseline="30000">
                <a:latin typeface="Times New Roman" pitchFamily="18" charset="0"/>
              </a:rPr>
              <a:t>1</a:t>
            </a:r>
            <a:r>
              <a:rPr lang="en-US" sz="2400">
                <a:latin typeface="Times New Roman" pitchFamily="18" charset="0"/>
              </a:rPr>
              <a:t> + 5 x 16</a:t>
            </a:r>
            <a:r>
              <a:rPr lang="en-US" sz="2400" baseline="30000">
                <a:latin typeface="Times New Roman" pitchFamily="18" charset="0"/>
              </a:rPr>
              <a:t>0 </a:t>
            </a:r>
            <a:r>
              <a:rPr lang="en-US" sz="2400">
                <a:latin typeface="Times New Roman" pitchFamily="18" charset="0"/>
              </a:rPr>
              <a:t> = 13 x 16 + 5 x 1</a:t>
            </a:r>
          </a:p>
          <a:p>
            <a:pPr marL="342900" indent="-342900">
              <a:spcBef>
                <a:spcPct val="20000"/>
              </a:spcBef>
            </a:pPr>
            <a:r>
              <a:rPr lang="en-US" sz="2400">
                <a:latin typeface="Times New Roman" pitchFamily="18" charset="0"/>
              </a:rPr>
              <a:t>                                         = 208 + 5</a:t>
            </a:r>
          </a:p>
          <a:p>
            <a:pPr marL="342900" indent="-342900">
              <a:spcBef>
                <a:spcPct val="20000"/>
              </a:spcBef>
            </a:pPr>
            <a:r>
              <a:rPr lang="en-US" sz="2400">
                <a:latin typeface="Times New Roman" pitchFamily="18" charset="0"/>
              </a:rPr>
              <a:t>                                         = 213</a:t>
            </a:r>
          </a:p>
        </p:txBody>
      </p:sp>
      <p:sp>
        <p:nvSpPr>
          <p:cNvPr id="69641" name="Line 9"/>
          <p:cNvSpPr>
            <a:spLocks noChangeShapeType="1"/>
          </p:cNvSpPr>
          <p:nvPr/>
        </p:nvSpPr>
        <p:spPr bwMode="auto">
          <a:xfrm>
            <a:off x="1676400" y="3581400"/>
            <a:ext cx="1143000" cy="838200"/>
          </a:xfrm>
          <a:prstGeom prst="line">
            <a:avLst/>
          </a:prstGeom>
          <a:noFill/>
          <a:ln w="9525">
            <a:solidFill>
              <a:schemeClr val="tx1"/>
            </a:solidFill>
            <a:round/>
            <a:headEnd/>
            <a:tailEnd type="triangle" w="med" len="med"/>
          </a:ln>
          <a:effectLst/>
        </p:spPr>
        <p:txBody>
          <a:bodyPr/>
          <a:lstStyle/>
          <a:p>
            <a:endParaRPr lang="en-US"/>
          </a:p>
        </p:txBody>
      </p:sp>
      <p:sp>
        <p:nvSpPr>
          <p:cNvPr id="69642" name="Line 10"/>
          <p:cNvSpPr>
            <a:spLocks noChangeShapeType="1"/>
          </p:cNvSpPr>
          <p:nvPr/>
        </p:nvSpPr>
        <p:spPr bwMode="auto">
          <a:xfrm>
            <a:off x="2133600" y="3352800"/>
            <a:ext cx="1752600" cy="0"/>
          </a:xfrm>
          <a:prstGeom prst="line">
            <a:avLst/>
          </a:prstGeom>
          <a:noFill/>
          <a:ln w="9525">
            <a:solidFill>
              <a:schemeClr val="tx1"/>
            </a:solidFill>
            <a:round/>
            <a:headEnd/>
            <a:tailEnd type="triangle" w="med" len="med"/>
          </a:ln>
          <a:effectLst/>
        </p:spPr>
        <p:txBody>
          <a:bodyPr/>
          <a:lstStyle/>
          <a:p>
            <a:endParaRPr lang="en-US"/>
          </a:p>
        </p:txBody>
      </p:sp>
      <p:sp>
        <p:nvSpPr>
          <p:cNvPr id="69643" name="Text Box 11"/>
          <p:cNvSpPr txBox="1">
            <a:spLocks noChangeArrowheads="1"/>
          </p:cNvSpPr>
          <p:nvPr/>
        </p:nvSpPr>
        <p:spPr bwMode="auto">
          <a:xfrm>
            <a:off x="3886200" y="31242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1</a:t>
            </a:r>
          </a:p>
        </p:txBody>
      </p:sp>
      <p:sp>
        <p:nvSpPr>
          <p:cNvPr id="69644" name="Text Box 12"/>
          <p:cNvSpPr txBox="1">
            <a:spLocks noChangeArrowheads="1"/>
          </p:cNvSpPr>
          <p:nvPr/>
        </p:nvSpPr>
        <p:spPr bwMode="auto">
          <a:xfrm>
            <a:off x="2819400" y="41148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2</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UNIT-5</a:t>
            </a:r>
            <a:endParaRPr lang="en-US" dirty="0"/>
          </a:p>
        </p:txBody>
      </p:sp>
      <p:graphicFrame>
        <p:nvGraphicFramePr>
          <p:cNvPr id="4" name="Table 3"/>
          <p:cNvGraphicFramePr>
            <a:graphicFrameLocks noGrp="1"/>
          </p:cNvGraphicFramePr>
          <p:nvPr/>
        </p:nvGraphicFramePr>
        <p:xfrm>
          <a:off x="838200" y="2057400"/>
          <a:ext cx="7620000" cy="2395538"/>
        </p:xfrm>
        <a:graphic>
          <a:graphicData uri="http://schemas.openxmlformats.org/drawingml/2006/table">
            <a:tbl>
              <a:tblPr>
                <a:tableStyleId>{2D5ABB26-0587-4C30-8999-92F81FD0307C}</a:tableStyleId>
              </a:tblPr>
              <a:tblGrid>
                <a:gridCol w="7620000"/>
              </a:tblGrid>
              <a:tr h="2395538">
                <a:tc>
                  <a:txBody>
                    <a:bodyPr/>
                    <a:lstStyle/>
                    <a:p>
                      <a:pPr marL="57150" marR="0">
                        <a:lnSpc>
                          <a:spcPct val="150000"/>
                        </a:lnSpc>
                        <a:spcBef>
                          <a:spcPts val="0"/>
                        </a:spcBef>
                        <a:spcAft>
                          <a:spcPts val="300"/>
                        </a:spcAft>
                      </a:pPr>
                      <a:r>
                        <a:rPr lang="en-IN" sz="2000" b="1" dirty="0"/>
                        <a:t>Complex data types to solve problems:  </a:t>
                      </a:r>
                      <a:endParaRPr lang="en-IN" sz="2000" b="1" dirty="0" smtClean="0"/>
                    </a:p>
                    <a:p>
                      <a:pPr marL="57150" marR="0">
                        <a:lnSpc>
                          <a:spcPct val="150000"/>
                        </a:lnSpc>
                        <a:spcBef>
                          <a:spcPts val="0"/>
                        </a:spcBef>
                        <a:spcAft>
                          <a:spcPts val="300"/>
                        </a:spcAft>
                      </a:pPr>
                      <a:r>
                        <a:rPr lang="en-IN" sz="2000" b="1" dirty="0" smtClean="0"/>
                        <a:t>structures</a:t>
                      </a:r>
                      <a:r>
                        <a:rPr lang="en-IN" sz="2000" b="1" dirty="0"/>
                        <a:t>, union and </a:t>
                      </a:r>
                      <a:endParaRPr lang="en-IN" sz="2000" b="1" dirty="0" smtClean="0"/>
                    </a:p>
                    <a:p>
                      <a:pPr marL="57150" marR="0">
                        <a:lnSpc>
                          <a:spcPct val="150000"/>
                        </a:lnSpc>
                        <a:spcBef>
                          <a:spcPts val="0"/>
                        </a:spcBef>
                        <a:spcAft>
                          <a:spcPts val="300"/>
                        </a:spcAft>
                      </a:pPr>
                      <a:r>
                        <a:rPr lang="en-IN" sz="2000" b="1" dirty="0" smtClean="0"/>
                        <a:t>user-defined </a:t>
                      </a:r>
                      <a:r>
                        <a:rPr lang="en-IN" sz="2000" b="1" dirty="0"/>
                        <a:t>data types: enum, typedef and   </a:t>
                      </a:r>
                      <a:endParaRPr lang="en-IN" sz="2000" b="1" dirty="0" smtClean="0"/>
                    </a:p>
                    <a:p>
                      <a:pPr marL="57150" marR="0">
                        <a:lnSpc>
                          <a:spcPct val="150000"/>
                        </a:lnSpc>
                        <a:spcBef>
                          <a:spcPts val="0"/>
                        </a:spcBef>
                        <a:spcAft>
                          <a:spcPts val="300"/>
                        </a:spcAft>
                      </a:pPr>
                      <a:r>
                        <a:rPr lang="en-IN" sz="2000" b="1" dirty="0" smtClean="0"/>
                        <a:t>FILE </a:t>
                      </a:r>
                      <a:r>
                        <a:rPr lang="en-IN" sz="2000" b="1" dirty="0"/>
                        <a:t>handling applications.    </a:t>
                      </a:r>
                      <a:endParaRPr lang="en-US" sz="2000" b="1" dirty="0">
                        <a:latin typeface="Calibri"/>
                        <a:ea typeface="Calibri"/>
                        <a:cs typeface="Times New Roman"/>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8"/>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TOPICS</a:t>
            </a:r>
          </a:p>
        </p:txBody>
      </p:sp>
      <p:sp>
        <p:nvSpPr>
          <p:cNvPr id="2057" name="Rectangle 9"/>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Octal</a:t>
            </a:r>
          </a:p>
          <a:p>
            <a:pPr marL="342900" indent="-342900">
              <a:spcBef>
                <a:spcPct val="20000"/>
              </a:spcBef>
              <a:buFontTx/>
              <a:buChar char="•"/>
            </a:pPr>
            <a:r>
              <a:rPr lang="en-US" sz="3200">
                <a:latin typeface="Times New Roman" pitchFamily="18" charset="0"/>
              </a:rPr>
              <a:t>Hexadecimal</a:t>
            </a:r>
          </a:p>
          <a:p>
            <a:pPr marL="342900" indent="-342900">
              <a:spcBef>
                <a:spcPct val="20000"/>
              </a:spcBef>
              <a:buFontTx/>
              <a:buChar char="•"/>
            </a:pPr>
            <a:r>
              <a:rPr lang="en-US" sz="3200">
                <a:latin typeface="Times New Roman" pitchFamily="18" charset="0"/>
              </a:rPr>
              <a:t>Number conversion</a:t>
            </a:r>
          </a:p>
          <a:p>
            <a:pPr marL="342900" indent="-342900">
              <a:spcBef>
                <a:spcPct val="20000"/>
              </a:spcBef>
              <a:buFontTx/>
              <a:buChar char="•"/>
            </a:pPr>
            <a:endParaRPr lang="en-US" sz="2800">
              <a:latin typeface="Times New Roman"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Other Number Systems</a:t>
            </a:r>
          </a:p>
        </p:txBody>
      </p:sp>
      <p:sp>
        <p:nvSpPr>
          <p:cNvPr id="57348"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57350"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57351" name="Rectangle 7"/>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Octal and hex are a convenient way to represent binary numbers, as used by computers. </a:t>
            </a:r>
          </a:p>
          <a:p>
            <a:pPr marL="342900" indent="-342900">
              <a:spcBef>
                <a:spcPct val="20000"/>
              </a:spcBef>
              <a:buFontTx/>
              <a:buChar char="•"/>
            </a:pPr>
            <a:r>
              <a:rPr lang="en-US" sz="3200">
                <a:latin typeface="Times New Roman" pitchFamily="18" charset="0"/>
              </a:rPr>
              <a:t>Computer mechanics often need to write out binary quantities, but in practice writing out a binary number such as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Other Number Systems</a:t>
            </a:r>
          </a:p>
        </p:txBody>
      </p:sp>
      <p:sp>
        <p:nvSpPr>
          <p:cNvPr id="93187"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3189"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3190" name="Rectangle 6"/>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1001001101010001 </a:t>
            </a:r>
          </a:p>
          <a:p>
            <a:pPr marL="342900" indent="-342900">
              <a:spcBef>
                <a:spcPct val="20000"/>
              </a:spcBef>
            </a:pPr>
            <a:r>
              <a:rPr lang="en-US" sz="3200">
                <a:latin typeface="Times New Roman" pitchFamily="18" charset="0"/>
              </a:rPr>
              <a:t>    is tedious, and prone to errors. </a:t>
            </a:r>
          </a:p>
          <a:p>
            <a:pPr marL="342900" indent="-342900">
              <a:spcBef>
                <a:spcPct val="20000"/>
              </a:spcBef>
              <a:buFontTx/>
              <a:buChar char="•"/>
            </a:pPr>
            <a:r>
              <a:rPr lang="en-US" sz="3200">
                <a:latin typeface="Times New Roman" pitchFamily="18" charset="0"/>
              </a:rPr>
              <a:t>Therefore, binary quantities are written in a base-8 ("octal") or, much more commonly, a base-16 ("hexadecimal" or "hex") number format.</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92163"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2165"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2166" name="Rectangle 6"/>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3200">
                <a:solidFill>
                  <a:srgbClr val="000000"/>
                </a:solidFill>
                <a:latin typeface="Times New Roman" pitchFamily="18" charset="0"/>
              </a:rPr>
              <a:t>Base = 8 or ‘o’ or ‘Oct’</a:t>
            </a:r>
          </a:p>
          <a:p>
            <a:pPr marL="342900" indent="-342900">
              <a:spcBef>
                <a:spcPct val="20000"/>
              </a:spcBef>
              <a:buFontTx/>
              <a:buChar char="•"/>
            </a:pPr>
            <a:r>
              <a:rPr lang="en-US" sz="3200">
                <a:solidFill>
                  <a:srgbClr val="000000"/>
                </a:solidFill>
                <a:latin typeface="Times New Roman" pitchFamily="18" charset="0"/>
              </a:rPr>
              <a:t>8 symbols: { 0, 1, 2, 3, 4, 5, 6, 7}</a:t>
            </a:r>
          </a:p>
          <a:p>
            <a:pPr marL="342900" indent="-342900">
              <a:spcBef>
                <a:spcPct val="20000"/>
              </a:spcBef>
              <a:buFontTx/>
              <a:buChar char="•"/>
            </a:pPr>
            <a:r>
              <a:rPr lang="en-US" sz="3200">
                <a:solidFill>
                  <a:srgbClr val="000000"/>
                </a:solidFill>
                <a:latin typeface="Times New Roman" pitchFamily="18" charset="0"/>
              </a:rPr>
              <a:t>Example    123, 567, 7654 etc</a:t>
            </a:r>
          </a:p>
          <a:p>
            <a:pPr marL="342900" indent="-342900">
              <a:spcBef>
                <a:spcPct val="20000"/>
              </a:spcBef>
            </a:pPr>
            <a:r>
              <a:rPr lang="en-US" sz="3200">
                <a:solidFill>
                  <a:srgbClr val="000000"/>
                </a:solidFill>
                <a:latin typeface="Times New Roman" pitchFamily="18" charset="0"/>
              </a:rPr>
              <a:t>                   987  </a:t>
            </a:r>
            <a:r>
              <a:rPr lang="en-US" sz="3200">
                <a:solidFill>
                  <a:srgbClr val="FF0000"/>
                </a:solidFill>
                <a:latin typeface="Times New Roman" pitchFamily="18" charset="0"/>
              </a:rPr>
              <a:t>This is incorrect why?</a:t>
            </a:r>
          </a:p>
          <a:p>
            <a:pPr marL="342900" indent="-342900">
              <a:spcBef>
                <a:spcPct val="20000"/>
              </a:spcBef>
              <a:buFontTx/>
              <a:buChar char="•"/>
            </a:pPr>
            <a:r>
              <a:rPr lang="en-US" sz="3200">
                <a:solidFill>
                  <a:srgbClr val="000000"/>
                </a:solidFill>
                <a:latin typeface="Times New Roman" pitchFamily="18" charset="0"/>
              </a:rPr>
              <a:t>How to represent a Decimal Number using a Octal Number System ?</a:t>
            </a:r>
          </a:p>
          <a:p>
            <a:pPr marL="342900" indent="-342900">
              <a:spcBef>
                <a:spcPct val="20000"/>
              </a:spcBef>
            </a:pPr>
            <a:endParaRPr lang="en-US" sz="3200">
              <a:solidFill>
                <a:srgbClr val="FF0000"/>
              </a:solidFill>
              <a:latin typeface="Times New Roman" pitchFamily="18" charset="0"/>
            </a:endParaRPr>
          </a:p>
          <a:p>
            <a:pPr marL="742950" lvl="1" indent="-285750" algn="ctr">
              <a:spcBef>
                <a:spcPct val="20000"/>
              </a:spcBef>
            </a:pPr>
            <a:endParaRPr lang="en-US" sz="3200">
              <a:solidFill>
                <a:srgbClr val="FF0000"/>
              </a:solidFill>
              <a:latin typeface="Times New Roman" pitchFamily="18" charset="0"/>
            </a:endParaRPr>
          </a:p>
          <a:p>
            <a:pPr marL="342900" indent="-342900">
              <a:spcBef>
                <a:spcPct val="20000"/>
              </a:spcBef>
              <a:buFontTx/>
              <a:buChar char="•"/>
            </a:pPr>
            <a:endParaRPr lang="en-US" sz="3200">
              <a:latin typeface="Times New Roman" pitchFamily="18" charset="0"/>
            </a:endParaRPr>
          </a:p>
        </p:txBody>
      </p:sp>
      <p:sp>
        <p:nvSpPr>
          <p:cNvPr id="92167" name="Line 7"/>
          <p:cNvSpPr>
            <a:spLocks noChangeShapeType="1"/>
          </p:cNvSpPr>
          <p:nvPr/>
        </p:nvSpPr>
        <p:spPr bwMode="auto">
          <a:xfrm flipH="1">
            <a:off x="1981200" y="4419600"/>
            <a:ext cx="1219200" cy="381000"/>
          </a:xfrm>
          <a:prstGeom prst="line">
            <a:avLst/>
          </a:prstGeom>
          <a:noFill/>
          <a:ln w="9525">
            <a:solidFill>
              <a:schemeClr val="tx1"/>
            </a:solidFill>
            <a:round/>
            <a:headEnd/>
            <a:tailEnd/>
          </a:ln>
          <a:effectLst/>
        </p:spPr>
        <p:txBody>
          <a:bodyPr/>
          <a:lstStyle/>
          <a:p>
            <a:endParaRPr lang="en-US"/>
          </a:p>
        </p:txBody>
      </p:sp>
      <p:sp>
        <p:nvSpPr>
          <p:cNvPr id="92168" name="Line 8"/>
          <p:cNvSpPr>
            <a:spLocks noChangeShapeType="1"/>
          </p:cNvSpPr>
          <p:nvPr/>
        </p:nvSpPr>
        <p:spPr bwMode="auto">
          <a:xfrm>
            <a:off x="2133600" y="4343400"/>
            <a:ext cx="1143000" cy="45720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60420"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0422"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0423"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Repeated Division by 8</a:t>
            </a:r>
          </a:p>
          <a:p>
            <a:pPr marL="342900" indent="-342900">
              <a:spcBef>
                <a:spcPct val="20000"/>
              </a:spcBef>
              <a:buFontTx/>
              <a:buChar char="•"/>
            </a:pPr>
            <a:r>
              <a:rPr lang="en-US" sz="2800">
                <a:solidFill>
                  <a:srgbClr val="000000"/>
                </a:solidFill>
                <a:latin typeface="Times New Roman" pitchFamily="18" charset="0"/>
              </a:rPr>
              <a:t>Example </a:t>
            </a:r>
          </a:p>
          <a:p>
            <a:pPr marL="342900" indent="-342900">
              <a:spcBef>
                <a:spcPct val="20000"/>
              </a:spcBef>
            </a:pPr>
            <a:r>
              <a:rPr lang="en-US" sz="2800">
                <a:solidFill>
                  <a:srgbClr val="000000"/>
                </a:solidFill>
                <a:latin typeface="Times New Roman" pitchFamily="18" charset="0"/>
              </a:rPr>
              <a:t>        213</a:t>
            </a:r>
            <a:r>
              <a:rPr lang="en-US" sz="2800" baseline="-25000">
                <a:solidFill>
                  <a:srgbClr val="000000"/>
                </a:solidFill>
                <a:latin typeface="Times New Roman" pitchFamily="18" charset="0"/>
              </a:rPr>
              <a:t>10 </a:t>
            </a:r>
            <a:r>
              <a:rPr lang="en-US" sz="2800">
                <a:solidFill>
                  <a:srgbClr val="000000"/>
                </a:solidFill>
                <a:latin typeface="Times New Roman" pitchFamily="18" charset="0"/>
              </a:rPr>
              <a:t>= ( )</a:t>
            </a:r>
            <a:r>
              <a:rPr lang="en-US" sz="2800" baseline="-25000">
                <a:solidFill>
                  <a:srgbClr val="000000"/>
                </a:solidFill>
                <a:latin typeface="Times New Roman" pitchFamily="18" charset="0"/>
              </a:rPr>
              <a:t>8 </a:t>
            </a:r>
            <a:r>
              <a:rPr lang="en-US" sz="2800">
                <a:solidFill>
                  <a:srgbClr val="000000"/>
                </a:solidFill>
                <a:latin typeface="Times New Roman" pitchFamily="18" charset="0"/>
              </a:rPr>
              <a:t> ?</a:t>
            </a:r>
          </a:p>
          <a:p>
            <a:pPr marL="342900" indent="-342900">
              <a:spcBef>
                <a:spcPct val="20000"/>
              </a:spcBef>
            </a:pPr>
            <a:endParaRPr lang="en-US" sz="2800">
              <a:solidFill>
                <a:srgbClr val="000000"/>
              </a:solidFill>
              <a:latin typeface="Times New Roman" pitchFamily="18" charset="0"/>
            </a:endParaRPr>
          </a:p>
          <a:p>
            <a:pPr marL="342900" indent="-342900">
              <a:spcBef>
                <a:spcPct val="20000"/>
              </a:spcBef>
            </a:pPr>
            <a:endParaRPr lang="en-US" sz="3200" baseline="-25000">
              <a:solidFill>
                <a:srgbClr val="000000"/>
              </a:solidFill>
              <a:latin typeface="Times New Roman" pitchFamily="18" charset="0"/>
            </a:endParaRPr>
          </a:p>
          <a:p>
            <a:pPr marL="342900" indent="-342900">
              <a:spcBef>
                <a:spcPct val="20000"/>
              </a:spcBef>
            </a:pPr>
            <a:endParaRPr lang="en-US" sz="3200">
              <a:solidFill>
                <a:srgbClr val="000000"/>
              </a:solidFill>
              <a:latin typeface="Times New Roman" pitchFamily="18" charset="0"/>
            </a:endParaRPr>
          </a:p>
          <a:p>
            <a:pPr marL="742950" lvl="1" indent="-285750" algn="ctr">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graphicFrame>
        <p:nvGraphicFramePr>
          <p:cNvPr id="60445" name="Group 29"/>
          <p:cNvGraphicFramePr>
            <a:graphicFrameLocks noGrp="1"/>
          </p:cNvGraphicFramePr>
          <p:nvPr/>
        </p:nvGraphicFramePr>
        <p:xfrm>
          <a:off x="304800" y="3810000"/>
          <a:ext cx="8229600" cy="1792224"/>
        </p:xfrm>
        <a:graphic>
          <a:graphicData uri="http://schemas.openxmlformats.org/drawingml/2006/table">
            <a:tbl>
              <a:tblPr/>
              <a:tblGrid>
                <a:gridCol w="1958975"/>
                <a:gridCol w="1568450"/>
                <a:gridCol w="1828800"/>
                <a:gridCol w="2873375"/>
              </a:tblGrid>
              <a:tr h="417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Divide-by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Quotient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Remainder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Octal digit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17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213 / 8</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26 / 8</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 /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26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Lower digit = 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Second digit =2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Third digit =3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44" name="Text Box 28"/>
          <p:cNvSpPr txBox="1">
            <a:spLocks noChangeArrowheads="1"/>
          </p:cNvSpPr>
          <p:nvPr/>
        </p:nvSpPr>
        <p:spPr bwMode="auto">
          <a:xfrm>
            <a:off x="609600" y="5638800"/>
            <a:ext cx="6400800" cy="519113"/>
          </a:xfrm>
          <a:prstGeom prst="rect">
            <a:avLst/>
          </a:prstGeom>
          <a:noFill/>
          <a:ln w="9525">
            <a:noFill/>
            <a:miter lim="800000"/>
            <a:headEnd/>
            <a:tailEnd/>
          </a:ln>
          <a:effectLst/>
        </p:spPr>
        <p:txBody>
          <a:bodyPr>
            <a:spAutoFit/>
          </a:bodyPr>
          <a:lstStyle/>
          <a:p>
            <a:pPr>
              <a:spcBef>
                <a:spcPct val="50000"/>
              </a:spcBef>
            </a:pPr>
            <a:r>
              <a:rPr lang="en-US" sz="2800">
                <a:solidFill>
                  <a:srgbClr val="FF0000"/>
                </a:solidFill>
                <a:latin typeface="Times New Roman" pitchFamily="18" charset="0"/>
              </a:rPr>
              <a:t>Answer   =   325</a:t>
            </a:r>
            <a:r>
              <a:rPr lang="en-US" sz="2800" baseline="-25000">
                <a:solidFill>
                  <a:srgbClr val="FF0000"/>
                </a:solidFill>
                <a:latin typeface="Times New Roman" pitchFamily="18" charset="0"/>
              </a:rPr>
              <a:t>8</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61444"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1446"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1447"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How to convert  325</a:t>
            </a:r>
            <a:r>
              <a:rPr lang="en-US" sz="2800" baseline="-25000">
                <a:solidFill>
                  <a:srgbClr val="000000"/>
                </a:solidFill>
                <a:latin typeface="Times New Roman" pitchFamily="18" charset="0"/>
              </a:rPr>
              <a:t>8  </a:t>
            </a:r>
            <a:r>
              <a:rPr lang="en-US" sz="2800">
                <a:solidFill>
                  <a:srgbClr val="000000"/>
                </a:solidFill>
                <a:latin typeface="Times New Roman" pitchFamily="18" charset="0"/>
              </a:rPr>
              <a:t>back to Decimal ?</a:t>
            </a:r>
            <a:endParaRPr lang="en-US" sz="2800" baseline="-25000">
              <a:solidFill>
                <a:srgbClr val="000000"/>
              </a:solidFill>
              <a:latin typeface="Times New Roman" pitchFamily="18" charset="0"/>
            </a:endParaRPr>
          </a:p>
          <a:p>
            <a:pPr marL="342900" indent="-342900">
              <a:spcBef>
                <a:spcPct val="20000"/>
              </a:spcBef>
              <a:buFontTx/>
              <a:buChar char="•"/>
            </a:pPr>
            <a:r>
              <a:rPr lang="en-US" sz="2800">
                <a:solidFill>
                  <a:srgbClr val="000000"/>
                </a:solidFill>
                <a:latin typeface="Times New Roman" pitchFamily="18" charset="0"/>
              </a:rPr>
              <a:t>Use this table and multiply the digits with the position values</a:t>
            </a:r>
          </a:p>
          <a:p>
            <a:pPr marL="342900" indent="-342900">
              <a:spcBef>
                <a:spcPct val="20000"/>
              </a:spcBef>
            </a:pPr>
            <a:endParaRPr lang="en-US" sz="3200" baseline="-25000">
              <a:solidFill>
                <a:srgbClr val="000000"/>
              </a:solidFill>
              <a:latin typeface="Times New Roman" pitchFamily="18" charset="0"/>
            </a:endParaRPr>
          </a:p>
          <a:p>
            <a:pPr marL="342900" indent="-342900">
              <a:spcBef>
                <a:spcPct val="20000"/>
              </a:spcBef>
            </a:pPr>
            <a:endParaRPr lang="en-US" sz="3200">
              <a:solidFill>
                <a:srgbClr val="000000"/>
              </a:solidFill>
              <a:latin typeface="Times New Roman" pitchFamily="18" charset="0"/>
            </a:endParaRPr>
          </a:p>
          <a:p>
            <a:pPr marL="742950" lvl="1" indent="-285750" algn="ctr">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graphicFrame>
        <p:nvGraphicFramePr>
          <p:cNvPr id="61506" name="Group 66"/>
          <p:cNvGraphicFramePr>
            <a:graphicFrameLocks noGrp="1"/>
          </p:cNvGraphicFramePr>
          <p:nvPr/>
        </p:nvGraphicFramePr>
        <p:xfrm>
          <a:off x="533400" y="3657600"/>
          <a:ext cx="8229600" cy="2448560"/>
        </p:xfrm>
        <a:graphic>
          <a:graphicData uri="http://schemas.openxmlformats.org/drawingml/2006/table">
            <a:tbl>
              <a:tblPr/>
              <a:tblGrid>
                <a:gridCol w="1028700"/>
                <a:gridCol w="1028700"/>
                <a:gridCol w="1028700"/>
                <a:gridCol w="1028700"/>
                <a:gridCol w="1028700"/>
                <a:gridCol w="1028700"/>
                <a:gridCol w="1028700"/>
                <a:gridCol w="1028700"/>
              </a:tblGrid>
              <a:tr h="81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r>
                        <a:rPr kumimoji="0" lang="en-US" sz="2400" b="0" i="0" u="none" strike="noStrike" cap="none" normalizeH="0" baseline="3000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32768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4096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512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r>
            </a:tbl>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62468"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2470"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2471"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How to convert  325</a:t>
            </a:r>
            <a:r>
              <a:rPr lang="en-US" sz="2800" baseline="-25000">
                <a:solidFill>
                  <a:srgbClr val="000000"/>
                </a:solidFill>
                <a:latin typeface="Times New Roman" pitchFamily="18" charset="0"/>
              </a:rPr>
              <a:t>8  </a:t>
            </a:r>
            <a:r>
              <a:rPr lang="en-US" sz="2800">
                <a:solidFill>
                  <a:srgbClr val="000000"/>
                </a:solidFill>
                <a:latin typeface="Times New Roman" pitchFamily="18" charset="0"/>
              </a:rPr>
              <a:t>back to Decimal ?</a:t>
            </a:r>
            <a:endParaRPr lang="en-US" sz="2800" baseline="-25000">
              <a:solidFill>
                <a:srgbClr val="000000"/>
              </a:solidFill>
              <a:latin typeface="Times New Roman" pitchFamily="18" charset="0"/>
            </a:endParaRPr>
          </a:p>
          <a:p>
            <a:pPr marL="342900" indent="-342900">
              <a:spcBef>
                <a:spcPct val="20000"/>
              </a:spcBef>
              <a:buFontTx/>
              <a:buChar char="•"/>
            </a:pPr>
            <a:r>
              <a:rPr lang="en-US" sz="2800">
                <a:solidFill>
                  <a:srgbClr val="000000"/>
                </a:solidFill>
                <a:latin typeface="Times New Roman" pitchFamily="18" charset="0"/>
              </a:rPr>
              <a:t>Consider the above number</a:t>
            </a:r>
          </a:p>
          <a:p>
            <a:pPr marL="342900" indent="-342900">
              <a:spcBef>
                <a:spcPct val="20000"/>
              </a:spcBef>
            </a:pPr>
            <a:r>
              <a:rPr lang="en-US" sz="2800">
                <a:solidFill>
                  <a:srgbClr val="000000"/>
                </a:solidFill>
                <a:latin typeface="Times New Roman" pitchFamily="18" charset="0"/>
              </a:rPr>
              <a:t>         3  2  5</a:t>
            </a:r>
            <a:r>
              <a:rPr lang="en-US" sz="2800" baseline="-25000">
                <a:solidFill>
                  <a:srgbClr val="000000"/>
                </a:solidFill>
                <a:latin typeface="Times New Roman" pitchFamily="18" charset="0"/>
              </a:rPr>
              <a:t> (8)</a:t>
            </a:r>
          </a:p>
          <a:p>
            <a:pPr marL="342900" indent="-342900">
              <a:spcBef>
                <a:spcPct val="20000"/>
              </a:spcBef>
            </a:pPr>
            <a:endParaRPr lang="en-US" sz="2800" baseline="-25000">
              <a:solidFill>
                <a:srgbClr val="000000"/>
              </a:solidFill>
              <a:latin typeface="Times New Roman" pitchFamily="18" charset="0"/>
            </a:endParaRPr>
          </a:p>
          <a:p>
            <a:pPr marL="742950" lvl="1" indent="-285750" algn="ctr">
              <a:spcBef>
                <a:spcPct val="20000"/>
              </a:spcBef>
            </a:pPr>
            <a:endParaRPr lang="en-US" sz="2800" baseline="-25000">
              <a:solidFill>
                <a:srgbClr val="000000"/>
              </a:solidFill>
              <a:latin typeface="Times New Roman" pitchFamily="18" charset="0"/>
            </a:endParaRPr>
          </a:p>
          <a:p>
            <a:pPr marL="342900" indent="-342900">
              <a:spcBef>
                <a:spcPct val="20000"/>
              </a:spcBef>
            </a:pPr>
            <a:endParaRPr lang="en-US" sz="2400">
              <a:latin typeface="Times New Roman" pitchFamily="18" charset="0"/>
            </a:endParaRPr>
          </a:p>
          <a:p>
            <a:pPr marL="342900" indent="-342900">
              <a:spcBef>
                <a:spcPct val="20000"/>
              </a:spcBef>
            </a:pPr>
            <a:r>
              <a:rPr lang="en-US" sz="2400">
                <a:latin typeface="Times New Roman" pitchFamily="18" charset="0"/>
              </a:rPr>
              <a:t>3 x 8</a:t>
            </a:r>
            <a:r>
              <a:rPr lang="en-US" sz="2400" baseline="30000">
                <a:latin typeface="Times New Roman" pitchFamily="18" charset="0"/>
              </a:rPr>
              <a:t>2</a:t>
            </a:r>
            <a:r>
              <a:rPr lang="en-US" sz="2400">
                <a:latin typeface="Times New Roman" pitchFamily="18" charset="0"/>
              </a:rPr>
              <a:t> + 2 x 8</a:t>
            </a:r>
            <a:r>
              <a:rPr lang="en-US" sz="2400" baseline="30000">
                <a:latin typeface="Times New Roman" pitchFamily="18" charset="0"/>
              </a:rPr>
              <a:t>1</a:t>
            </a:r>
            <a:r>
              <a:rPr lang="en-US" sz="2400">
                <a:latin typeface="Times New Roman" pitchFamily="18" charset="0"/>
              </a:rPr>
              <a:t> + 5 x 8</a:t>
            </a:r>
            <a:r>
              <a:rPr lang="en-US" sz="2400" baseline="30000">
                <a:latin typeface="Times New Roman" pitchFamily="18" charset="0"/>
              </a:rPr>
              <a:t>0 </a:t>
            </a:r>
            <a:r>
              <a:rPr lang="en-US" sz="2400">
                <a:latin typeface="Times New Roman" pitchFamily="18" charset="0"/>
              </a:rPr>
              <a:t> = 3 x 64 + 2 x 8 + 5 x 1</a:t>
            </a:r>
          </a:p>
          <a:p>
            <a:pPr marL="342900" indent="-342900">
              <a:spcBef>
                <a:spcPct val="20000"/>
              </a:spcBef>
            </a:pPr>
            <a:r>
              <a:rPr lang="en-US" sz="2400">
                <a:latin typeface="Times New Roman" pitchFamily="18" charset="0"/>
              </a:rPr>
              <a:t>                                      = 192  +16 + 5</a:t>
            </a:r>
          </a:p>
          <a:p>
            <a:pPr marL="342900" indent="-342900">
              <a:spcBef>
                <a:spcPct val="20000"/>
              </a:spcBef>
            </a:pPr>
            <a:r>
              <a:rPr lang="en-US" sz="2400">
                <a:latin typeface="Times New Roman" pitchFamily="18" charset="0"/>
              </a:rPr>
              <a:t>                                      = 213</a:t>
            </a:r>
          </a:p>
        </p:txBody>
      </p:sp>
      <p:sp>
        <p:nvSpPr>
          <p:cNvPr id="62510" name="Line 46"/>
          <p:cNvSpPr>
            <a:spLocks noChangeShapeType="1"/>
          </p:cNvSpPr>
          <p:nvPr/>
        </p:nvSpPr>
        <p:spPr bwMode="auto">
          <a:xfrm flipH="1">
            <a:off x="457200" y="3581400"/>
            <a:ext cx="762000" cy="533400"/>
          </a:xfrm>
          <a:prstGeom prst="line">
            <a:avLst/>
          </a:prstGeom>
          <a:noFill/>
          <a:ln w="9525">
            <a:solidFill>
              <a:schemeClr val="tx1"/>
            </a:solidFill>
            <a:round/>
            <a:headEnd/>
            <a:tailEnd type="triangle" w="med" len="med"/>
          </a:ln>
          <a:effectLst/>
        </p:spPr>
        <p:txBody>
          <a:bodyPr/>
          <a:lstStyle/>
          <a:p>
            <a:endParaRPr lang="en-US"/>
          </a:p>
        </p:txBody>
      </p:sp>
      <p:sp>
        <p:nvSpPr>
          <p:cNvPr id="62511" name="Line 47"/>
          <p:cNvSpPr>
            <a:spLocks noChangeShapeType="1"/>
          </p:cNvSpPr>
          <p:nvPr/>
        </p:nvSpPr>
        <p:spPr bwMode="auto">
          <a:xfrm>
            <a:off x="1676400" y="3581400"/>
            <a:ext cx="1143000" cy="838200"/>
          </a:xfrm>
          <a:prstGeom prst="line">
            <a:avLst/>
          </a:prstGeom>
          <a:noFill/>
          <a:ln w="9525">
            <a:solidFill>
              <a:schemeClr val="tx1"/>
            </a:solidFill>
            <a:round/>
            <a:headEnd/>
            <a:tailEnd type="triangle" w="med" len="med"/>
          </a:ln>
          <a:effectLst/>
        </p:spPr>
        <p:txBody>
          <a:bodyPr/>
          <a:lstStyle/>
          <a:p>
            <a:endParaRPr lang="en-US"/>
          </a:p>
        </p:txBody>
      </p:sp>
      <p:sp>
        <p:nvSpPr>
          <p:cNvPr id="62512" name="Line 48"/>
          <p:cNvSpPr>
            <a:spLocks noChangeShapeType="1"/>
          </p:cNvSpPr>
          <p:nvPr/>
        </p:nvSpPr>
        <p:spPr bwMode="auto">
          <a:xfrm>
            <a:off x="2133600" y="3352800"/>
            <a:ext cx="1752600" cy="0"/>
          </a:xfrm>
          <a:prstGeom prst="line">
            <a:avLst/>
          </a:prstGeom>
          <a:noFill/>
          <a:ln w="9525">
            <a:solidFill>
              <a:schemeClr val="tx1"/>
            </a:solidFill>
            <a:round/>
            <a:headEnd/>
            <a:tailEnd type="triangle" w="med" len="med"/>
          </a:ln>
          <a:effectLst/>
        </p:spPr>
        <p:txBody>
          <a:bodyPr/>
          <a:lstStyle/>
          <a:p>
            <a:endParaRPr lang="en-US"/>
          </a:p>
        </p:txBody>
      </p:sp>
      <p:sp>
        <p:nvSpPr>
          <p:cNvPr id="62513" name="Text Box 49"/>
          <p:cNvSpPr txBox="1">
            <a:spLocks noChangeArrowheads="1"/>
          </p:cNvSpPr>
          <p:nvPr/>
        </p:nvSpPr>
        <p:spPr bwMode="auto">
          <a:xfrm>
            <a:off x="3886200" y="31242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1</a:t>
            </a:r>
          </a:p>
        </p:txBody>
      </p:sp>
      <p:sp>
        <p:nvSpPr>
          <p:cNvPr id="62514" name="Text Box 50"/>
          <p:cNvSpPr txBox="1">
            <a:spLocks noChangeArrowheads="1"/>
          </p:cNvSpPr>
          <p:nvPr/>
        </p:nvSpPr>
        <p:spPr bwMode="auto">
          <a:xfrm>
            <a:off x="2819400" y="41148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2</a:t>
            </a:r>
          </a:p>
        </p:txBody>
      </p:sp>
      <p:sp>
        <p:nvSpPr>
          <p:cNvPr id="62515" name="Text Box 51"/>
          <p:cNvSpPr txBox="1">
            <a:spLocks noChangeArrowheads="1"/>
          </p:cNvSpPr>
          <p:nvPr/>
        </p:nvSpPr>
        <p:spPr bwMode="auto">
          <a:xfrm>
            <a:off x="0" y="40386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3</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63492"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3494"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3495"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Example </a:t>
            </a:r>
            <a:r>
              <a:rPr lang="en-US" sz="2800">
                <a:solidFill>
                  <a:srgbClr val="000000"/>
                </a:solidFill>
                <a:latin typeface="Times New Roman" pitchFamily="18" charset="0"/>
              </a:rPr>
              <a:t> Convert 611</a:t>
            </a:r>
            <a:r>
              <a:rPr lang="en-US" sz="2800" baseline="-25000">
                <a:solidFill>
                  <a:srgbClr val="000000"/>
                </a:solidFill>
                <a:latin typeface="Times New Roman" pitchFamily="18" charset="0"/>
              </a:rPr>
              <a:t>8  </a:t>
            </a:r>
          </a:p>
          <a:p>
            <a:pPr marL="342900" indent="-342900">
              <a:spcBef>
                <a:spcPct val="20000"/>
              </a:spcBef>
              <a:buFontTx/>
              <a:buChar char="•"/>
            </a:pPr>
            <a:r>
              <a:rPr lang="en-US" sz="2800">
                <a:solidFill>
                  <a:srgbClr val="000000"/>
                </a:solidFill>
                <a:latin typeface="Times New Roman" pitchFamily="18" charset="0"/>
              </a:rPr>
              <a:t>Consider the above number</a:t>
            </a:r>
          </a:p>
          <a:p>
            <a:pPr marL="342900" indent="-342900">
              <a:spcBef>
                <a:spcPct val="20000"/>
              </a:spcBef>
            </a:pPr>
            <a:r>
              <a:rPr lang="en-US" sz="2800">
                <a:solidFill>
                  <a:srgbClr val="000000"/>
                </a:solidFill>
                <a:latin typeface="Times New Roman" pitchFamily="18" charset="0"/>
              </a:rPr>
              <a:t>         6  1  1</a:t>
            </a:r>
            <a:r>
              <a:rPr lang="en-US" sz="2800" baseline="-25000">
                <a:solidFill>
                  <a:srgbClr val="000000"/>
                </a:solidFill>
                <a:latin typeface="Times New Roman" pitchFamily="18" charset="0"/>
              </a:rPr>
              <a:t> (8)</a:t>
            </a:r>
          </a:p>
          <a:p>
            <a:pPr marL="342900" indent="-342900">
              <a:spcBef>
                <a:spcPct val="20000"/>
              </a:spcBef>
            </a:pPr>
            <a:endParaRPr lang="en-US" sz="2800" baseline="-25000">
              <a:solidFill>
                <a:srgbClr val="000000"/>
              </a:solidFill>
              <a:latin typeface="Times New Roman" pitchFamily="18" charset="0"/>
            </a:endParaRPr>
          </a:p>
          <a:p>
            <a:pPr marL="742950" lvl="1" indent="-285750" algn="ctr">
              <a:spcBef>
                <a:spcPct val="20000"/>
              </a:spcBef>
            </a:pPr>
            <a:endParaRPr lang="en-US" sz="2800" baseline="-25000">
              <a:solidFill>
                <a:srgbClr val="000000"/>
              </a:solidFill>
              <a:latin typeface="Times New Roman" pitchFamily="18" charset="0"/>
            </a:endParaRPr>
          </a:p>
          <a:p>
            <a:pPr marL="342900" indent="-342900">
              <a:spcBef>
                <a:spcPct val="20000"/>
              </a:spcBef>
            </a:pPr>
            <a:endParaRPr lang="en-US" sz="2400">
              <a:latin typeface="Times New Roman" pitchFamily="18" charset="0"/>
            </a:endParaRPr>
          </a:p>
          <a:p>
            <a:pPr marL="342900" indent="-342900">
              <a:spcBef>
                <a:spcPct val="20000"/>
              </a:spcBef>
            </a:pPr>
            <a:r>
              <a:rPr lang="en-US" sz="2400">
                <a:latin typeface="Times New Roman" pitchFamily="18" charset="0"/>
              </a:rPr>
              <a:t>6 x 8</a:t>
            </a:r>
            <a:r>
              <a:rPr lang="en-US" sz="2400" baseline="30000">
                <a:latin typeface="Times New Roman" pitchFamily="18" charset="0"/>
              </a:rPr>
              <a:t>2</a:t>
            </a:r>
            <a:r>
              <a:rPr lang="en-US" sz="2400">
                <a:latin typeface="Times New Roman" pitchFamily="18" charset="0"/>
              </a:rPr>
              <a:t> + 1 x 8</a:t>
            </a:r>
            <a:r>
              <a:rPr lang="en-US" sz="2400" baseline="30000">
                <a:latin typeface="Times New Roman" pitchFamily="18" charset="0"/>
              </a:rPr>
              <a:t>1</a:t>
            </a:r>
            <a:r>
              <a:rPr lang="en-US" sz="2400">
                <a:latin typeface="Times New Roman" pitchFamily="18" charset="0"/>
              </a:rPr>
              <a:t> + 1 x 8</a:t>
            </a:r>
            <a:r>
              <a:rPr lang="en-US" sz="2400" baseline="30000">
                <a:latin typeface="Times New Roman" pitchFamily="18" charset="0"/>
              </a:rPr>
              <a:t>0 </a:t>
            </a:r>
            <a:r>
              <a:rPr lang="en-US" sz="2400">
                <a:latin typeface="Times New Roman" pitchFamily="18" charset="0"/>
              </a:rPr>
              <a:t> = 6 x 64 + 1 x 8 + 1 x 1</a:t>
            </a:r>
          </a:p>
          <a:p>
            <a:pPr marL="342900" indent="-342900">
              <a:spcBef>
                <a:spcPct val="20000"/>
              </a:spcBef>
            </a:pPr>
            <a:r>
              <a:rPr lang="en-US" sz="2400">
                <a:latin typeface="Times New Roman" pitchFamily="18" charset="0"/>
              </a:rPr>
              <a:t>                                      = 384 + 8 + 1</a:t>
            </a:r>
          </a:p>
          <a:p>
            <a:pPr marL="342900" indent="-342900">
              <a:spcBef>
                <a:spcPct val="20000"/>
              </a:spcBef>
            </a:pPr>
            <a:r>
              <a:rPr lang="en-US" sz="2400">
                <a:latin typeface="Times New Roman" pitchFamily="18" charset="0"/>
              </a:rPr>
              <a:t>                                      = 393</a:t>
            </a:r>
          </a:p>
        </p:txBody>
      </p:sp>
      <p:sp>
        <p:nvSpPr>
          <p:cNvPr id="63496" name="Line 8"/>
          <p:cNvSpPr>
            <a:spLocks noChangeShapeType="1"/>
          </p:cNvSpPr>
          <p:nvPr/>
        </p:nvSpPr>
        <p:spPr bwMode="auto">
          <a:xfrm flipH="1">
            <a:off x="457200" y="3581400"/>
            <a:ext cx="762000" cy="533400"/>
          </a:xfrm>
          <a:prstGeom prst="line">
            <a:avLst/>
          </a:prstGeom>
          <a:noFill/>
          <a:ln w="9525">
            <a:solidFill>
              <a:schemeClr val="tx1"/>
            </a:solidFill>
            <a:round/>
            <a:headEnd/>
            <a:tailEnd type="triangle" w="med" len="med"/>
          </a:ln>
          <a:effectLst/>
        </p:spPr>
        <p:txBody>
          <a:bodyPr/>
          <a:lstStyle/>
          <a:p>
            <a:endParaRPr lang="en-US"/>
          </a:p>
        </p:txBody>
      </p:sp>
      <p:sp>
        <p:nvSpPr>
          <p:cNvPr id="63497" name="Line 9"/>
          <p:cNvSpPr>
            <a:spLocks noChangeShapeType="1"/>
          </p:cNvSpPr>
          <p:nvPr/>
        </p:nvSpPr>
        <p:spPr bwMode="auto">
          <a:xfrm>
            <a:off x="1676400" y="3581400"/>
            <a:ext cx="1143000" cy="838200"/>
          </a:xfrm>
          <a:prstGeom prst="line">
            <a:avLst/>
          </a:prstGeom>
          <a:noFill/>
          <a:ln w="9525">
            <a:solidFill>
              <a:schemeClr val="tx1"/>
            </a:solidFill>
            <a:round/>
            <a:headEnd/>
            <a:tailEnd type="triangle" w="med" len="med"/>
          </a:ln>
          <a:effectLst/>
        </p:spPr>
        <p:txBody>
          <a:bodyPr/>
          <a:lstStyle/>
          <a:p>
            <a:endParaRPr lang="en-US"/>
          </a:p>
        </p:txBody>
      </p:sp>
      <p:sp>
        <p:nvSpPr>
          <p:cNvPr id="63498" name="Line 10"/>
          <p:cNvSpPr>
            <a:spLocks noChangeShapeType="1"/>
          </p:cNvSpPr>
          <p:nvPr/>
        </p:nvSpPr>
        <p:spPr bwMode="auto">
          <a:xfrm>
            <a:off x="2133600" y="3352800"/>
            <a:ext cx="1752600" cy="0"/>
          </a:xfrm>
          <a:prstGeom prst="line">
            <a:avLst/>
          </a:prstGeom>
          <a:noFill/>
          <a:ln w="9525">
            <a:solidFill>
              <a:schemeClr val="tx1"/>
            </a:solidFill>
            <a:round/>
            <a:headEnd/>
            <a:tailEnd type="triangle" w="med" len="med"/>
          </a:ln>
          <a:effectLst/>
        </p:spPr>
        <p:txBody>
          <a:bodyPr/>
          <a:lstStyle/>
          <a:p>
            <a:endParaRPr lang="en-US"/>
          </a:p>
        </p:txBody>
      </p:sp>
      <p:sp>
        <p:nvSpPr>
          <p:cNvPr id="63499" name="Text Box 11"/>
          <p:cNvSpPr txBox="1">
            <a:spLocks noChangeArrowheads="1"/>
          </p:cNvSpPr>
          <p:nvPr/>
        </p:nvSpPr>
        <p:spPr bwMode="auto">
          <a:xfrm>
            <a:off x="3886200" y="31242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1</a:t>
            </a:r>
          </a:p>
        </p:txBody>
      </p:sp>
      <p:sp>
        <p:nvSpPr>
          <p:cNvPr id="63500" name="Text Box 12"/>
          <p:cNvSpPr txBox="1">
            <a:spLocks noChangeArrowheads="1"/>
          </p:cNvSpPr>
          <p:nvPr/>
        </p:nvSpPr>
        <p:spPr bwMode="auto">
          <a:xfrm>
            <a:off x="2819400" y="41148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2</a:t>
            </a:r>
          </a:p>
        </p:txBody>
      </p:sp>
      <p:sp>
        <p:nvSpPr>
          <p:cNvPr id="63501" name="Text Box 13"/>
          <p:cNvSpPr txBox="1">
            <a:spLocks noChangeArrowheads="1"/>
          </p:cNvSpPr>
          <p:nvPr/>
        </p:nvSpPr>
        <p:spPr bwMode="auto">
          <a:xfrm>
            <a:off x="0" y="40386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3</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Octal Number Systems</a:t>
            </a:r>
          </a:p>
        </p:txBody>
      </p:sp>
      <p:sp>
        <p:nvSpPr>
          <p:cNvPr id="64516"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4518"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4519"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Convert 393 to octal</a:t>
            </a:r>
          </a:p>
          <a:p>
            <a:pPr marL="342900" indent="-342900">
              <a:spcBef>
                <a:spcPct val="20000"/>
              </a:spcBef>
            </a:pPr>
            <a:endParaRPr lang="en-US" sz="2800">
              <a:solidFill>
                <a:srgbClr val="000000"/>
              </a:solidFill>
              <a:latin typeface="Times New Roman" pitchFamily="18" charset="0"/>
            </a:endParaRPr>
          </a:p>
          <a:p>
            <a:pPr marL="342900" indent="-342900">
              <a:spcBef>
                <a:spcPct val="20000"/>
              </a:spcBef>
            </a:pPr>
            <a:endParaRPr lang="en-US" sz="3200" baseline="-25000">
              <a:solidFill>
                <a:srgbClr val="000000"/>
              </a:solidFill>
              <a:latin typeface="Times New Roman" pitchFamily="18" charset="0"/>
            </a:endParaRPr>
          </a:p>
          <a:p>
            <a:pPr marL="342900" indent="-342900">
              <a:spcBef>
                <a:spcPct val="20000"/>
              </a:spcBef>
            </a:pPr>
            <a:endParaRPr lang="en-US" sz="3200">
              <a:solidFill>
                <a:srgbClr val="000000"/>
              </a:solidFill>
              <a:latin typeface="Times New Roman" pitchFamily="18" charset="0"/>
            </a:endParaRPr>
          </a:p>
          <a:p>
            <a:pPr marL="742950" lvl="1" indent="-285750" algn="ctr">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graphicFrame>
        <p:nvGraphicFramePr>
          <p:cNvPr id="64538" name="Group 26"/>
          <p:cNvGraphicFramePr>
            <a:graphicFrameLocks noGrp="1"/>
          </p:cNvGraphicFramePr>
          <p:nvPr/>
        </p:nvGraphicFramePr>
        <p:xfrm>
          <a:off x="304800" y="3048000"/>
          <a:ext cx="8229600" cy="1792224"/>
        </p:xfrm>
        <a:graphic>
          <a:graphicData uri="http://schemas.openxmlformats.org/drawingml/2006/table">
            <a:tbl>
              <a:tblPr/>
              <a:tblGrid>
                <a:gridCol w="1958975"/>
                <a:gridCol w="1568450"/>
                <a:gridCol w="1828800"/>
                <a:gridCol w="2873375"/>
              </a:tblGrid>
              <a:tr h="427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Divide-by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Quotient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Remainder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Octal digit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49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393 / 8</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49 / 8</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6 /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49</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Lower digit = 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Second digit =1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Third digit =6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37" name="Text Box 25"/>
          <p:cNvSpPr txBox="1">
            <a:spLocks noChangeArrowheads="1"/>
          </p:cNvSpPr>
          <p:nvPr/>
        </p:nvSpPr>
        <p:spPr bwMode="auto">
          <a:xfrm>
            <a:off x="609600" y="5638800"/>
            <a:ext cx="6400800" cy="519113"/>
          </a:xfrm>
          <a:prstGeom prst="rect">
            <a:avLst/>
          </a:prstGeom>
          <a:noFill/>
          <a:ln w="9525">
            <a:noFill/>
            <a:miter lim="800000"/>
            <a:headEnd/>
            <a:tailEnd/>
          </a:ln>
          <a:effectLst/>
        </p:spPr>
        <p:txBody>
          <a:bodyPr>
            <a:spAutoFit/>
          </a:bodyPr>
          <a:lstStyle/>
          <a:p>
            <a:pPr>
              <a:spcBef>
                <a:spcPct val="50000"/>
              </a:spcBef>
            </a:pPr>
            <a:r>
              <a:rPr lang="en-US" sz="2800">
                <a:solidFill>
                  <a:srgbClr val="FF0000"/>
                </a:solidFill>
                <a:latin typeface="Times New Roman" pitchFamily="18" charset="0"/>
              </a:rPr>
              <a:t>Answer   =   611</a:t>
            </a:r>
            <a:r>
              <a:rPr lang="en-US" sz="2800" baseline="-25000">
                <a:solidFill>
                  <a:srgbClr val="FF0000"/>
                </a:solidFill>
                <a:latin typeface="Times New Roman" pitchFamily="18" charset="0"/>
              </a:rPr>
              <a:t>8</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Hexadecimal Number Systems</a:t>
            </a:r>
          </a:p>
        </p:txBody>
      </p:sp>
      <p:sp>
        <p:nvSpPr>
          <p:cNvPr id="66564"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6566"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6567" name="Rectangle 7"/>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3200">
                <a:solidFill>
                  <a:srgbClr val="000000"/>
                </a:solidFill>
                <a:latin typeface="Times New Roman" pitchFamily="18" charset="0"/>
              </a:rPr>
              <a:t>Base = 16 or ‘H’ or ‘Hex’</a:t>
            </a:r>
          </a:p>
          <a:p>
            <a:pPr marL="342900" indent="-342900">
              <a:spcBef>
                <a:spcPct val="20000"/>
              </a:spcBef>
            </a:pPr>
            <a:endParaRPr lang="en-US" sz="3200">
              <a:solidFill>
                <a:srgbClr val="000000"/>
              </a:solidFill>
              <a:latin typeface="Times New Roman" pitchFamily="18" charset="0"/>
            </a:endParaRPr>
          </a:p>
          <a:p>
            <a:pPr marL="342900" indent="-342900">
              <a:spcBef>
                <a:spcPct val="20000"/>
              </a:spcBef>
            </a:pPr>
            <a:r>
              <a:rPr lang="en-US" sz="3200">
                <a:solidFill>
                  <a:srgbClr val="000000"/>
                </a:solidFill>
                <a:latin typeface="Times New Roman" pitchFamily="18" charset="0"/>
              </a:rPr>
              <a:t>    16 symbols: { 0, 1, 2, 3, 4, 5, 6, 7,8,9 }</a:t>
            </a:r>
          </a:p>
          <a:p>
            <a:pPr marL="342900" indent="-342900">
              <a:spcBef>
                <a:spcPct val="20000"/>
              </a:spcBef>
            </a:pPr>
            <a:endParaRPr lang="en-US" sz="3200">
              <a:solidFill>
                <a:srgbClr val="000000"/>
              </a:solidFill>
              <a:latin typeface="Times New Roman" pitchFamily="18" charset="0"/>
            </a:endParaRPr>
          </a:p>
          <a:p>
            <a:pPr marL="342900" indent="-342900">
              <a:spcBef>
                <a:spcPct val="20000"/>
              </a:spcBef>
            </a:pPr>
            <a:r>
              <a:rPr lang="en-US" sz="3200">
                <a:solidFill>
                  <a:srgbClr val="000000"/>
                </a:solidFill>
                <a:latin typeface="Times New Roman" pitchFamily="18" charset="0"/>
              </a:rPr>
              <a:t>    { 10=A, 11=B, 12=C, 13=D, 14=E, 15= F}</a:t>
            </a:r>
          </a:p>
          <a:p>
            <a:pPr marL="342900" indent="-342900">
              <a:spcBef>
                <a:spcPct val="20000"/>
              </a:spcBef>
            </a:pPr>
            <a:r>
              <a:rPr lang="en-US" sz="3200">
                <a:solidFill>
                  <a:srgbClr val="000000"/>
                </a:solidFill>
                <a:latin typeface="Times New Roman" pitchFamily="18" charset="0"/>
              </a:rPr>
              <a:t>    </a:t>
            </a:r>
            <a:endParaRPr lang="en-US" sz="3600">
              <a:latin typeface="Times New Roman" pitchFamily="18" charset="0"/>
            </a:endParaRPr>
          </a:p>
          <a:p>
            <a:pPr marL="342900" indent="-342900">
              <a:spcBef>
                <a:spcPct val="20000"/>
              </a:spcBef>
              <a:buFontTx/>
              <a:buChar char="•"/>
            </a:pPr>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BOOKS </a:t>
            </a:r>
            <a:endParaRPr lang="en-US" dirty="0"/>
          </a:p>
        </p:txBody>
      </p:sp>
      <p:sp>
        <p:nvSpPr>
          <p:cNvPr id="3" name="Content Placeholder 2"/>
          <p:cNvSpPr>
            <a:spLocks noGrp="1"/>
          </p:cNvSpPr>
          <p:nvPr>
            <p:ph idx="1"/>
          </p:nvPr>
        </p:nvSpPr>
        <p:spPr/>
        <p:txBody>
          <a:bodyPr>
            <a:normAutofit lnSpcReduction="10000"/>
          </a:bodyPr>
          <a:lstStyle/>
          <a:p>
            <a:pPr lvl="0">
              <a:lnSpc>
                <a:spcPct val="150000"/>
              </a:lnSpc>
              <a:buFont typeface="Wingdings" pitchFamily="2" charset="2"/>
              <a:buChar char="q"/>
            </a:pPr>
            <a:r>
              <a:rPr lang="en-IN" sz="2400" dirty="0"/>
              <a:t>M. Morris </a:t>
            </a:r>
            <a:r>
              <a:rPr lang="en-IN" sz="2400" dirty="0" err="1"/>
              <a:t>Mano</a:t>
            </a:r>
            <a:r>
              <a:rPr lang="en-IN" sz="2400" dirty="0"/>
              <a:t>, “Digital Logic and Computer Design”, Pearson, 2012.</a:t>
            </a:r>
            <a:endParaRPr lang="en-US" sz="2400" dirty="0"/>
          </a:p>
          <a:p>
            <a:pPr lvl="0">
              <a:lnSpc>
                <a:spcPct val="150000"/>
              </a:lnSpc>
              <a:buFont typeface="Wingdings" pitchFamily="2" charset="2"/>
              <a:buChar char="q"/>
            </a:pPr>
            <a:r>
              <a:rPr lang="en-IN" sz="2400" dirty="0"/>
              <a:t>Programming Logic And Design, “Tony Gaddis”, Pearson, 2016, ISBN: 978-0-13-3985078. </a:t>
            </a:r>
            <a:endParaRPr lang="en-US" sz="2400" dirty="0"/>
          </a:p>
          <a:p>
            <a:pPr lvl="0">
              <a:lnSpc>
                <a:spcPct val="150000"/>
              </a:lnSpc>
              <a:buFont typeface="Wingdings" pitchFamily="2" charset="2"/>
              <a:buChar char="q"/>
            </a:pPr>
            <a:r>
              <a:rPr lang="en-IN" sz="2400" dirty="0"/>
              <a:t>R.G. </a:t>
            </a:r>
            <a:r>
              <a:rPr lang="en-IN" sz="2400" dirty="0" err="1"/>
              <a:t>Dromey</a:t>
            </a:r>
            <a:r>
              <a:rPr lang="en-IN" sz="2400" dirty="0"/>
              <a:t>, “How to solve it by Computers”, Pearson Publishers, New Delhi, 2007.</a:t>
            </a:r>
            <a:endParaRPr lang="en-US" sz="2400" dirty="0"/>
          </a:p>
          <a:p>
            <a:pPr lvl="0">
              <a:lnSpc>
                <a:spcPct val="150000"/>
              </a:lnSpc>
              <a:buFont typeface="Wingdings" pitchFamily="2" charset="2"/>
              <a:buChar char="q"/>
            </a:pPr>
            <a:r>
              <a:rPr lang="en-IN" sz="2400" dirty="0"/>
              <a:t>Joyce Farrell, Programming Logic &amp; Design, CENGAGE learning, 9th Edition, 2018.</a:t>
            </a:r>
            <a:endParaRPr lang="en-US" sz="2400" dirty="0"/>
          </a:p>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Hexadecimal Number Systems</a:t>
            </a:r>
          </a:p>
        </p:txBody>
      </p:sp>
      <p:sp>
        <p:nvSpPr>
          <p:cNvPr id="94211"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4213"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4214" name="Rectangle 6"/>
          <p:cNvSpPr>
            <a:spLocks noChangeArrowheads="1"/>
          </p:cNvSpPr>
          <p:nvPr/>
        </p:nvSpPr>
        <p:spPr bwMode="auto">
          <a:xfrm>
            <a:off x="304800" y="25146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3200">
                <a:solidFill>
                  <a:srgbClr val="000000"/>
                </a:solidFill>
                <a:latin typeface="Times New Roman" pitchFamily="18" charset="0"/>
              </a:rPr>
              <a:t>    {</a:t>
            </a:r>
            <a:r>
              <a:rPr lang="en-US" sz="3200">
                <a:solidFill>
                  <a:srgbClr val="FF0000"/>
                </a:solidFill>
                <a:latin typeface="Times New Roman" pitchFamily="18" charset="0"/>
              </a:rPr>
              <a:t>0,1,2,3,4,5,6,7,8,9,A,B,C,D,E,F</a:t>
            </a:r>
            <a:r>
              <a:rPr lang="en-US" sz="3200">
                <a:solidFill>
                  <a:srgbClr val="000000"/>
                </a:solidFill>
                <a:latin typeface="Times New Roman" pitchFamily="18" charset="0"/>
              </a:rPr>
              <a:t>} It uses 6 Letters !</a:t>
            </a:r>
          </a:p>
          <a:p>
            <a:pPr marL="342900" indent="-342900">
              <a:spcBef>
                <a:spcPct val="20000"/>
              </a:spcBef>
              <a:buFontTx/>
              <a:buChar char="•"/>
            </a:pPr>
            <a:r>
              <a:rPr lang="en-US" sz="3200">
                <a:solidFill>
                  <a:srgbClr val="000000"/>
                </a:solidFill>
                <a:latin typeface="Times New Roman" pitchFamily="18" charset="0"/>
              </a:rPr>
              <a:t>Example    AB12, 876F, FFFF etc</a:t>
            </a:r>
          </a:p>
          <a:p>
            <a:pPr marL="342900" indent="-342900">
              <a:spcBef>
                <a:spcPct val="20000"/>
              </a:spcBef>
            </a:pPr>
            <a:endParaRPr lang="en-US" sz="3200">
              <a:solidFill>
                <a:srgbClr val="000000"/>
              </a:solidFill>
              <a:latin typeface="Times New Roman" pitchFamily="18" charset="0"/>
            </a:endParaRPr>
          </a:p>
          <a:p>
            <a:pPr marL="342900" indent="-342900">
              <a:spcBef>
                <a:spcPct val="20000"/>
              </a:spcBef>
              <a:buFontTx/>
              <a:buChar char="•"/>
            </a:pPr>
            <a:r>
              <a:rPr lang="en-US" sz="3200">
                <a:solidFill>
                  <a:srgbClr val="000000"/>
                </a:solidFill>
                <a:latin typeface="Times New Roman" pitchFamily="18" charset="0"/>
              </a:rPr>
              <a:t>How to represent a Decimal Number using a Hexadecimal Number System ?</a:t>
            </a:r>
          </a:p>
          <a:p>
            <a:pPr marL="742950" lvl="1" indent="-285750" algn="ctr">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Hex Number Systems</a:t>
            </a:r>
          </a:p>
        </p:txBody>
      </p:sp>
      <p:sp>
        <p:nvSpPr>
          <p:cNvPr id="67588"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7590"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7591"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Repeated Division by 16</a:t>
            </a:r>
          </a:p>
          <a:p>
            <a:pPr marL="342900" indent="-342900">
              <a:spcBef>
                <a:spcPct val="20000"/>
              </a:spcBef>
              <a:buFontTx/>
              <a:buChar char="•"/>
            </a:pPr>
            <a:r>
              <a:rPr lang="en-US" sz="2800">
                <a:solidFill>
                  <a:srgbClr val="000000"/>
                </a:solidFill>
                <a:latin typeface="Times New Roman" pitchFamily="18" charset="0"/>
              </a:rPr>
              <a:t>Example </a:t>
            </a:r>
          </a:p>
          <a:p>
            <a:pPr marL="342900" indent="-342900">
              <a:spcBef>
                <a:spcPct val="20000"/>
              </a:spcBef>
            </a:pPr>
            <a:r>
              <a:rPr lang="en-US" sz="2800">
                <a:solidFill>
                  <a:srgbClr val="000000"/>
                </a:solidFill>
                <a:latin typeface="Times New Roman" pitchFamily="18" charset="0"/>
              </a:rPr>
              <a:t>        213</a:t>
            </a:r>
            <a:r>
              <a:rPr lang="en-US" sz="2800" baseline="-25000">
                <a:solidFill>
                  <a:srgbClr val="000000"/>
                </a:solidFill>
                <a:latin typeface="Times New Roman" pitchFamily="18" charset="0"/>
              </a:rPr>
              <a:t>10 </a:t>
            </a:r>
            <a:r>
              <a:rPr lang="en-US" sz="2800">
                <a:solidFill>
                  <a:srgbClr val="000000"/>
                </a:solidFill>
                <a:latin typeface="Times New Roman" pitchFamily="18" charset="0"/>
              </a:rPr>
              <a:t>= ( )</a:t>
            </a:r>
            <a:r>
              <a:rPr lang="en-US" sz="2800" baseline="-25000">
                <a:solidFill>
                  <a:srgbClr val="000000"/>
                </a:solidFill>
                <a:latin typeface="Times New Roman" pitchFamily="18" charset="0"/>
              </a:rPr>
              <a:t>16 </a:t>
            </a:r>
            <a:r>
              <a:rPr lang="en-US" sz="2800">
                <a:solidFill>
                  <a:srgbClr val="000000"/>
                </a:solidFill>
                <a:latin typeface="Times New Roman" pitchFamily="18" charset="0"/>
              </a:rPr>
              <a:t> ?</a:t>
            </a:r>
          </a:p>
          <a:p>
            <a:pPr marL="342900" indent="-342900">
              <a:spcBef>
                <a:spcPct val="20000"/>
              </a:spcBef>
            </a:pPr>
            <a:endParaRPr lang="en-US" sz="2800">
              <a:solidFill>
                <a:srgbClr val="000000"/>
              </a:solidFill>
              <a:latin typeface="Times New Roman" pitchFamily="18" charset="0"/>
            </a:endParaRPr>
          </a:p>
          <a:p>
            <a:pPr marL="342900" indent="-342900">
              <a:spcBef>
                <a:spcPct val="20000"/>
              </a:spcBef>
            </a:pPr>
            <a:endParaRPr lang="en-US" sz="3200" baseline="-25000">
              <a:solidFill>
                <a:srgbClr val="000000"/>
              </a:solidFill>
              <a:latin typeface="Times New Roman" pitchFamily="18" charset="0"/>
            </a:endParaRPr>
          </a:p>
          <a:p>
            <a:pPr marL="342900" indent="-342900">
              <a:spcBef>
                <a:spcPct val="20000"/>
              </a:spcBef>
            </a:pPr>
            <a:endParaRPr lang="en-US" sz="3200">
              <a:solidFill>
                <a:srgbClr val="000000"/>
              </a:solidFill>
              <a:latin typeface="Times New Roman" pitchFamily="18" charset="0"/>
            </a:endParaRPr>
          </a:p>
          <a:p>
            <a:pPr marL="742950" lvl="1" indent="-285750" algn="ctr">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graphicFrame>
        <p:nvGraphicFramePr>
          <p:cNvPr id="67610" name="Group 26"/>
          <p:cNvGraphicFramePr>
            <a:graphicFrameLocks noGrp="1"/>
          </p:cNvGraphicFramePr>
          <p:nvPr/>
        </p:nvGraphicFramePr>
        <p:xfrm>
          <a:off x="304800" y="3733800"/>
          <a:ext cx="8229600" cy="1792224"/>
        </p:xfrm>
        <a:graphic>
          <a:graphicData uri="http://schemas.openxmlformats.org/drawingml/2006/table">
            <a:tbl>
              <a:tblPr/>
              <a:tblGrid>
                <a:gridCol w="1958975"/>
                <a:gridCol w="1568450"/>
                <a:gridCol w="1828800"/>
                <a:gridCol w="2873375"/>
              </a:tblGrid>
              <a:tr h="4365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Divide-by -16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Quotient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Remainder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Hex digit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74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213 / 16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13 / 16</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13</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accent2"/>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accent2"/>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FF3300"/>
                          </a:solidFill>
                          <a:effectLst/>
                          <a:latin typeface="Times New Roman" pitchFamily="18" charset="0"/>
                        </a:rPr>
                        <a:t>13</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rgbClr val="FF3300"/>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Lower digit = 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Second digit =D</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7609" name="Text Box 25"/>
          <p:cNvSpPr txBox="1">
            <a:spLocks noChangeArrowheads="1"/>
          </p:cNvSpPr>
          <p:nvPr/>
        </p:nvSpPr>
        <p:spPr bwMode="auto">
          <a:xfrm>
            <a:off x="609600" y="5638800"/>
            <a:ext cx="6400800" cy="519113"/>
          </a:xfrm>
          <a:prstGeom prst="rect">
            <a:avLst/>
          </a:prstGeom>
          <a:noFill/>
          <a:ln w="9525">
            <a:noFill/>
            <a:miter lim="800000"/>
            <a:headEnd/>
            <a:tailEnd/>
          </a:ln>
          <a:effectLst/>
        </p:spPr>
        <p:txBody>
          <a:bodyPr>
            <a:spAutoFit/>
          </a:bodyPr>
          <a:lstStyle/>
          <a:p>
            <a:pPr>
              <a:spcBef>
                <a:spcPct val="50000"/>
              </a:spcBef>
            </a:pPr>
            <a:r>
              <a:rPr lang="en-US" sz="2800">
                <a:solidFill>
                  <a:srgbClr val="FF0000"/>
                </a:solidFill>
                <a:latin typeface="Times New Roman" pitchFamily="18" charset="0"/>
              </a:rPr>
              <a:t>Answer   =   D5</a:t>
            </a:r>
            <a:r>
              <a:rPr lang="en-US" sz="2800" baseline="-25000">
                <a:solidFill>
                  <a:srgbClr val="FF0000"/>
                </a:solidFill>
                <a:latin typeface="Times New Roman" pitchFamily="18" charset="0"/>
              </a:rPr>
              <a:t>16</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Hex Number Systems</a:t>
            </a:r>
          </a:p>
        </p:txBody>
      </p:sp>
      <p:sp>
        <p:nvSpPr>
          <p:cNvPr id="68612"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8614"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8615"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How to convert  D5</a:t>
            </a:r>
            <a:r>
              <a:rPr lang="en-US" sz="2800" baseline="-25000">
                <a:solidFill>
                  <a:srgbClr val="000000"/>
                </a:solidFill>
                <a:latin typeface="Times New Roman" pitchFamily="18" charset="0"/>
              </a:rPr>
              <a:t>16  </a:t>
            </a:r>
            <a:r>
              <a:rPr lang="en-US" sz="2800">
                <a:solidFill>
                  <a:srgbClr val="000000"/>
                </a:solidFill>
                <a:latin typeface="Times New Roman" pitchFamily="18" charset="0"/>
              </a:rPr>
              <a:t>back to Decimal ?</a:t>
            </a:r>
            <a:endParaRPr lang="en-US" sz="2800" baseline="-25000">
              <a:solidFill>
                <a:srgbClr val="000000"/>
              </a:solidFill>
              <a:latin typeface="Times New Roman" pitchFamily="18" charset="0"/>
            </a:endParaRPr>
          </a:p>
          <a:p>
            <a:pPr marL="342900" indent="-342900">
              <a:spcBef>
                <a:spcPct val="20000"/>
              </a:spcBef>
              <a:buFontTx/>
              <a:buChar char="•"/>
            </a:pPr>
            <a:r>
              <a:rPr lang="en-US" sz="2800">
                <a:solidFill>
                  <a:srgbClr val="000000"/>
                </a:solidFill>
                <a:latin typeface="Times New Roman" pitchFamily="18" charset="0"/>
              </a:rPr>
              <a:t>Use this table and multiply the digits with the position values</a:t>
            </a:r>
          </a:p>
          <a:p>
            <a:pPr marL="342900" indent="-342900">
              <a:spcBef>
                <a:spcPct val="20000"/>
              </a:spcBef>
            </a:pPr>
            <a:endParaRPr lang="en-US" sz="3200" baseline="-25000">
              <a:solidFill>
                <a:srgbClr val="000000"/>
              </a:solidFill>
              <a:latin typeface="Times New Roman" pitchFamily="18" charset="0"/>
            </a:endParaRPr>
          </a:p>
          <a:p>
            <a:pPr marL="342900" indent="-342900">
              <a:spcBef>
                <a:spcPct val="20000"/>
              </a:spcBef>
            </a:pPr>
            <a:endParaRPr lang="en-US" sz="3200">
              <a:solidFill>
                <a:srgbClr val="000000"/>
              </a:solidFill>
              <a:latin typeface="Times New Roman" pitchFamily="18" charset="0"/>
            </a:endParaRPr>
          </a:p>
          <a:p>
            <a:pPr marL="742950" lvl="1" indent="-285750" algn="ctr">
              <a:spcBef>
                <a:spcPct val="20000"/>
              </a:spcBef>
            </a:pPr>
            <a:endParaRPr lang="en-US" sz="3200">
              <a:latin typeface="Times New Roman" pitchFamily="18" charset="0"/>
            </a:endParaRPr>
          </a:p>
          <a:p>
            <a:pPr marL="342900" indent="-342900">
              <a:spcBef>
                <a:spcPct val="20000"/>
              </a:spcBef>
              <a:buFontTx/>
              <a:buChar char="•"/>
            </a:pPr>
            <a:endParaRPr lang="en-US" sz="3200">
              <a:latin typeface="Times New Roman" pitchFamily="18" charset="0"/>
            </a:endParaRPr>
          </a:p>
        </p:txBody>
      </p:sp>
      <p:graphicFrame>
        <p:nvGraphicFramePr>
          <p:cNvPr id="68616" name="Group 8"/>
          <p:cNvGraphicFramePr>
            <a:graphicFrameLocks noGrp="1"/>
          </p:cNvGraphicFramePr>
          <p:nvPr/>
        </p:nvGraphicFramePr>
        <p:xfrm>
          <a:off x="533400" y="3657600"/>
          <a:ext cx="8229600" cy="2448560"/>
        </p:xfrm>
        <a:graphic>
          <a:graphicData uri="http://schemas.openxmlformats.org/drawingml/2006/table">
            <a:tbl>
              <a:tblPr/>
              <a:tblGrid>
                <a:gridCol w="1028700"/>
                <a:gridCol w="1028700"/>
                <a:gridCol w="1028700"/>
                <a:gridCol w="1028700"/>
                <a:gridCol w="1028700"/>
                <a:gridCol w="1028700"/>
                <a:gridCol w="1028700"/>
                <a:gridCol w="1028700"/>
              </a:tblGrid>
              <a:tr h="81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Digit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r>
                        <a:rPr kumimoji="0" lang="en-US" sz="2400" b="0" i="0" u="none" strike="noStrike" cap="none" normalizeH="0" baseline="30000" smtClean="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4096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FF"/>
                    </a:solidFill>
                  </a:tcPr>
                </a:tc>
              </a:tr>
            </a:tbl>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Hex Number Systems</a:t>
            </a:r>
          </a:p>
        </p:txBody>
      </p:sp>
      <p:sp>
        <p:nvSpPr>
          <p:cNvPr id="69636" name="Rectangle 4"/>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9638" name="Rectangle 6"/>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69639" name="Rectangle 7"/>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latin typeface="Times New Roman" pitchFamily="18" charset="0"/>
              </a:rPr>
              <a:t> </a:t>
            </a:r>
            <a:r>
              <a:rPr lang="en-US" sz="2800">
                <a:solidFill>
                  <a:srgbClr val="000000"/>
                </a:solidFill>
                <a:latin typeface="Times New Roman" pitchFamily="18" charset="0"/>
              </a:rPr>
              <a:t>How to convert  D5</a:t>
            </a:r>
            <a:r>
              <a:rPr lang="en-US" sz="2800" baseline="-25000">
                <a:solidFill>
                  <a:srgbClr val="000000"/>
                </a:solidFill>
                <a:latin typeface="Times New Roman" pitchFamily="18" charset="0"/>
              </a:rPr>
              <a:t>16  </a:t>
            </a:r>
            <a:r>
              <a:rPr lang="en-US" sz="2800">
                <a:solidFill>
                  <a:srgbClr val="000000"/>
                </a:solidFill>
                <a:latin typeface="Times New Roman" pitchFamily="18" charset="0"/>
              </a:rPr>
              <a:t>back to Decimal ?</a:t>
            </a:r>
            <a:endParaRPr lang="en-US" sz="2800" baseline="-25000">
              <a:solidFill>
                <a:srgbClr val="000000"/>
              </a:solidFill>
              <a:latin typeface="Times New Roman" pitchFamily="18" charset="0"/>
            </a:endParaRPr>
          </a:p>
          <a:p>
            <a:pPr marL="342900" indent="-342900">
              <a:spcBef>
                <a:spcPct val="20000"/>
              </a:spcBef>
              <a:buFontTx/>
              <a:buChar char="•"/>
            </a:pPr>
            <a:r>
              <a:rPr lang="en-US" sz="2800">
                <a:solidFill>
                  <a:srgbClr val="000000"/>
                </a:solidFill>
                <a:latin typeface="Times New Roman" pitchFamily="18" charset="0"/>
              </a:rPr>
              <a:t>Consider the above number</a:t>
            </a:r>
          </a:p>
          <a:p>
            <a:pPr marL="342900" indent="-342900">
              <a:spcBef>
                <a:spcPct val="20000"/>
              </a:spcBef>
            </a:pPr>
            <a:r>
              <a:rPr lang="en-US" sz="2800">
                <a:solidFill>
                  <a:srgbClr val="000000"/>
                </a:solidFill>
                <a:latin typeface="Times New Roman" pitchFamily="18" charset="0"/>
              </a:rPr>
              <a:t>           D  5</a:t>
            </a:r>
            <a:r>
              <a:rPr lang="en-US" sz="2800" baseline="-25000">
                <a:solidFill>
                  <a:srgbClr val="000000"/>
                </a:solidFill>
                <a:latin typeface="Times New Roman" pitchFamily="18" charset="0"/>
              </a:rPr>
              <a:t> (16)</a:t>
            </a:r>
          </a:p>
          <a:p>
            <a:pPr marL="342900" indent="-342900">
              <a:spcBef>
                <a:spcPct val="20000"/>
              </a:spcBef>
            </a:pPr>
            <a:endParaRPr lang="en-US" sz="2800" baseline="-25000">
              <a:solidFill>
                <a:srgbClr val="000000"/>
              </a:solidFill>
              <a:latin typeface="Times New Roman" pitchFamily="18" charset="0"/>
            </a:endParaRPr>
          </a:p>
          <a:p>
            <a:pPr marL="742950" lvl="1" indent="-285750" algn="ctr">
              <a:spcBef>
                <a:spcPct val="20000"/>
              </a:spcBef>
            </a:pPr>
            <a:endParaRPr lang="en-US" sz="2800" baseline="-25000">
              <a:solidFill>
                <a:srgbClr val="000000"/>
              </a:solidFill>
              <a:latin typeface="Times New Roman" pitchFamily="18" charset="0"/>
            </a:endParaRPr>
          </a:p>
          <a:p>
            <a:pPr marL="342900" indent="-342900">
              <a:spcBef>
                <a:spcPct val="20000"/>
              </a:spcBef>
            </a:pPr>
            <a:endParaRPr lang="en-US" sz="2400">
              <a:latin typeface="Times New Roman" pitchFamily="18" charset="0"/>
            </a:endParaRPr>
          </a:p>
          <a:p>
            <a:pPr marL="342900" indent="-342900">
              <a:spcBef>
                <a:spcPct val="20000"/>
              </a:spcBef>
            </a:pPr>
            <a:r>
              <a:rPr lang="en-US" sz="2400">
                <a:latin typeface="Times New Roman" pitchFamily="18" charset="0"/>
              </a:rPr>
              <a:t>            D x 16</a:t>
            </a:r>
            <a:r>
              <a:rPr lang="en-US" sz="2400" baseline="30000">
                <a:latin typeface="Times New Roman" pitchFamily="18" charset="0"/>
              </a:rPr>
              <a:t>1</a:t>
            </a:r>
            <a:r>
              <a:rPr lang="en-US" sz="2400">
                <a:latin typeface="Times New Roman" pitchFamily="18" charset="0"/>
              </a:rPr>
              <a:t> + 5 x 16</a:t>
            </a:r>
            <a:r>
              <a:rPr lang="en-US" sz="2400" baseline="30000">
                <a:latin typeface="Times New Roman" pitchFamily="18" charset="0"/>
              </a:rPr>
              <a:t>0 </a:t>
            </a:r>
            <a:r>
              <a:rPr lang="en-US" sz="2400">
                <a:latin typeface="Times New Roman" pitchFamily="18" charset="0"/>
              </a:rPr>
              <a:t> = 13 x 16 + 5 x 1</a:t>
            </a:r>
          </a:p>
          <a:p>
            <a:pPr marL="342900" indent="-342900">
              <a:spcBef>
                <a:spcPct val="20000"/>
              </a:spcBef>
            </a:pPr>
            <a:r>
              <a:rPr lang="en-US" sz="2400">
                <a:latin typeface="Times New Roman" pitchFamily="18" charset="0"/>
              </a:rPr>
              <a:t>                                         = 208 + 5</a:t>
            </a:r>
          </a:p>
          <a:p>
            <a:pPr marL="342900" indent="-342900">
              <a:spcBef>
                <a:spcPct val="20000"/>
              </a:spcBef>
            </a:pPr>
            <a:r>
              <a:rPr lang="en-US" sz="2400">
                <a:latin typeface="Times New Roman" pitchFamily="18" charset="0"/>
              </a:rPr>
              <a:t>                                         = 213</a:t>
            </a:r>
          </a:p>
        </p:txBody>
      </p:sp>
      <p:sp>
        <p:nvSpPr>
          <p:cNvPr id="69641" name="Line 9"/>
          <p:cNvSpPr>
            <a:spLocks noChangeShapeType="1"/>
          </p:cNvSpPr>
          <p:nvPr/>
        </p:nvSpPr>
        <p:spPr bwMode="auto">
          <a:xfrm>
            <a:off x="1676400" y="3581400"/>
            <a:ext cx="1143000" cy="838200"/>
          </a:xfrm>
          <a:prstGeom prst="line">
            <a:avLst/>
          </a:prstGeom>
          <a:noFill/>
          <a:ln w="9525">
            <a:solidFill>
              <a:schemeClr val="tx1"/>
            </a:solidFill>
            <a:round/>
            <a:headEnd/>
            <a:tailEnd type="triangle" w="med" len="med"/>
          </a:ln>
          <a:effectLst/>
        </p:spPr>
        <p:txBody>
          <a:bodyPr/>
          <a:lstStyle/>
          <a:p>
            <a:endParaRPr lang="en-US"/>
          </a:p>
        </p:txBody>
      </p:sp>
      <p:sp>
        <p:nvSpPr>
          <p:cNvPr id="69642" name="Line 10"/>
          <p:cNvSpPr>
            <a:spLocks noChangeShapeType="1"/>
          </p:cNvSpPr>
          <p:nvPr/>
        </p:nvSpPr>
        <p:spPr bwMode="auto">
          <a:xfrm>
            <a:off x="2133600" y="3352800"/>
            <a:ext cx="1752600" cy="0"/>
          </a:xfrm>
          <a:prstGeom prst="line">
            <a:avLst/>
          </a:prstGeom>
          <a:noFill/>
          <a:ln w="9525">
            <a:solidFill>
              <a:schemeClr val="tx1"/>
            </a:solidFill>
            <a:round/>
            <a:headEnd/>
            <a:tailEnd type="triangle" w="med" len="med"/>
          </a:ln>
          <a:effectLst/>
        </p:spPr>
        <p:txBody>
          <a:bodyPr/>
          <a:lstStyle/>
          <a:p>
            <a:endParaRPr lang="en-US"/>
          </a:p>
        </p:txBody>
      </p:sp>
      <p:sp>
        <p:nvSpPr>
          <p:cNvPr id="69643" name="Text Box 11"/>
          <p:cNvSpPr txBox="1">
            <a:spLocks noChangeArrowheads="1"/>
          </p:cNvSpPr>
          <p:nvPr/>
        </p:nvSpPr>
        <p:spPr bwMode="auto">
          <a:xfrm>
            <a:off x="3886200" y="31242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1</a:t>
            </a:r>
          </a:p>
        </p:txBody>
      </p:sp>
      <p:sp>
        <p:nvSpPr>
          <p:cNvPr id="69644" name="Text Box 12"/>
          <p:cNvSpPr txBox="1">
            <a:spLocks noChangeArrowheads="1"/>
          </p:cNvSpPr>
          <p:nvPr/>
        </p:nvSpPr>
        <p:spPr bwMode="auto">
          <a:xfrm>
            <a:off x="2819400" y="4114800"/>
            <a:ext cx="1828800" cy="457200"/>
          </a:xfrm>
          <a:prstGeom prst="rect">
            <a:avLst/>
          </a:prstGeom>
          <a:noFill/>
          <a:ln w="9525">
            <a:noFill/>
            <a:miter lim="800000"/>
            <a:headEnd/>
            <a:tailEnd/>
          </a:ln>
          <a:effectLst/>
        </p:spPr>
        <p:txBody>
          <a:bodyPr>
            <a:spAutoFit/>
          </a:bodyPr>
          <a:lstStyle/>
          <a:p>
            <a:pPr>
              <a:spcBef>
                <a:spcPct val="50000"/>
              </a:spcBef>
            </a:pPr>
            <a:r>
              <a:rPr lang="en-US" sz="2400">
                <a:latin typeface="Times New Roman" pitchFamily="18" charset="0"/>
              </a:rPr>
              <a:t>Digit 2</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100355"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100357" name="Rectangle 5"/>
          <p:cNvSpPr>
            <a:spLocks noChangeArrowheads="1"/>
          </p:cNvSpPr>
          <p:nvPr/>
        </p:nvSpPr>
        <p:spPr bwMode="auto">
          <a:xfrm>
            <a:off x="381000" y="2057400"/>
            <a:ext cx="8763000" cy="4965700"/>
          </a:xfrm>
          <a:prstGeom prst="rect">
            <a:avLst/>
          </a:prstGeom>
          <a:noFill/>
          <a:ln w="9525">
            <a:noFill/>
            <a:miter lim="800000"/>
            <a:headEnd/>
            <a:tailEnd/>
          </a:ln>
          <a:effectLst/>
        </p:spPr>
        <p:txBody>
          <a:bodyPr>
            <a:spAutoFit/>
          </a:bodyPr>
          <a:lstStyle/>
          <a:p>
            <a:pPr>
              <a:buFontTx/>
              <a:buChar char="•"/>
            </a:pPr>
            <a:r>
              <a:rPr lang="en-US" sz="3200" b="1">
                <a:latin typeface="Times New Roman" pitchFamily="18" charset="0"/>
              </a:rPr>
              <a:t> </a:t>
            </a:r>
            <a:r>
              <a:rPr lang="en-US" sz="3200">
                <a:latin typeface="Times New Roman" pitchFamily="18" charset="0"/>
              </a:rPr>
              <a:t>A single bit can represent two </a:t>
            </a:r>
            <a:r>
              <a:rPr lang="en-US" sz="3200">
                <a:latin typeface="Times New Roman" pitchFamily="18" charset="0"/>
                <a:hlinkClick r:id="rId2" tooltip="State (computer science)"/>
              </a:rPr>
              <a:t>states</a:t>
            </a:r>
            <a:r>
              <a:rPr lang="en-US" sz="3200">
                <a:latin typeface="Times New Roman" pitchFamily="18" charset="0"/>
              </a:rPr>
              <a:t>:0 1 </a:t>
            </a:r>
          </a:p>
          <a:p>
            <a:pPr>
              <a:buFontTx/>
              <a:buChar char="•"/>
            </a:pPr>
            <a:r>
              <a:rPr lang="en-US" sz="3200">
                <a:latin typeface="Times New Roman" pitchFamily="18" charset="0"/>
              </a:rPr>
              <a:t> Therefore, if you take two bits, you can use them to represent four unique states:</a:t>
            </a:r>
          </a:p>
          <a:p>
            <a:r>
              <a:rPr lang="en-US" sz="3200">
                <a:latin typeface="Times New Roman" pitchFamily="18" charset="0"/>
              </a:rPr>
              <a:t>            00, 01, 10, &amp; 11 </a:t>
            </a:r>
          </a:p>
          <a:p>
            <a:pPr>
              <a:buFontTx/>
              <a:buChar char="•"/>
            </a:pPr>
            <a:r>
              <a:rPr lang="en-US" sz="3200">
                <a:latin typeface="Times New Roman" pitchFamily="18" charset="0"/>
              </a:rPr>
              <a:t> And, if you have three bits, then you can use them to represent eight unique states:</a:t>
            </a:r>
          </a:p>
          <a:p>
            <a:r>
              <a:rPr lang="en-US" sz="3200">
                <a:latin typeface="Times New Roman" pitchFamily="18" charset="0"/>
              </a:rPr>
              <a:t>  000, 001, 010, 011, 100, 101, 110, &amp; 111</a:t>
            </a:r>
          </a:p>
          <a:p>
            <a:endParaRPr lang="en-US" sz="3200" b="1">
              <a:latin typeface="Times New Roman" pitchFamily="18" charset="0"/>
            </a:endParaRPr>
          </a:p>
          <a:p>
            <a:r>
              <a:rPr lang="en-US" sz="3200" b="1">
                <a:latin typeface="Times New Roman" pitchFamily="18" charset="0"/>
              </a:rPr>
              <a:t>          </a:t>
            </a:r>
          </a:p>
          <a:p>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105475"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105476" name="Rectangle 4"/>
          <p:cNvSpPr>
            <a:spLocks noChangeArrowheads="1"/>
          </p:cNvSpPr>
          <p:nvPr/>
        </p:nvSpPr>
        <p:spPr bwMode="auto">
          <a:xfrm>
            <a:off x="381000" y="2057400"/>
            <a:ext cx="8763000" cy="4965700"/>
          </a:xfrm>
          <a:prstGeom prst="rect">
            <a:avLst/>
          </a:prstGeom>
          <a:noFill/>
          <a:ln w="9525">
            <a:noFill/>
            <a:miter lim="800000"/>
            <a:headEnd/>
            <a:tailEnd/>
          </a:ln>
          <a:effectLst/>
        </p:spPr>
        <p:txBody>
          <a:bodyPr>
            <a:spAutoFit/>
          </a:bodyPr>
          <a:lstStyle/>
          <a:p>
            <a:pPr>
              <a:buFontTx/>
              <a:buChar char="•"/>
            </a:pPr>
            <a:r>
              <a:rPr lang="en-US" sz="3200">
                <a:latin typeface="Times New Roman" pitchFamily="18" charset="0"/>
              </a:rPr>
              <a:t>And, if you have three bits, then you can use them to represent eight unique states:</a:t>
            </a:r>
          </a:p>
          <a:p>
            <a:r>
              <a:rPr lang="en-US" sz="3200">
                <a:solidFill>
                  <a:srgbClr val="FF0000"/>
                </a:solidFill>
                <a:latin typeface="Times New Roman" pitchFamily="18" charset="0"/>
              </a:rPr>
              <a:t>These have a perfect correspondence to Octal</a:t>
            </a:r>
          </a:p>
          <a:p>
            <a:r>
              <a:rPr lang="en-US" sz="3200">
                <a:latin typeface="Times New Roman" pitchFamily="18" charset="0"/>
              </a:rPr>
              <a:t>  000 = Octal 0           100 = Octal 4</a:t>
            </a:r>
          </a:p>
          <a:p>
            <a:r>
              <a:rPr lang="en-US" sz="3200">
                <a:latin typeface="Times New Roman" pitchFamily="18" charset="0"/>
              </a:rPr>
              <a:t>  001 = Octal 1           101 = Octal 5</a:t>
            </a:r>
          </a:p>
          <a:p>
            <a:r>
              <a:rPr lang="en-US" sz="3200">
                <a:latin typeface="Times New Roman" pitchFamily="18" charset="0"/>
              </a:rPr>
              <a:t>  010 = Octal 2           110 = Octal 6</a:t>
            </a:r>
          </a:p>
          <a:p>
            <a:r>
              <a:rPr lang="en-US" sz="3200">
                <a:latin typeface="Times New Roman" pitchFamily="18" charset="0"/>
              </a:rPr>
              <a:t>  011 = Octal 3           111 = Octal 7</a:t>
            </a:r>
          </a:p>
          <a:p>
            <a:endParaRPr lang="en-US" sz="3200" b="1">
              <a:latin typeface="Times New Roman" pitchFamily="18" charset="0"/>
            </a:endParaRPr>
          </a:p>
          <a:p>
            <a:r>
              <a:rPr lang="en-US" sz="3200" b="1">
                <a:latin typeface="Times New Roman" pitchFamily="18" charset="0"/>
              </a:rPr>
              <a:t>          </a:t>
            </a:r>
          </a:p>
          <a:p>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101379"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101381" name="Rectangle 5"/>
          <p:cNvSpPr>
            <a:spLocks noChangeArrowheads="1"/>
          </p:cNvSpPr>
          <p:nvPr/>
        </p:nvSpPr>
        <p:spPr bwMode="auto">
          <a:xfrm>
            <a:off x="381000" y="1905000"/>
            <a:ext cx="8763000" cy="4965700"/>
          </a:xfrm>
          <a:prstGeom prst="rect">
            <a:avLst/>
          </a:prstGeom>
          <a:noFill/>
          <a:ln w="9525">
            <a:noFill/>
            <a:miter lim="800000"/>
            <a:headEnd/>
            <a:tailEnd/>
          </a:ln>
          <a:effectLst/>
        </p:spPr>
        <p:txBody>
          <a:bodyPr>
            <a:spAutoFit/>
          </a:bodyPr>
          <a:lstStyle/>
          <a:p>
            <a:endParaRPr lang="en-US" sz="3200">
              <a:latin typeface="Times New Roman" pitchFamily="18" charset="0"/>
            </a:endParaRPr>
          </a:p>
          <a:p>
            <a:pPr>
              <a:buFontTx/>
              <a:buChar char="•"/>
            </a:pPr>
            <a:r>
              <a:rPr lang="en-US" sz="3200">
                <a:latin typeface="Times New Roman" pitchFamily="18" charset="0"/>
              </a:rPr>
              <a:t>With every bit you add, you double the number of states you can represent. Therefore, the expression for the number of states with </a:t>
            </a:r>
            <a:r>
              <a:rPr lang="en-US" sz="3200" i="1">
                <a:latin typeface="Times New Roman" pitchFamily="18" charset="0"/>
              </a:rPr>
              <a:t>n</a:t>
            </a:r>
            <a:r>
              <a:rPr lang="en-US" sz="3200">
                <a:latin typeface="Times New Roman" pitchFamily="18" charset="0"/>
              </a:rPr>
              <a:t> bits is 2</a:t>
            </a:r>
            <a:r>
              <a:rPr lang="en-US" sz="3200" i="1" baseline="30000">
                <a:latin typeface="Times New Roman" pitchFamily="18" charset="0"/>
              </a:rPr>
              <a:t>n</a:t>
            </a:r>
            <a:r>
              <a:rPr lang="en-US" sz="3200">
                <a:latin typeface="Times New Roman" pitchFamily="18" charset="0"/>
              </a:rPr>
              <a:t>. Most computers operate on </a:t>
            </a:r>
            <a:r>
              <a:rPr lang="en-US" sz="3200">
                <a:latin typeface="Times New Roman" pitchFamily="18" charset="0"/>
                <a:hlinkClick r:id="rId2" tooltip="Information"/>
              </a:rPr>
              <a:t>information</a:t>
            </a:r>
            <a:r>
              <a:rPr lang="en-US" sz="3200">
                <a:latin typeface="Times New Roman" pitchFamily="18" charset="0"/>
              </a:rPr>
              <a:t> in groups of 8 bits, </a:t>
            </a:r>
          </a:p>
          <a:p>
            <a:endParaRPr lang="en-US" sz="3200">
              <a:latin typeface="Times New Roman" pitchFamily="18" charset="0"/>
            </a:endParaRPr>
          </a:p>
          <a:p>
            <a:endParaRPr lang="en-US" sz="3200">
              <a:latin typeface="Times New Roman" pitchFamily="18" charset="0"/>
            </a:endParaRPr>
          </a:p>
          <a:p>
            <a:r>
              <a:rPr lang="en-US" sz="3200" b="1">
                <a:latin typeface="Times New Roman" pitchFamily="18" charset="0"/>
              </a:rPr>
              <a:t>          </a:t>
            </a:r>
          </a:p>
          <a:p>
            <a:endParaRPr lang="en-US" sz="3200">
              <a:latin typeface="Times New Roman" pitchFamily="18"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102403"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102404" name="Rectangle 4"/>
          <p:cNvSpPr>
            <a:spLocks noChangeArrowheads="1"/>
          </p:cNvSpPr>
          <p:nvPr/>
        </p:nvSpPr>
        <p:spPr bwMode="auto">
          <a:xfrm>
            <a:off x="381000" y="1905000"/>
            <a:ext cx="8763000" cy="3990975"/>
          </a:xfrm>
          <a:prstGeom prst="rect">
            <a:avLst/>
          </a:prstGeom>
          <a:noFill/>
          <a:ln w="9525">
            <a:noFill/>
            <a:miter lim="800000"/>
            <a:headEnd/>
            <a:tailEnd/>
          </a:ln>
          <a:effectLst/>
        </p:spPr>
        <p:txBody>
          <a:bodyPr>
            <a:spAutoFit/>
          </a:bodyPr>
          <a:lstStyle/>
          <a:p>
            <a:endParaRPr lang="en-US" sz="3200">
              <a:latin typeface="Times New Roman" pitchFamily="18" charset="0"/>
            </a:endParaRPr>
          </a:p>
          <a:p>
            <a:pPr>
              <a:buFontTx/>
              <a:buChar char="•"/>
            </a:pPr>
            <a:r>
              <a:rPr lang="en-US" sz="3200">
                <a:latin typeface="Times New Roman" pitchFamily="18" charset="0"/>
              </a:rPr>
              <a:t> A unit of four bits, or half an octet, is often called </a:t>
            </a:r>
          </a:p>
          <a:p>
            <a:endParaRPr lang="en-US" sz="3200">
              <a:latin typeface="Times New Roman" pitchFamily="18" charset="0"/>
            </a:endParaRPr>
          </a:p>
          <a:p>
            <a:r>
              <a:rPr lang="en-US" sz="3200">
                <a:latin typeface="Times New Roman" pitchFamily="18" charset="0"/>
              </a:rPr>
              <a:t>  a </a:t>
            </a:r>
            <a:r>
              <a:rPr lang="en-US" sz="3200" i="1">
                <a:latin typeface="Times New Roman" pitchFamily="18" charset="0"/>
                <a:hlinkClick r:id="rId2" tooltip="Nibble"/>
              </a:rPr>
              <a:t>nibble</a:t>
            </a:r>
            <a:r>
              <a:rPr lang="en-US" sz="3200">
                <a:latin typeface="Times New Roman" pitchFamily="18" charset="0"/>
              </a:rPr>
              <a:t> (or </a:t>
            </a:r>
            <a:r>
              <a:rPr lang="en-US" sz="3200" i="1">
                <a:latin typeface="Times New Roman" pitchFamily="18" charset="0"/>
              </a:rPr>
              <a:t>nybble</a:t>
            </a:r>
            <a:r>
              <a:rPr lang="en-US" sz="3200">
                <a:latin typeface="Times New Roman" pitchFamily="18" charset="0"/>
              </a:rPr>
              <a:t>). It can encode 16 different </a:t>
            </a:r>
          </a:p>
          <a:p>
            <a:endParaRPr lang="en-US" sz="3200">
              <a:latin typeface="Times New Roman" pitchFamily="18" charset="0"/>
            </a:endParaRPr>
          </a:p>
          <a:p>
            <a:r>
              <a:rPr lang="en-US" sz="3200">
                <a:latin typeface="Times New Roman" pitchFamily="18" charset="0"/>
              </a:rPr>
              <a:t>  values, such as the </a:t>
            </a:r>
            <a:r>
              <a:rPr lang="en-US" sz="3200">
                <a:latin typeface="Times New Roman" pitchFamily="18" charset="0"/>
                <a:hlinkClick r:id="rId3" tooltip="Number"/>
              </a:rPr>
              <a:t>numbers</a:t>
            </a:r>
            <a:r>
              <a:rPr lang="en-US" sz="3200">
                <a:latin typeface="Times New Roman" pitchFamily="18" charset="0"/>
              </a:rPr>
              <a:t> 0 to 15. Any arbitrary</a:t>
            </a:r>
          </a:p>
          <a:p>
            <a:endParaRPr lang="en-US" sz="3200">
              <a:latin typeface="Times New Roman" pitchFamily="18" charset="0"/>
            </a:endParaRPr>
          </a:p>
          <a:p>
            <a:r>
              <a:rPr lang="en-US" sz="3200">
                <a:latin typeface="Times New Roman" pitchFamily="18" charset="0"/>
              </a:rPr>
              <a:t>  sequence of bits could be used in principle, </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Binary Number Systems</a:t>
            </a:r>
          </a:p>
        </p:txBody>
      </p:sp>
      <p:sp>
        <p:nvSpPr>
          <p:cNvPr id="103427"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1200">
              <a:latin typeface="Times New Roman" pitchFamily="18" charset="0"/>
            </a:endParaRPr>
          </a:p>
        </p:txBody>
      </p:sp>
      <p:sp>
        <p:nvSpPr>
          <p:cNvPr id="103428" name="Rectangle 4"/>
          <p:cNvSpPr>
            <a:spLocks noChangeArrowheads="1"/>
          </p:cNvSpPr>
          <p:nvPr/>
        </p:nvSpPr>
        <p:spPr bwMode="auto">
          <a:xfrm>
            <a:off x="0" y="1905000"/>
            <a:ext cx="9144000" cy="4910138"/>
          </a:xfrm>
          <a:prstGeom prst="rect">
            <a:avLst/>
          </a:prstGeom>
          <a:noFill/>
          <a:ln w="9525">
            <a:noFill/>
            <a:miter lim="800000"/>
            <a:headEnd/>
            <a:tailEnd/>
          </a:ln>
          <a:effectLst/>
        </p:spPr>
        <p:txBody>
          <a:bodyPr>
            <a:spAutoFit/>
          </a:bodyPr>
          <a:lstStyle/>
          <a:p>
            <a:pPr marL="342900" indent="-342900"/>
            <a:r>
              <a:rPr lang="en-US" sz="2800">
                <a:latin typeface="Times New Roman" pitchFamily="18" charset="0"/>
              </a:rPr>
              <a:t>, but in practice the most common scheme is:</a:t>
            </a:r>
          </a:p>
          <a:p>
            <a:pPr marL="342900" indent="-342900"/>
            <a:r>
              <a:rPr lang="en-US" sz="2800">
                <a:latin typeface="Times New Roman" pitchFamily="18" charset="0"/>
              </a:rPr>
              <a:t>  0000  =  decimal 00 </a:t>
            </a:r>
            <a:r>
              <a:rPr lang="en-US" sz="2800">
                <a:solidFill>
                  <a:srgbClr val="FF0000"/>
                </a:solidFill>
                <a:latin typeface="Times New Roman" pitchFamily="18" charset="0"/>
              </a:rPr>
              <a:t>hex 0</a:t>
            </a:r>
            <a:r>
              <a:rPr lang="en-US" sz="2800">
                <a:latin typeface="Times New Roman" pitchFamily="18" charset="0"/>
              </a:rPr>
              <a:t>        1000  =  decimal 08 </a:t>
            </a:r>
            <a:r>
              <a:rPr lang="en-US" sz="2800">
                <a:solidFill>
                  <a:srgbClr val="FF0000"/>
                </a:solidFill>
                <a:latin typeface="Times New Roman" pitchFamily="18" charset="0"/>
              </a:rPr>
              <a:t>hex 8</a:t>
            </a:r>
          </a:p>
          <a:p>
            <a:pPr marL="342900" indent="-342900"/>
            <a:r>
              <a:rPr lang="en-US" sz="2800">
                <a:latin typeface="Times New Roman" pitchFamily="18" charset="0"/>
              </a:rPr>
              <a:t>  0001  =  decimal 01 </a:t>
            </a:r>
            <a:r>
              <a:rPr lang="en-US" sz="2800">
                <a:solidFill>
                  <a:srgbClr val="FF0000"/>
                </a:solidFill>
                <a:latin typeface="Times New Roman" pitchFamily="18" charset="0"/>
              </a:rPr>
              <a:t>hex 1</a:t>
            </a:r>
            <a:r>
              <a:rPr lang="en-US" sz="2800">
                <a:latin typeface="Times New Roman" pitchFamily="18" charset="0"/>
              </a:rPr>
              <a:t>        1001  =  decimal 09 </a:t>
            </a:r>
            <a:r>
              <a:rPr lang="en-US" sz="2800">
                <a:solidFill>
                  <a:srgbClr val="FF0000"/>
                </a:solidFill>
                <a:latin typeface="Times New Roman" pitchFamily="18" charset="0"/>
              </a:rPr>
              <a:t>hex 9</a:t>
            </a:r>
          </a:p>
          <a:p>
            <a:pPr marL="342900" indent="-342900"/>
            <a:r>
              <a:rPr lang="en-US" sz="2800">
                <a:latin typeface="Times New Roman" pitchFamily="18" charset="0"/>
              </a:rPr>
              <a:t>  0010  =  decimal 02 </a:t>
            </a:r>
            <a:r>
              <a:rPr lang="en-US" sz="2800">
                <a:solidFill>
                  <a:srgbClr val="FF0000"/>
                </a:solidFill>
                <a:latin typeface="Times New Roman" pitchFamily="18" charset="0"/>
              </a:rPr>
              <a:t>hex 2</a:t>
            </a:r>
            <a:r>
              <a:rPr lang="en-US" sz="2800">
                <a:latin typeface="Times New Roman" pitchFamily="18" charset="0"/>
              </a:rPr>
              <a:t>        1010  =  decimal 10 </a:t>
            </a:r>
            <a:r>
              <a:rPr lang="en-US" sz="2800">
                <a:solidFill>
                  <a:srgbClr val="FF0000"/>
                </a:solidFill>
                <a:latin typeface="Times New Roman" pitchFamily="18" charset="0"/>
              </a:rPr>
              <a:t>hex A</a:t>
            </a:r>
          </a:p>
          <a:p>
            <a:pPr marL="342900" indent="-342900"/>
            <a:r>
              <a:rPr lang="en-US" sz="2800">
                <a:latin typeface="Times New Roman" pitchFamily="18" charset="0"/>
              </a:rPr>
              <a:t>  0011  =  decimal 03 </a:t>
            </a:r>
            <a:r>
              <a:rPr lang="en-US" sz="2800">
                <a:solidFill>
                  <a:srgbClr val="FF0000"/>
                </a:solidFill>
                <a:latin typeface="Times New Roman" pitchFamily="18" charset="0"/>
              </a:rPr>
              <a:t>hex 3</a:t>
            </a:r>
            <a:r>
              <a:rPr lang="en-US" sz="2800">
                <a:latin typeface="Times New Roman" pitchFamily="18" charset="0"/>
              </a:rPr>
              <a:t>        1011  =  decimal 11 </a:t>
            </a:r>
            <a:r>
              <a:rPr lang="en-US" sz="2800">
                <a:solidFill>
                  <a:srgbClr val="FF0000"/>
                </a:solidFill>
                <a:latin typeface="Times New Roman" pitchFamily="18" charset="0"/>
              </a:rPr>
              <a:t>hex B</a:t>
            </a:r>
          </a:p>
          <a:p>
            <a:pPr marL="342900" indent="-342900"/>
            <a:r>
              <a:rPr lang="en-US" sz="2800">
                <a:latin typeface="Times New Roman" pitchFamily="18" charset="0"/>
              </a:rPr>
              <a:t>  0100  =  decimal 04 </a:t>
            </a:r>
            <a:r>
              <a:rPr lang="en-US" sz="2800">
                <a:solidFill>
                  <a:srgbClr val="FF0000"/>
                </a:solidFill>
                <a:latin typeface="Times New Roman" pitchFamily="18" charset="0"/>
              </a:rPr>
              <a:t>hex 4</a:t>
            </a:r>
            <a:r>
              <a:rPr lang="en-US" sz="2800">
                <a:latin typeface="Times New Roman" pitchFamily="18" charset="0"/>
              </a:rPr>
              <a:t>        1100  =  decimal 12 </a:t>
            </a:r>
            <a:r>
              <a:rPr lang="en-US" sz="2800">
                <a:solidFill>
                  <a:srgbClr val="FF0000"/>
                </a:solidFill>
                <a:latin typeface="Times New Roman" pitchFamily="18" charset="0"/>
              </a:rPr>
              <a:t>hex C</a:t>
            </a:r>
          </a:p>
          <a:p>
            <a:pPr marL="342900" indent="-342900"/>
            <a:r>
              <a:rPr lang="en-US" sz="2800">
                <a:latin typeface="Times New Roman" pitchFamily="18" charset="0"/>
              </a:rPr>
              <a:t>  0101  =  decimal 05 </a:t>
            </a:r>
            <a:r>
              <a:rPr lang="en-US" sz="2800">
                <a:solidFill>
                  <a:srgbClr val="FF0000"/>
                </a:solidFill>
                <a:latin typeface="Times New Roman" pitchFamily="18" charset="0"/>
              </a:rPr>
              <a:t>hex 5</a:t>
            </a:r>
            <a:r>
              <a:rPr lang="en-US" sz="2800">
                <a:latin typeface="Times New Roman" pitchFamily="18" charset="0"/>
              </a:rPr>
              <a:t>        1101  =  decimal 13 </a:t>
            </a:r>
            <a:r>
              <a:rPr lang="en-US" sz="2800">
                <a:solidFill>
                  <a:srgbClr val="FF0000"/>
                </a:solidFill>
                <a:latin typeface="Times New Roman" pitchFamily="18" charset="0"/>
              </a:rPr>
              <a:t>hex D</a:t>
            </a:r>
            <a:r>
              <a:rPr lang="en-US" sz="2800">
                <a:latin typeface="Times New Roman" pitchFamily="18" charset="0"/>
              </a:rPr>
              <a:t> </a:t>
            </a:r>
          </a:p>
          <a:p>
            <a:pPr marL="342900" indent="-342900"/>
            <a:r>
              <a:rPr lang="en-US" sz="2800">
                <a:latin typeface="Times New Roman" pitchFamily="18" charset="0"/>
              </a:rPr>
              <a:t>  0110  =  decimal 06 </a:t>
            </a:r>
            <a:r>
              <a:rPr lang="en-US" sz="2800">
                <a:solidFill>
                  <a:srgbClr val="FF0000"/>
                </a:solidFill>
                <a:latin typeface="Times New Roman" pitchFamily="18" charset="0"/>
              </a:rPr>
              <a:t>hex 6</a:t>
            </a:r>
            <a:r>
              <a:rPr lang="en-US" sz="2800">
                <a:latin typeface="Times New Roman" pitchFamily="18" charset="0"/>
              </a:rPr>
              <a:t>        1110  =  decimal 14 </a:t>
            </a:r>
            <a:r>
              <a:rPr lang="en-US" sz="2800">
                <a:solidFill>
                  <a:srgbClr val="FF0000"/>
                </a:solidFill>
                <a:latin typeface="Times New Roman" pitchFamily="18" charset="0"/>
              </a:rPr>
              <a:t>hex E</a:t>
            </a:r>
            <a:r>
              <a:rPr lang="en-US" sz="2800">
                <a:latin typeface="Times New Roman" pitchFamily="18" charset="0"/>
              </a:rPr>
              <a:t> </a:t>
            </a:r>
          </a:p>
          <a:p>
            <a:pPr marL="342900" indent="-342900"/>
            <a:r>
              <a:rPr lang="en-US" sz="2800">
                <a:latin typeface="Times New Roman" pitchFamily="18" charset="0"/>
              </a:rPr>
              <a:t>  0111  =  decimal 07 </a:t>
            </a:r>
            <a:r>
              <a:rPr lang="en-US" sz="2800">
                <a:solidFill>
                  <a:srgbClr val="FF0000"/>
                </a:solidFill>
                <a:latin typeface="Times New Roman" pitchFamily="18" charset="0"/>
              </a:rPr>
              <a:t>hex 7</a:t>
            </a:r>
            <a:r>
              <a:rPr lang="en-US" sz="2800">
                <a:latin typeface="Times New Roman" pitchFamily="18" charset="0"/>
              </a:rPr>
              <a:t>        1111  =  decimal 15 </a:t>
            </a:r>
            <a:r>
              <a:rPr lang="en-US" sz="2800">
                <a:solidFill>
                  <a:srgbClr val="FF0000"/>
                </a:solidFill>
                <a:latin typeface="Times New Roman" pitchFamily="18" charset="0"/>
              </a:rPr>
              <a:t>hex F</a:t>
            </a:r>
          </a:p>
          <a:p>
            <a:pPr marL="342900" indent="-342900"/>
            <a:r>
              <a:rPr lang="en-US" sz="3200" b="1">
                <a:latin typeface="Times New Roman" pitchFamily="18" charset="0"/>
              </a:rPr>
              <a:t>          </a:t>
            </a:r>
            <a:r>
              <a:rPr lang="en-US" sz="3200">
                <a:solidFill>
                  <a:srgbClr val="FF0000"/>
                </a:solidFill>
                <a:latin typeface="Times New Roman" pitchFamily="18" charset="0"/>
              </a:rPr>
              <a:t>These have perfect correspondence to Hex</a:t>
            </a:r>
          </a:p>
          <a:p>
            <a:pPr marL="342900" indent="-342900"/>
            <a:endParaRPr lang="en-US" sz="3200">
              <a:solidFill>
                <a:srgbClr val="FF0000"/>
              </a:solidFill>
              <a:latin typeface="Times New Roman"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914400" y="1066800"/>
            <a:ext cx="7086600" cy="987425"/>
          </a:xfrm>
          <a:prstGeom prst="rect">
            <a:avLst/>
          </a:prstGeom>
          <a:noFill/>
          <a:ln w="9525">
            <a:noFill/>
            <a:miter lim="800000"/>
            <a:headEnd/>
            <a:tailEnd/>
          </a:ln>
          <a:effectLst/>
        </p:spPr>
        <p:txBody>
          <a:bodyPr anchor="ctr"/>
          <a:lstStyle/>
          <a:p>
            <a:pPr algn="ctr"/>
            <a:r>
              <a:rPr lang="en-US" sz="4000" u="sng">
                <a:solidFill>
                  <a:schemeClr val="accent2"/>
                </a:solidFill>
              </a:rPr>
              <a:t>Convert Binary to Hex</a:t>
            </a:r>
          </a:p>
        </p:txBody>
      </p:sp>
      <p:sp>
        <p:nvSpPr>
          <p:cNvPr id="96259" name="Rectangle 3"/>
          <p:cNvSpPr>
            <a:spLocks noChangeArrowheads="1"/>
          </p:cNvSpPr>
          <p:nvPr/>
        </p:nvSpPr>
        <p:spPr bwMode="auto">
          <a:xfrm>
            <a:off x="228600" y="25146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6261" name="Rectangle 5"/>
          <p:cNvSpPr>
            <a:spLocks noChangeArrowheads="1"/>
          </p:cNvSpPr>
          <p:nvPr/>
        </p:nvSpPr>
        <p:spPr bwMode="auto">
          <a:xfrm>
            <a:off x="381000" y="2667000"/>
            <a:ext cx="6172200" cy="1447800"/>
          </a:xfrm>
          <a:prstGeom prst="rect">
            <a:avLst/>
          </a:prstGeom>
          <a:noFill/>
          <a:ln w="9525">
            <a:noFill/>
            <a:miter lim="800000"/>
            <a:headEnd/>
            <a:tailEnd/>
          </a:ln>
          <a:effectLst/>
        </p:spPr>
        <p:txBody>
          <a:bodyPr/>
          <a:lstStyle/>
          <a:p>
            <a:pPr marL="342900" indent="-342900">
              <a:spcBef>
                <a:spcPct val="20000"/>
              </a:spcBef>
              <a:buFontTx/>
              <a:buChar char="•"/>
            </a:pPr>
            <a:endParaRPr lang="en-US" sz="2800">
              <a:latin typeface="Times New Roman" pitchFamily="18" charset="0"/>
            </a:endParaRPr>
          </a:p>
        </p:txBody>
      </p:sp>
      <p:sp>
        <p:nvSpPr>
          <p:cNvPr id="96262" name="Rectangle 6"/>
          <p:cNvSpPr>
            <a:spLocks noChangeArrowheads="1"/>
          </p:cNvSpPr>
          <p:nvPr/>
        </p:nvSpPr>
        <p:spPr bwMode="auto">
          <a:xfrm>
            <a:off x="304800" y="2057400"/>
            <a:ext cx="8458200" cy="1752600"/>
          </a:xfrm>
          <a:prstGeom prst="rect">
            <a:avLst/>
          </a:prstGeom>
          <a:noFill/>
          <a:ln w="9525">
            <a:noFill/>
            <a:miter lim="800000"/>
            <a:headEnd/>
            <a:tailEnd/>
          </a:ln>
          <a:effectLst/>
        </p:spPr>
        <p:txBody>
          <a:bodyPr/>
          <a:lstStyle/>
          <a:p>
            <a:pPr marL="609600" indent="-609600">
              <a:spcBef>
                <a:spcPct val="20000"/>
              </a:spcBef>
              <a:buFontTx/>
              <a:buChar char="•"/>
            </a:pPr>
            <a:r>
              <a:rPr lang="en-US" sz="3200"/>
              <a:t> </a:t>
            </a:r>
            <a:r>
              <a:rPr lang="en-US" sz="3200">
                <a:latin typeface="Times New Roman" pitchFamily="18" charset="0"/>
              </a:rPr>
              <a:t>Group into 4's starting at least significant symbol (if the number of bits is not evenly divisible by 4, then add 0's at the most significant end)</a:t>
            </a:r>
          </a:p>
          <a:p>
            <a:pPr marL="609600" indent="-609600">
              <a:spcBef>
                <a:spcPct val="20000"/>
              </a:spcBef>
              <a:buFontTx/>
              <a:buChar char="•"/>
            </a:pPr>
            <a:r>
              <a:rPr lang="en-US" sz="3200">
                <a:latin typeface="Times New Roman" pitchFamily="18" charset="0"/>
              </a:rPr>
              <a:t> write 1 hex digit for each group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TotalTime>
  <Words>13759</Words>
  <Application>Microsoft Office PowerPoint</Application>
  <PresentationFormat>On-screen Show (4:3)</PresentationFormat>
  <Paragraphs>2007</Paragraphs>
  <Slides>245</Slides>
  <Notes>55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245</vt:i4>
      </vt:variant>
    </vt:vector>
  </HeadingPairs>
  <TitlesOfParts>
    <vt:vector size="247" baseType="lpstr">
      <vt:lpstr>Office Theme</vt:lpstr>
      <vt:lpstr>Clip</vt:lpstr>
      <vt:lpstr>20MCA16 - PROGRAMMING LOGIC AND DESIGN </vt:lpstr>
      <vt:lpstr>SYLLABUS </vt:lpstr>
      <vt:lpstr>Course Outcomes</vt:lpstr>
      <vt:lpstr>UNIT-1</vt:lpstr>
      <vt:lpstr>UNIT-2</vt:lpstr>
      <vt:lpstr>UNIT-3</vt:lpstr>
      <vt:lpstr>UNIT-4</vt:lpstr>
      <vt:lpstr>UNIT-5</vt:lpstr>
      <vt:lpstr>TEXT BOOKS </vt:lpstr>
      <vt:lpstr>REFERENCE BOOKS</vt:lpstr>
      <vt:lpstr>UNIT-1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 The use of binary In the 30s Claude Shannon (the father of “information theory”) had proposed that the use of binary arithmetic and boolean logic should be used with electronic circuits  The Von-Neumann architecture </vt:lpstr>
      <vt:lpstr>Slide 31</vt:lpstr>
      <vt:lpstr>Slide 32</vt:lpstr>
      <vt:lpstr>Slide 33</vt:lpstr>
      <vt:lpstr>  </vt:lpstr>
      <vt:lpstr>Slide 35</vt:lpstr>
      <vt:lpstr>COMPUTER FUNDAMENTALS</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Data, Representation &amp; Numeracy</vt:lpstr>
      <vt:lpstr>Bits, Bytes, Words ...</vt:lpstr>
      <vt:lpstr>Size terminology</vt:lpstr>
      <vt:lpstr>Binary Coding</vt:lpstr>
      <vt:lpstr>Positional Representation (1)</vt:lpstr>
      <vt:lpstr>Positional Representation (2)</vt:lpstr>
      <vt:lpstr>Unsigned Binary</vt:lpstr>
      <vt:lpstr>Signed Binary - 1’s complement</vt:lpstr>
      <vt:lpstr>Signed Binary - 1’s complement</vt:lpstr>
      <vt:lpstr>Slide 126</vt:lpstr>
      <vt:lpstr>Signed Binary - 2’s complement</vt:lpstr>
      <vt:lpstr>Signed Binary - 2’s complement</vt:lpstr>
      <vt:lpstr>Signed Binary - 2’s complement</vt:lpstr>
      <vt:lpstr>(r-1)’s and r’s complements</vt:lpstr>
      <vt:lpstr>Subtraction of unsigned Numbers</vt:lpstr>
      <vt:lpstr>Subtraction of unsigned Numbers</vt:lpstr>
      <vt:lpstr>Converting between arbitrary bases</vt:lpstr>
      <vt:lpstr>Slide 134</vt:lpstr>
      <vt:lpstr>Floating Point</vt:lpstr>
      <vt:lpstr>Floating Point</vt:lpstr>
      <vt:lpstr>Binary Coded Decimal (BCD)</vt:lpstr>
      <vt:lpstr>Binary Conversions - Octal, Hexadecimal</vt:lpstr>
      <vt:lpstr>Binary Conversions - Octal, Hexadecimal</vt:lpstr>
      <vt:lpstr>Binary Conversions - Octal, Hexadecimal</vt:lpstr>
      <vt:lpstr>Binary Conversions - Octal, Hexadecimal</vt:lpstr>
      <vt:lpstr>Binary/Decimal Conversions</vt:lpstr>
      <vt:lpstr>Binary/Decimal Conversions</vt:lpstr>
      <vt:lpstr>Binary/Decimal Conversions</vt:lpstr>
      <vt:lpstr>Slide 145</vt:lpstr>
      <vt:lpstr>Arithmetic Operations</vt:lpstr>
      <vt:lpstr>Circuit Design for Computers</vt:lpstr>
      <vt:lpstr>Summary</vt:lpstr>
      <vt:lpstr>Basic Digital Logic Gates</vt:lpstr>
      <vt:lpstr>Slide 150</vt:lpstr>
      <vt:lpstr>Slide 151</vt:lpstr>
      <vt:lpstr>Slide 152</vt:lpstr>
      <vt:lpstr>Slide 153</vt:lpstr>
      <vt:lpstr>Slide 154</vt:lpstr>
      <vt:lpstr>Microprocessor System Architecture</vt:lpstr>
      <vt:lpstr>Address, Data, Control Buses:</vt:lpstr>
      <vt:lpstr>MPU</vt:lpstr>
      <vt:lpstr>6502 Microprocessor</vt:lpstr>
      <vt:lpstr>Slide 159</vt:lpstr>
      <vt:lpstr>Slide 160</vt:lpstr>
      <vt:lpstr>Slide 161</vt:lpstr>
      <vt:lpstr>Slide 162</vt:lpstr>
      <vt:lpstr>Slide 163</vt:lpstr>
      <vt:lpstr>Characteristics of Storage Devices</vt:lpstr>
      <vt:lpstr>Slide 165</vt:lpstr>
      <vt:lpstr>Slide 166</vt:lpstr>
      <vt:lpstr>Slide 167</vt:lpstr>
      <vt:lpstr>Slide 168</vt:lpstr>
      <vt:lpstr>Slide 169</vt:lpstr>
      <vt:lpstr>Slide 170</vt:lpstr>
      <vt:lpstr>Slide 171</vt:lpstr>
      <vt:lpstr>Slide 172</vt:lpstr>
      <vt:lpstr>Slide 173</vt:lpstr>
      <vt:lpstr>Nonvolatile Memories(ROM)</vt:lpstr>
      <vt:lpstr>Nonvolatile Memories(ROM)</vt:lpstr>
      <vt:lpstr>Slide 176</vt:lpstr>
      <vt:lpstr>Slide 177</vt:lpstr>
      <vt:lpstr>Slide 178</vt:lpstr>
      <vt:lpstr>Slide 179</vt:lpstr>
      <vt:lpstr>Slide 180</vt:lpstr>
      <vt:lpstr>Magnetic Storage</vt:lpstr>
      <vt:lpstr>Magnetic Drives</vt:lpstr>
      <vt:lpstr>Magnetic Disk</vt:lpstr>
      <vt:lpstr>Magnetic Drives: Storage Capacities</vt:lpstr>
      <vt:lpstr>Floppy Disks</vt:lpstr>
      <vt:lpstr>Structure Of Floppy Disks</vt:lpstr>
      <vt:lpstr>Hard Disks</vt:lpstr>
      <vt:lpstr>Slide 188</vt:lpstr>
      <vt:lpstr>Optical Mass Storage Devices</vt:lpstr>
      <vt:lpstr>Optical Drives</vt:lpstr>
      <vt:lpstr>Compact Discs (CD)</vt:lpstr>
      <vt:lpstr>Slide 192</vt:lpstr>
      <vt:lpstr>Blu-ray Technology</vt:lpstr>
      <vt:lpstr>Blu-ray Technology Cont.</vt:lpstr>
      <vt:lpstr>Blu-ray Technology Cont.</vt:lpstr>
      <vt:lpstr>Slide 196</vt:lpstr>
      <vt:lpstr>Slide 197</vt:lpstr>
      <vt:lpstr>Two Kinds of Registers</vt:lpstr>
      <vt:lpstr>ALU and Control Unit</vt:lpstr>
      <vt:lpstr>The System Clock</vt:lpstr>
      <vt:lpstr>Comparing Clocks</vt:lpstr>
      <vt:lpstr>The Bus</vt:lpstr>
      <vt:lpstr>The System Bus</vt:lpstr>
      <vt:lpstr>More on Buses</vt:lpstr>
      <vt:lpstr>Bus Interactions</vt:lpstr>
      <vt:lpstr>I/O Subsystem</vt:lpstr>
      <vt:lpstr>I/O types</vt:lpstr>
      <vt:lpstr>Slide 208</vt:lpstr>
      <vt:lpstr>Memory Organization</vt:lpstr>
      <vt:lpstr>Dividing Memory Across Chips</vt:lpstr>
      <vt:lpstr>Interleaving Memory</vt:lpstr>
      <vt:lpstr>Interrupts</vt:lpstr>
      <vt:lpstr>The Interrupt Process</vt:lpstr>
      <vt:lpstr>Fetch-Execute Cycle Revisited</vt:lpstr>
      <vt:lpstr>Hardwired Control Unit</vt:lpstr>
      <vt:lpstr>Microprogrammed Control Unit</vt:lpstr>
      <vt:lpstr>CISC vs. RISC</vt:lpstr>
      <vt:lpstr>Interrupt</vt:lpstr>
      <vt:lpstr>Working</vt:lpstr>
      <vt:lpstr>Slide 220</vt:lpstr>
      <vt:lpstr>Hardware Interrupt</vt:lpstr>
      <vt:lpstr>Sequence of events involved in handling an IRQ</vt:lpstr>
      <vt:lpstr>Handling Multiple Devices:</vt:lpstr>
      <vt:lpstr>Slide 224</vt:lpstr>
      <vt:lpstr>Slide 225</vt:lpstr>
      <vt:lpstr>Slide 226</vt:lpstr>
      <vt:lpstr>Slide 227</vt:lpstr>
      <vt:lpstr>Cache Memory</vt:lpstr>
      <vt:lpstr>Slide 229</vt:lpstr>
      <vt:lpstr>Cache Memory</vt:lpstr>
      <vt:lpstr>Slide 231</vt:lpstr>
      <vt:lpstr>Slide 232</vt:lpstr>
      <vt:lpstr>Cache Performance:</vt:lpstr>
      <vt:lpstr>Slide 234</vt:lpstr>
      <vt:lpstr>Slide 235</vt:lpstr>
      <vt:lpstr>Cache Mapping</vt:lpstr>
      <vt:lpstr>Direct Mapping</vt:lpstr>
      <vt:lpstr>Associative Mapping</vt:lpstr>
      <vt:lpstr>Slide 239</vt:lpstr>
      <vt:lpstr>Set-associative Mapping </vt:lpstr>
      <vt:lpstr>Application of Cache Memory</vt:lpstr>
      <vt:lpstr>Types of Cache</vt:lpstr>
      <vt:lpstr>Locality of reference </vt:lpstr>
      <vt:lpstr>Types of Locality of reference</vt:lpstr>
      <vt:lpstr>Slide 245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20MCA16 - PROGRAMMING LOGIC AND DESIGN </dc:title>
  <dc:creator>STAFF</dc:creator>
  <cp:lastModifiedBy>STAFF</cp:lastModifiedBy>
  <cp:revision>45</cp:revision>
  <dcterms:created xsi:type="dcterms:W3CDTF">2020-12-22T04:40:53Z</dcterms:created>
  <dcterms:modified xsi:type="dcterms:W3CDTF">2021-01-28T04:16:18Z</dcterms:modified>
</cp:coreProperties>
</file>